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0" r:id="rId4"/>
    <p:sldId id="266" r:id="rId5"/>
    <p:sldId id="267" r:id="rId6"/>
    <p:sldId id="268" r:id="rId7"/>
    <p:sldId id="262" r:id="rId8"/>
    <p:sldId id="261" r:id="rId9"/>
  </p:sldIdLst>
  <p:sldSz cx="12192000" cy="6858000"/>
  <p:notesSz cx="6858000" cy="9144000"/>
  <p:embeddedFontLst>
    <p:embeddedFont>
      <p:font typeface="Alegreya" pitchFamily="2" charset="0"/>
      <p:regular r:id="rId11"/>
      <p:bold r:id="rId12"/>
      <p:italic r:id="rId13"/>
      <p:boldItalic r:id="rId14"/>
    </p:embeddedFont>
    <p:embeddedFont>
      <p:font typeface="Montserrat" pitchFamily="2" charset="0"/>
      <p:regular r:id="rId15"/>
      <p:bold r:id="rId16"/>
      <p:italic r:id="rId17"/>
      <p:boldItalic r:id="rId18"/>
    </p:embeddedFont>
    <p:embeddedFont>
      <p:font typeface="Montserrat SemiBold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jpGoO/qFS5AtRwSElKhydje+tX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F6A4366-6A93-4716-B34A-A5D438B2D878}">
  <a:tblStyle styleId="{9F6A4366-6A93-4716-B34A-A5D438B2D878}" styleName="Table_0">
    <a:wholeTbl>
      <a:tcTxStyle b="off" i="off">
        <a:font>
          <a:latin typeface="Alegreya"/>
          <a:ea typeface="Alegreya"/>
          <a:cs typeface="Alegrey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5EA"/>
          </a:solidFill>
        </a:fill>
      </a:tcStyle>
    </a:wholeTbl>
    <a:band1H>
      <a:tcTxStyle b="off" i="off"/>
      <a:tcStyle>
        <a:tcBdr/>
        <a:fill>
          <a:solidFill>
            <a:srgbClr val="D1EAD3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1EAD3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legreya"/>
          <a:ea typeface="Alegreya"/>
          <a:cs typeface="Alegrey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legreya"/>
          <a:ea typeface="Alegreya"/>
          <a:cs typeface="Alegrey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legreya"/>
          <a:ea typeface="Alegreya"/>
          <a:cs typeface="Alegrey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legreya"/>
          <a:ea typeface="Alegreya"/>
          <a:cs typeface="Alegrey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51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307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F8CDDA74-AED4-592C-8B7D-BE2FFF3E1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>
            <a:extLst>
              <a:ext uri="{FF2B5EF4-FFF2-40B4-BE49-F238E27FC236}">
                <a16:creationId xmlns:a16="http://schemas.microsoft.com/office/drawing/2014/main" id="{5C9674D2-6DD6-4ABD-CC2E-8A79682706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>
            <a:extLst>
              <a:ext uri="{FF2B5EF4-FFF2-40B4-BE49-F238E27FC236}">
                <a16:creationId xmlns:a16="http://schemas.microsoft.com/office/drawing/2014/main" id="{62ABEBA9-FAFE-46B1-B43A-B7179D503F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0812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E48451BF-3D0B-05D7-C1C1-F7FFFE525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>
            <a:extLst>
              <a:ext uri="{FF2B5EF4-FFF2-40B4-BE49-F238E27FC236}">
                <a16:creationId xmlns:a16="http://schemas.microsoft.com/office/drawing/2014/main" id="{DD83DC86-0BBF-AD32-5879-5A40F24CD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>
            <a:extLst>
              <a:ext uri="{FF2B5EF4-FFF2-40B4-BE49-F238E27FC236}">
                <a16:creationId xmlns:a16="http://schemas.microsoft.com/office/drawing/2014/main" id="{C5566247-6C06-09B7-5692-F9890E796F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9843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539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5776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4"/>
          <p:cNvSpPr>
            <a:spLocks noGrp="1"/>
          </p:cNvSpPr>
          <p:nvPr>
            <p:ph type="pic" idx="2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16" name="Google Shape;16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39600" y="818641"/>
            <a:ext cx="3040328" cy="123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4"/>
          <p:cNvSpPr txBox="1">
            <a:spLocks noGrp="1"/>
          </p:cNvSpPr>
          <p:nvPr>
            <p:ph type="title"/>
          </p:nvPr>
        </p:nvSpPr>
        <p:spPr>
          <a:xfrm>
            <a:off x="412072" y="701857"/>
            <a:ext cx="7158827" cy="1464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body" idx="1"/>
          </p:nvPr>
        </p:nvSpPr>
        <p:spPr>
          <a:xfrm>
            <a:off x="412862" y="2166152"/>
            <a:ext cx="7158037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/>
          <p:nvPr/>
        </p:nvSpPr>
        <p:spPr>
          <a:xfrm>
            <a:off x="0" y="3338004"/>
            <a:ext cx="12192000" cy="909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5"/>
          <p:cNvSpPr/>
          <p:nvPr/>
        </p:nvSpPr>
        <p:spPr>
          <a:xfrm>
            <a:off x="11656088" y="0"/>
            <a:ext cx="535912" cy="6858000"/>
          </a:xfrm>
          <a:prstGeom prst="rect">
            <a:avLst/>
          </a:prstGeom>
          <a:solidFill>
            <a:schemeClr val="accent1">
              <a:alpha val="8823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838200" y="835023"/>
            <a:ext cx="10515600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Montserrat SemiBol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AutoNum type="alphaUcPeriod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AutoNum type="arabicPeriod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AutoNum type="alphaLcPeriod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/>
          <p:nvPr/>
        </p:nvSpPr>
        <p:spPr>
          <a:xfrm>
            <a:off x="9695053" y="435279"/>
            <a:ext cx="583933" cy="49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‹N°›</a:t>
            </a:fld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25;p35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26" name="Google Shape;26;p35"/>
          <p:cNvSpPr txBox="1"/>
          <p:nvPr/>
        </p:nvSpPr>
        <p:spPr>
          <a:xfrm rot="5400000">
            <a:off x="11117747" y="1200353"/>
            <a:ext cx="16125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fr-FR" sz="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Proprietary business information of VineView</a:t>
            </a:r>
            <a:endParaRPr sz="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7"/>
          <p:cNvSpPr txBox="1">
            <a:spLocks noGrp="1"/>
          </p:cNvSpPr>
          <p:nvPr>
            <p:ph type="title"/>
          </p:nvPr>
        </p:nvSpPr>
        <p:spPr>
          <a:xfrm>
            <a:off x="545238" y="407190"/>
            <a:ext cx="7018538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1"/>
          </p:nvPr>
        </p:nvSpPr>
        <p:spPr>
          <a:xfrm>
            <a:off x="545236" y="1402668"/>
            <a:ext cx="7018539" cy="4560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5" name="Google Shape;35;p37"/>
          <p:cNvSpPr>
            <a:spLocks noGrp="1"/>
          </p:cNvSpPr>
          <p:nvPr>
            <p:ph type="pic" idx="2"/>
          </p:nvPr>
        </p:nvSpPr>
        <p:spPr>
          <a:xfrm>
            <a:off x="7856738" y="1402668"/>
            <a:ext cx="3630967" cy="456030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6" name="Google Shape;36;p37"/>
          <p:cNvSpPr/>
          <p:nvPr/>
        </p:nvSpPr>
        <p:spPr>
          <a:xfrm>
            <a:off x="11656088" y="0"/>
            <a:ext cx="535912" cy="6858000"/>
          </a:xfrm>
          <a:prstGeom prst="rect">
            <a:avLst/>
          </a:prstGeom>
          <a:solidFill>
            <a:schemeClr val="accent1">
              <a:alpha val="8823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37" name="Google Shape;37;p37"/>
          <p:cNvSpPr txBox="1"/>
          <p:nvPr/>
        </p:nvSpPr>
        <p:spPr>
          <a:xfrm rot="5400000">
            <a:off x="11117747" y="1200353"/>
            <a:ext cx="16125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fr-FR" sz="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Proprietary business information of VineView</a:t>
            </a:r>
            <a:endParaRPr sz="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37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body" idx="3"/>
          </p:nvPr>
        </p:nvSpPr>
        <p:spPr>
          <a:xfrm>
            <a:off x="3630612" y="5962650"/>
            <a:ext cx="3933163" cy="22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3"/>
          <p:cNvSpPr txBox="1">
            <a:spLocks noGrp="1"/>
          </p:cNvSpPr>
          <p:nvPr>
            <p:ph type="title"/>
          </p:nvPr>
        </p:nvSpPr>
        <p:spPr>
          <a:xfrm>
            <a:off x="545237" y="407190"/>
            <a:ext cx="8430087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3"/>
          <p:cNvSpPr txBox="1"/>
          <p:nvPr/>
        </p:nvSpPr>
        <p:spPr>
          <a:xfrm>
            <a:off x="6774402" y="6168570"/>
            <a:ext cx="257378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-FR" sz="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Source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43"/>
          <p:cNvSpPr txBox="1">
            <a:spLocks noGrp="1"/>
          </p:cNvSpPr>
          <p:nvPr>
            <p:ph type="body" idx="1"/>
          </p:nvPr>
        </p:nvSpPr>
        <p:spPr>
          <a:xfrm>
            <a:off x="545236" y="1402667"/>
            <a:ext cx="8430087" cy="4765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body" idx="2"/>
          </p:nvPr>
        </p:nvSpPr>
        <p:spPr>
          <a:xfrm>
            <a:off x="9499106" y="0"/>
            <a:ext cx="2188820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7" name="Google Shape;77;p43"/>
          <p:cNvSpPr/>
          <p:nvPr/>
        </p:nvSpPr>
        <p:spPr>
          <a:xfrm>
            <a:off x="11656088" y="0"/>
            <a:ext cx="535912" cy="6858000"/>
          </a:xfrm>
          <a:prstGeom prst="rect">
            <a:avLst/>
          </a:prstGeom>
          <a:solidFill>
            <a:schemeClr val="accent1">
              <a:alpha val="8823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78" name="Google Shape;78;p43"/>
          <p:cNvSpPr txBox="1"/>
          <p:nvPr/>
        </p:nvSpPr>
        <p:spPr>
          <a:xfrm rot="5400000">
            <a:off x="11117747" y="1200353"/>
            <a:ext cx="16125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fr-FR" sz="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Proprietary business information of VineView</a:t>
            </a:r>
            <a:endParaRPr sz="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43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4"/>
          <p:cNvSpPr txBox="1">
            <a:spLocks noGrp="1"/>
          </p:cNvSpPr>
          <p:nvPr>
            <p:ph type="title"/>
          </p:nvPr>
        </p:nvSpPr>
        <p:spPr>
          <a:xfrm>
            <a:off x="504547" y="407190"/>
            <a:ext cx="10515600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4"/>
          <p:cNvSpPr txBox="1">
            <a:spLocks noGrp="1"/>
          </p:cNvSpPr>
          <p:nvPr>
            <p:ph type="body" idx="1"/>
          </p:nvPr>
        </p:nvSpPr>
        <p:spPr>
          <a:xfrm>
            <a:off x="504547" y="1466810"/>
            <a:ext cx="3490404" cy="449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44"/>
          <p:cNvSpPr txBox="1">
            <a:spLocks noGrp="1"/>
          </p:cNvSpPr>
          <p:nvPr>
            <p:ph type="body" idx="2"/>
          </p:nvPr>
        </p:nvSpPr>
        <p:spPr>
          <a:xfrm>
            <a:off x="4273858" y="1472513"/>
            <a:ext cx="3197441" cy="4484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4"/>
          <p:cNvSpPr txBox="1">
            <a:spLocks noGrp="1"/>
          </p:cNvSpPr>
          <p:nvPr>
            <p:ph type="body" idx="3"/>
          </p:nvPr>
        </p:nvSpPr>
        <p:spPr>
          <a:xfrm>
            <a:off x="7750206" y="1472513"/>
            <a:ext cx="3269941" cy="448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44"/>
          <p:cNvSpPr/>
          <p:nvPr/>
        </p:nvSpPr>
        <p:spPr>
          <a:xfrm>
            <a:off x="11656088" y="0"/>
            <a:ext cx="535912" cy="6858000"/>
          </a:xfrm>
          <a:prstGeom prst="rect">
            <a:avLst/>
          </a:prstGeom>
          <a:solidFill>
            <a:schemeClr val="accent1">
              <a:alpha val="8823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86" name="Google Shape;86;p44"/>
          <p:cNvSpPr txBox="1"/>
          <p:nvPr/>
        </p:nvSpPr>
        <p:spPr>
          <a:xfrm rot="5400000">
            <a:off x="11117747" y="1200353"/>
            <a:ext cx="16125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fr-FR" sz="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Proprietary business information of VineView</a:t>
            </a:r>
            <a:endParaRPr sz="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44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8" name="Google Shape;88;p44"/>
          <p:cNvSpPr txBox="1">
            <a:spLocks noGrp="1"/>
          </p:cNvSpPr>
          <p:nvPr>
            <p:ph type="body" idx="4"/>
          </p:nvPr>
        </p:nvSpPr>
        <p:spPr>
          <a:xfrm>
            <a:off x="8380632" y="5979424"/>
            <a:ext cx="3167289" cy="189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5"/>
          <p:cNvSpPr txBox="1">
            <a:spLocks noGrp="1"/>
          </p:cNvSpPr>
          <p:nvPr>
            <p:ph type="title"/>
          </p:nvPr>
        </p:nvSpPr>
        <p:spPr>
          <a:xfrm>
            <a:off x="838200" y="835023"/>
            <a:ext cx="10515600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835023"/>
            <a:ext cx="10515600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legreya"/>
                <a:ea typeface="Alegreya"/>
                <a:cs typeface="Alegreya"/>
                <a:sym typeface="Alegreya"/>
              </a:defRPr>
            </a:lvl9pPr>
          </a:lstStyle>
          <a:p>
            <a:endParaRPr/>
          </a:p>
        </p:txBody>
      </p:sp>
      <p:pic>
        <p:nvPicPr>
          <p:cNvPr id="12" name="Google Shape;12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51584" y="6412065"/>
            <a:ext cx="2636535" cy="37935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3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legreya"/>
                <a:ea typeface="Alegreya"/>
                <a:cs typeface="Alegreya"/>
                <a:sym typeface="Alegrey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8" r:id="rId4"/>
    <p:sldLayoutId id="2147483659" r:id="rId5"/>
    <p:sldLayoutId id="214748366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title"/>
          </p:nvPr>
        </p:nvSpPr>
        <p:spPr>
          <a:xfrm>
            <a:off x="412072" y="701857"/>
            <a:ext cx="7158827" cy="1464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SemiBold"/>
              <a:buNone/>
            </a:pPr>
            <a:r>
              <a:rPr lang="fr-FR" dirty="0"/>
              <a:t>Comité Technique Mas Numérique</a:t>
            </a:r>
            <a:endParaRPr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body" idx="1"/>
          </p:nvPr>
        </p:nvSpPr>
        <p:spPr>
          <a:xfrm>
            <a:off x="412862" y="2166152"/>
            <a:ext cx="7158037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 dirty="0"/>
              <a:t>20.03.2026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97" name="Google Shape;97;p1" descr="Une image contenant herbe, ciel, plein air, nature&#10;&#10;Description générée automatiquement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1452" b="46330"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 descr="twitter logo white-9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4782" y="5867066"/>
            <a:ext cx="435580" cy="3519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2"/>
          <p:cNvCxnSpPr/>
          <p:nvPr/>
        </p:nvCxnSpPr>
        <p:spPr>
          <a:xfrm>
            <a:off x="9277621" y="5827043"/>
            <a:ext cx="0" cy="431996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2"/>
          <p:cNvSpPr txBox="1">
            <a:spLocks noGrp="1"/>
          </p:cNvSpPr>
          <p:nvPr>
            <p:ph type="title"/>
          </p:nvPr>
        </p:nvSpPr>
        <p:spPr>
          <a:xfrm>
            <a:off x="838200" y="835023"/>
            <a:ext cx="10515600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Montserrat SemiBold"/>
              <a:buNone/>
            </a:pPr>
            <a:r>
              <a:rPr lang="fr-FR" dirty="0"/>
              <a:t>Les Nouveautés Vineview</a:t>
            </a:r>
            <a:endParaRPr dirty="0"/>
          </a:p>
        </p:txBody>
      </p:sp>
      <p:sp>
        <p:nvSpPr>
          <p:cNvPr id="106" name="Google Shape;106;p2"/>
          <p:cNvSpPr txBox="1">
            <a:spLocks noGrp="1"/>
          </p:cNvSpPr>
          <p:nvPr>
            <p:ph type="body" idx="1"/>
          </p:nvPr>
        </p:nvSpPr>
        <p:spPr>
          <a:xfrm>
            <a:off x="638175" y="186767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1" indent="0">
              <a:spcBef>
                <a:spcPts val="1000"/>
              </a:spcBef>
              <a:buSzPts val="2800"/>
              <a:buNone/>
            </a:pPr>
            <a:r>
              <a:rPr lang="fr-FR" b="1" dirty="0"/>
              <a:t>Jumeau Numérique</a:t>
            </a:r>
          </a:p>
          <a:p>
            <a:pPr marL="457200" lvl="1" indent="0">
              <a:spcBef>
                <a:spcPts val="1000"/>
              </a:spcBef>
              <a:buSzPts val="2800"/>
              <a:buNone/>
            </a:pPr>
            <a:endParaRPr lang="fr-FR" b="1" dirty="0"/>
          </a:p>
          <a:p>
            <a:pPr marL="457200" lvl="1" indent="0">
              <a:spcBef>
                <a:spcPts val="1000"/>
              </a:spcBef>
              <a:buSzPts val="2800"/>
              <a:buNone/>
            </a:pPr>
            <a:r>
              <a:rPr lang="fr-FR" b="1" dirty="0"/>
              <a:t>Gestion de la Complantation</a:t>
            </a:r>
          </a:p>
          <a:p>
            <a:pPr marL="457200" lvl="1" indent="0">
              <a:spcBef>
                <a:spcPts val="1000"/>
              </a:spcBef>
              <a:buSzPts val="2800"/>
              <a:buNone/>
            </a:pPr>
            <a:endParaRPr lang="fr-FR" b="1" dirty="0"/>
          </a:p>
          <a:p>
            <a:pPr marL="457200" lvl="1" indent="0">
              <a:spcBef>
                <a:spcPts val="1000"/>
              </a:spcBef>
              <a:buSzPts val="2800"/>
              <a:buNone/>
            </a:pPr>
            <a:r>
              <a:rPr lang="fr-FR" b="1" dirty="0"/>
              <a:t>Arrosage des Complants</a:t>
            </a:r>
          </a:p>
          <a:p>
            <a:pPr marL="457200" lvl="1" indent="0">
              <a:spcBef>
                <a:spcPts val="1000"/>
              </a:spcBef>
              <a:buSzPts val="2800"/>
              <a:buNone/>
            </a:pPr>
            <a:endParaRPr lang="fr-FR" b="1" dirty="0"/>
          </a:p>
          <a:p>
            <a:pPr marL="457200" lvl="1" indent="0">
              <a:spcBef>
                <a:spcPts val="1000"/>
              </a:spcBef>
              <a:buSzPts val="2800"/>
              <a:buNone/>
            </a:pPr>
            <a:r>
              <a:rPr lang="fr-FR" b="1" dirty="0"/>
              <a:t>Suivi Pulvérisation</a:t>
            </a:r>
            <a:endParaRPr b="1" dirty="0"/>
          </a:p>
        </p:txBody>
      </p:sp>
      <p:sp>
        <p:nvSpPr>
          <p:cNvPr id="107" name="Google Shape;107;p2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  <p:pic>
        <p:nvPicPr>
          <p:cNvPr id="108" name="Google Shape;108;p2" descr="Gros plan de raisins de vignob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6057" y="1933442"/>
            <a:ext cx="4487768" cy="29911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545238" y="407190"/>
            <a:ext cx="7018538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</a:pPr>
            <a:r>
              <a:rPr lang="fr-FR" dirty="0"/>
              <a:t>Jumeau Numérique</a:t>
            </a:r>
            <a:endParaRPr dirty="0"/>
          </a:p>
        </p:txBody>
      </p:sp>
      <p:sp>
        <p:nvSpPr>
          <p:cNvPr id="134" name="Google Shape;134;p5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  <p:pic>
        <p:nvPicPr>
          <p:cNvPr id="3" name="Image 2" descr="Une image contenant cart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22EEE27B-533E-3916-C1A0-C3E666937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81" y="1969610"/>
            <a:ext cx="5493074" cy="3896796"/>
          </a:xfrm>
          <a:prstGeom prst="rect">
            <a:avLst/>
          </a:prstGeom>
        </p:spPr>
      </p:pic>
      <p:pic>
        <p:nvPicPr>
          <p:cNvPr id="5" name="Image 4" descr="Une image contenant texte, capture d’écran, logiciel, Logiciel multimédia&#10;&#10;Le contenu généré par l’IA peut être incorrect.">
            <a:extLst>
              <a:ext uri="{FF2B5EF4-FFF2-40B4-BE49-F238E27FC236}">
                <a16:creationId xmlns:a16="http://schemas.microsoft.com/office/drawing/2014/main" id="{37F21CC0-DD66-B28A-AD59-3BA1B2C42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027" y="1969610"/>
            <a:ext cx="6326292" cy="4329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545237" y="407190"/>
            <a:ext cx="8132038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</a:pPr>
            <a:r>
              <a:rPr lang="fr-FR" dirty="0"/>
              <a:t>Gestion de la Complantation</a:t>
            </a:r>
            <a:endParaRPr dirty="0"/>
          </a:p>
        </p:txBody>
      </p:sp>
      <p:sp>
        <p:nvSpPr>
          <p:cNvPr id="134" name="Google Shape;134;p5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  <p:pic>
        <p:nvPicPr>
          <p:cNvPr id="3" name="Image 2" descr="Une image contenant texte, carte, diagramme, Plan&#10;&#10;Le contenu généré par l’IA peut être incorrect.">
            <a:extLst>
              <a:ext uri="{FF2B5EF4-FFF2-40B4-BE49-F238E27FC236}">
                <a16:creationId xmlns:a16="http://schemas.microsoft.com/office/drawing/2014/main" id="{606D2362-6B21-DAFF-D787-C8C909F8E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239" y="1908771"/>
            <a:ext cx="7785601" cy="426720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418D02-625E-E062-9221-7B8559682CA1}"/>
              </a:ext>
            </a:extLst>
          </p:cNvPr>
          <p:cNvSpPr txBox="1"/>
          <p:nvPr/>
        </p:nvSpPr>
        <p:spPr>
          <a:xfrm>
            <a:off x="392836" y="3237186"/>
            <a:ext cx="159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Complants 2024</a:t>
            </a:r>
          </a:p>
        </p:txBody>
      </p:sp>
    </p:spTree>
    <p:extLst>
      <p:ext uri="{BB962C8B-B14F-4D97-AF65-F5344CB8AC3E}">
        <p14:creationId xmlns:p14="http://schemas.microsoft.com/office/powerpoint/2010/main" val="166873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4566754B-11A3-4E68-F0AE-AB8D203B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>
            <a:extLst>
              <a:ext uri="{FF2B5EF4-FFF2-40B4-BE49-F238E27FC236}">
                <a16:creationId xmlns:a16="http://schemas.microsoft.com/office/drawing/2014/main" id="{9D42B610-0661-DC70-026B-76C070F3C5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5237" y="407190"/>
            <a:ext cx="8132038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fr-FR" dirty="0"/>
              <a:t>Gestion de la Complantation</a:t>
            </a:r>
            <a:endParaRPr dirty="0"/>
          </a:p>
        </p:txBody>
      </p:sp>
      <p:sp>
        <p:nvSpPr>
          <p:cNvPr id="134" name="Google Shape;134;p5">
            <a:extLst>
              <a:ext uri="{FF2B5EF4-FFF2-40B4-BE49-F238E27FC236}">
                <a16:creationId xmlns:a16="http://schemas.microsoft.com/office/drawing/2014/main" id="{BEFF783F-ABC2-605C-C90E-B2404D87ECC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  <p:pic>
        <p:nvPicPr>
          <p:cNvPr id="4" name="Image 3" descr="Une image contenant carte,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C9759E58-EA74-ADFA-8D19-E3F37E5AB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014" y="1899913"/>
            <a:ext cx="7647971" cy="424609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93679B-3956-2C56-E2B2-FFEAD6864785}"/>
              </a:ext>
            </a:extLst>
          </p:cNvPr>
          <p:cNvSpPr txBox="1"/>
          <p:nvPr/>
        </p:nvSpPr>
        <p:spPr>
          <a:xfrm>
            <a:off x="392836" y="3237186"/>
            <a:ext cx="159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Complants 2025</a:t>
            </a:r>
          </a:p>
        </p:txBody>
      </p:sp>
    </p:spTree>
    <p:extLst>
      <p:ext uri="{BB962C8B-B14F-4D97-AF65-F5344CB8AC3E}">
        <p14:creationId xmlns:p14="http://schemas.microsoft.com/office/powerpoint/2010/main" val="4093901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56068EAB-DDF6-7DE2-C5E9-5154AE2C6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>
            <a:extLst>
              <a:ext uri="{FF2B5EF4-FFF2-40B4-BE49-F238E27FC236}">
                <a16:creationId xmlns:a16="http://schemas.microsoft.com/office/drawing/2014/main" id="{5FB51CAF-C6B8-2466-C2D5-FD63574287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5237" y="407190"/>
            <a:ext cx="8132038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fr-FR" dirty="0"/>
              <a:t>Gestion de la Complantation</a:t>
            </a:r>
            <a:endParaRPr dirty="0"/>
          </a:p>
        </p:txBody>
      </p:sp>
      <p:sp>
        <p:nvSpPr>
          <p:cNvPr id="134" name="Google Shape;134;p5">
            <a:extLst>
              <a:ext uri="{FF2B5EF4-FFF2-40B4-BE49-F238E27FC236}">
                <a16:creationId xmlns:a16="http://schemas.microsoft.com/office/drawing/2014/main" id="{617D8F45-EDAA-B109-4CB4-79360B636E6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  <p:pic>
        <p:nvPicPr>
          <p:cNvPr id="6" name="Image 5" descr="Une image contenant texte, car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A422048-3E73-3C56-F6F7-0A031B811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310" y="1849820"/>
            <a:ext cx="7595379" cy="42246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2A6B6C3-21BD-FF2F-0C63-C1BFCE014000}"/>
              </a:ext>
            </a:extLst>
          </p:cNvPr>
          <p:cNvSpPr txBox="1"/>
          <p:nvPr/>
        </p:nvSpPr>
        <p:spPr>
          <a:xfrm>
            <a:off x="392836" y="3237186"/>
            <a:ext cx="159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Mortalité 24/25</a:t>
            </a:r>
          </a:p>
        </p:txBody>
      </p:sp>
    </p:spTree>
    <p:extLst>
      <p:ext uri="{BB962C8B-B14F-4D97-AF65-F5344CB8AC3E}">
        <p14:creationId xmlns:p14="http://schemas.microsoft.com/office/powerpoint/2010/main" val="2051925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545238" y="407190"/>
            <a:ext cx="8617812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</a:pPr>
            <a:r>
              <a:rPr lang="fr-FR" dirty="0"/>
              <a:t>Arrosage Complants</a:t>
            </a:r>
            <a:endParaRPr dirty="0"/>
          </a:p>
        </p:txBody>
      </p:sp>
      <p:sp>
        <p:nvSpPr>
          <p:cNvPr id="134" name="Google Shape;134;p5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2D1419A-ABF9-658F-4203-1B90F3B1A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1" y="2069206"/>
            <a:ext cx="4977068" cy="304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ouble boitier réglable gauche droite">
            <a:extLst>
              <a:ext uri="{FF2B5EF4-FFF2-40B4-BE49-F238E27FC236}">
                <a16:creationId xmlns:a16="http://schemas.microsoft.com/office/drawing/2014/main" id="{55D9C3C1-B460-ED03-ECFC-45B905306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203" y="524861"/>
            <a:ext cx="32194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220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545238" y="407190"/>
            <a:ext cx="8617812" cy="85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Montserrat SemiBold"/>
              <a:buNone/>
            </a:pPr>
            <a:r>
              <a:rPr lang="fr-FR" dirty="0"/>
              <a:t>Suivi Pulvérisation</a:t>
            </a:r>
            <a:endParaRPr dirty="0"/>
          </a:p>
        </p:txBody>
      </p:sp>
      <p:sp>
        <p:nvSpPr>
          <p:cNvPr id="134" name="Google Shape;134;p5"/>
          <p:cNvSpPr txBox="1">
            <a:spLocks noGrp="1"/>
          </p:cNvSpPr>
          <p:nvPr>
            <p:ph type="sldNum" idx="12"/>
          </p:nvPr>
        </p:nvSpPr>
        <p:spPr>
          <a:xfrm>
            <a:off x="11665258" y="159736"/>
            <a:ext cx="4342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  <p:pic>
        <p:nvPicPr>
          <p:cNvPr id="3" name="Image 2" descr="Une image contenant texte, Téléphone mobile, carte, Appareil électronique&#10;&#10;Le contenu généré par l’IA peut être incorrect.">
            <a:extLst>
              <a:ext uri="{FF2B5EF4-FFF2-40B4-BE49-F238E27FC236}">
                <a16:creationId xmlns:a16="http://schemas.microsoft.com/office/drawing/2014/main" id="{7AEC7A26-51F6-9257-C832-6A384C0AC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59" y="1828800"/>
            <a:ext cx="4284833" cy="4325967"/>
          </a:xfrm>
          <a:prstGeom prst="rect">
            <a:avLst/>
          </a:prstGeom>
        </p:spPr>
      </p:pic>
      <p:pic>
        <p:nvPicPr>
          <p:cNvPr id="5" name="Image 4" descr="Une image contenant texte, capture d’écran, carte, logiciel&#10;&#10;Le contenu généré par l’IA peut être incorrect.">
            <a:extLst>
              <a:ext uri="{FF2B5EF4-FFF2-40B4-BE49-F238E27FC236}">
                <a16:creationId xmlns:a16="http://schemas.microsoft.com/office/drawing/2014/main" id="{AA785A17-1B2E-696F-48B4-5FD7B5039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949" y="1828716"/>
            <a:ext cx="4817153" cy="432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32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NEVIEW">
      <a:dk1>
        <a:srgbClr val="323232"/>
      </a:dk1>
      <a:lt1>
        <a:srgbClr val="FFFFFF"/>
      </a:lt1>
      <a:dk2>
        <a:srgbClr val="8C8A88"/>
      </a:dk2>
      <a:lt2>
        <a:srgbClr val="E7E6E6"/>
      </a:lt2>
      <a:accent1>
        <a:srgbClr val="5CC46C"/>
      </a:accent1>
      <a:accent2>
        <a:srgbClr val="EE764E"/>
      </a:accent2>
      <a:accent3>
        <a:srgbClr val="3E85C7"/>
      </a:accent3>
      <a:accent4>
        <a:srgbClr val="FFC000"/>
      </a:accent4>
      <a:accent5>
        <a:srgbClr val="954F7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51</Words>
  <Application>Microsoft Office PowerPoint</Application>
  <PresentationFormat>Grand écran</PresentationFormat>
  <Paragraphs>27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Montserrat</vt:lpstr>
      <vt:lpstr>Montserrat SemiBold</vt:lpstr>
      <vt:lpstr>Alegreya</vt:lpstr>
      <vt:lpstr>Arial</vt:lpstr>
      <vt:lpstr>Calibri</vt:lpstr>
      <vt:lpstr>Office Theme</vt:lpstr>
      <vt:lpstr>Comité Technique Mas Numérique</vt:lpstr>
      <vt:lpstr>Les Nouveautés Vineview</vt:lpstr>
      <vt:lpstr>Jumeau Numérique</vt:lpstr>
      <vt:lpstr>Gestion de la Complantation</vt:lpstr>
      <vt:lpstr>Gestion de la Complantation</vt:lpstr>
      <vt:lpstr>Gestion de la Complantation</vt:lpstr>
      <vt:lpstr>Arrosage Complants</vt:lpstr>
      <vt:lpstr>Suivi Pulvérisation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 solutions</dc:title>
  <dc:creator>Claire Lelievre</dc:creator>
  <cp:lastModifiedBy>Zacarie Kerrim</cp:lastModifiedBy>
  <cp:revision>26</cp:revision>
  <dcterms:created xsi:type="dcterms:W3CDTF">2019-03-26T16:27:18Z</dcterms:created>
  <dcterms:modified xsi:type="dcterms:W3CDTF">2026-03-13T09:50:58Z</dcterms:modified>
</cp:coreProperties>
</file>