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handoutMasterIdLst>
    <p:handoutMasterId r:id="rId4"/>
  </p:handoutMasterIdLst>
  <p:sldIdLst>
    <p:sldId id="259" r:id="rId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5" d="100"/>
          <a:sy n="95" d="100"/>
        </p:scale>
        <p:origin x="178" y="91"/>
      </p:cViewPr>
      <p:guideLst/>
    </p:cSldViewPr>
  </p:slideViewPr>
  <p:notesTextViewPr>
    <p:cViewPr>
      <p:scale>
        <a:sx n="1" d="1"/>
        <a:sy n="1" d="1"/>
      </p:scale>
      <p:origin x="0" y="0"/>
    </p:cViewPr>
  </p:notesTextViewPr>
  <p:notesViewPr>
    <p:cSldViewPr snapToGrid="0" snapToObjects="1">
      <p:cViewPr varScale="1">
        <p:scale>
          <a:sx n="37" d="100"/>
          <a:sy n="37" d="100"/>
        </p:scale>
        <p:origin x="2992"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aume FOUCHE" userId="786f15e3-254e-4b00-a437-cf9d45e43cc4" providerId="ADAL" clId="{D6DC36AF-6C7E-4BC9-98DD-14164316B4F9}"/>
    <pc:docChg chg="modSld">
      <pc:chgData name="Guillaume FOUCHE" userId="786f15e3-254e-4b00-a437-cf9d45e43cc4" providerId="ADAL" clId="{D6DC36AF-6C7E-4BC9-98DD-14164316B4F9}" dt="2026-10-22T12:38:15.194" v="9" actId="1076"/>
      <pc:docMkLst>
        <pc:docMk/>
      </pc:docMkLst>
      <pc:sldChg chg="modSp mod">
        <pc:chgData name="Guillaume FOUCHE" userId="786f15e3-254e-4b00-a437-cf9d45e43cc4" providerId="ADAL" clId="{D6DC36AF-6C7E-4BC9-98DD-14164316B4F9}" dt="2026-10-22T12:38:15.194" v="9" actId="1076"/>
        <pc:sldMkLst>
          <pc:docMk/>
          <pc:sldMk cId="942451924" sldId="259"/>
        </pc:sldMkLst>
        <pc:spChg chg="mod">
          <ac:chgData name="Guillaume FOUCHE" userId="786f15e3-254e-4b00-a437-cf9d45e43cc4" providerId="ADAL" clId="{D6DC36AF-6C7E-4BC9-98DD-14164316B4F9}" dt="2026-10-22T12:38:15.194" v="9" actId="1076"/>
          <ac:spMkLst>
            <pc:docMk/>
            <pc:sldMk cId="942451924" sldId="259"/>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D0247B50-F250-4C33-B279-696A04366C07}"/>
              </a:ext>
            </a:extLst>
          </p:cNvPr>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390B237-D675-4D61-9045-A1B6EF20B5EE}"/>
              </a:ext>
            </a:extLst>
          </p:cNvPr>
          <p:cNvSpPr>
            <a:spLocks noGrp="1"/>
          </p:cNvSpPr>
          <p:nvPr>
            <p:ph type="dt" sz="quarter" idx="1"/>
          </p:nvPr>
        </p:nvSpPr>
        <p:spPr>
          <a:xfrm>
            <a:off x="3884613" y="0"/>
            <a:ext cx="2971800" cy="611188"/>
          </a:xfrm>
          <a:prstGeom prst="rect">
            <a:avLst/>
          </a:prstGeom>
        </p:spPr>
        <p:txBody>
          <a:bodyPr vert="horz" lIns="91440" tIns="45720" rIns="91440" bIns="45720" rtlCol="0"/>
          <a:lstStyle>
            <a:lvl1pPr algn="r">
              <a:defRPr sz="1200"/>
            </a:lvl1pPr>
          </a:lstStyle>
          <a:p>
            <a:fld id="{6B6F2F23-D0A0-4609-86B5-620B8489D2EE}" type="datetimeFigureOut">
              <a:rPr lang="fr-FR" smtClean="0"/>
              <a:t>22/10/2026</a:t>
            </a:fld>
            <a:endParaRPr lang="fr-FR"/>
          </a:p>
        </p:txBody>
      </p:sp>
      <p:sp>
        <p:nvSpPr>
          <p:cNvPr id="4" name="Espace réservé du pied de page 3">
            <a:extLst>
              <a:ext uri="{FF2B5EF4-FFF2-40B4-BE49-F238E27FC236}">
                <a16:creationId xmlns:a16="http://schemas.microsoft.com/office/drawing/2014/main" id="{90A0D8A9-9691-495B-9D5D-BA9A9FCBA1A7}"/>
              </a:ext>
            </a:extLst>
          </p:cNvPr>
          <p:cNvSpPr>
            <a:spLocks noGrp="1"/>
          </p:cNvSpPr>
          <p:nvPr>
            <p:ph type="ftr" sz="quarter" idx="2"/>
          </p:nvPr>
        </p:nvSpPr>
        <p:spPr>
          <a:xfrm>
            <a:off x="0" y="11580813"/>
            <a:ext cx="2971800" cy="6111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A8106D9B-8437-494B-A698-EB38B254B551}"/>
              </a:ext>
            </a:extLst>
          </p:cNvPr>
          <p:cNvSpPr>
            <a:spLocks noGrp="1"/>
          </p:cNvSpPr>
          <p:nvPr>
            <p:ph type="sldNum" sz="quarter" idx="3"/>
          </p:nvPr>
        </p:nvSpPr>
        <p:spPr>
          <a:xfrm>
            <a:off x="3884613" y="11580813"/>
            <a:ext cx="2971800" cy="611187"/>
          </a:xfrm>
          <a:prstGeom prst="rect">
            <a:avLst/>
          </a:prstGeom>
        </p:spPr>
        <p:txBody>
          <a:bodyPr vert="horz" lIns="91440" tIns="45720" rIns="91440" bIns="45720" rtlCol="0" anchor="b"/>
          <a:lstStyle>
            <a:lvl1pPr algn="r">
              <a:defRPr sz="1200"/>
            </a:lvl1pPr>
          </a:lstStyle>
          <a:p>
            <a:fld id="{1CBF3C9F-0C9A-4998-8D34-F1E735CA1C19}" type="slidenum">
              <a:rPr lang="fr-FR" smtClean="0"/>
              <a:t>‹N°›</a:t>
            </a:fld>
            <a:endParaRPr lang="fr-FR"/>
          </a:p>
        </p:txBody>
      </p:sp>
    </p:spTree>
    <p:extLst>
      <p:ext uri="{BB962C8B-B14F-4D97-AF65-F5344CB8AC3E}">
        <p14:creationId xmlns:p14="http://schemas.microsoft.com/office/powerpoint/2010/main" val="24654907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98639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Proposition de texte (environ 2 minutes) :</a:t>
            </a:r>
          </a:p>
          <a:p>
            <a:r>
              <a:t>Bonjour, je suis Guillaume Fouché, de Green Impulse, et je vous présente MYCOCIRCLE, un projet européen Horizon Europe soutenu par le CBE JU.</a:t>
            </a:r>
          </a:p>
          <a:p>
            <a:r>
              <a:t>Point de départ : la cosmétique et l’agrochimie utilisent encore des matières d’origine animale, comme le chitosane issu des carapaces de crustacés. Dans le même temps, la filière champignon produit de grandes quantités de déchets mycéliens, aujourd’hui inutilisés.</a:t>
            </a:r>
          </a:p>
          <a:p>
            <a:r>
              <a:t>MYCOCIRCLE les transforme : des bioprocédés développés dans le projet convertissent ces déchets en ingrédients pour la cosmétique et l’agrochimie, comme le chitosane, des huiles, des terpénoïdes, des protéines ou des pigments. Le déchet devient ressource.</a:t>
            </a:r>
          </a:p>
          <a:p>
            <a:r>
              <a:t>Le projet réunit 10 partenaires de 7 pays pendant 36 mois ; Green Impulse y intervient comme utilisateur final.</a:t>
            </a:r>
          </a:p>
          <a:p>
            <a:r>
              <a:t>Bref, le champignon a plus d’un tour dans son mycélium : venez les découvrir sur notre poster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35284194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V01 — Couverture photo">
    <p:bg>
      <p:bgPr>
        <a:solidFill>
          <a:srgbClr val="FFFFFF"/>
        </a:solidFill>
        <a:effectLst/>
      </p:bgPr>
    </p:bg>
    <p:spTree>
      <p:nvGrpSpPr>
        <p:cNvPr id="1" name=""/>
        <p:cNvGrpSpPr/>
        <p:nvPr/>
      </p:nvGrpSpPr>
      <p:grpSpPr>
        <a:xfrm>
          <a:off x="0" y="0"/>
          <a:ext cx="0" cy="0"/>
          <a:chOff x="0" y="0"/>
          <a:chExt cx="0" cy="0"/>
        </a:xfrm>
      </p:grpSpPr>
      <p:sp>
        <p:nvSpPr>
          <p:cNvPr id="3" name="Shape 0"/>
          <p:cNvSpPr/>
          <p:nvPr/>
        </p:nvSpPr>
        <p:spPr>
          <a:xfrm>
            <a:off x="6812280" y="502920"/>
            <a:ext cx="4709160" cy="5669280"/>
          </a:xfrm>
          <a:prstGeom prst="rect">
            <a:avLst/>
          </a:prstGeom>
          <a:solidFill>
            <a:srgbClr val="FFFFFF">
              <a:alpha val="97000"/>
            </a:srgbClr>
          </a:solidFill>
          <a:ln w="12700">
            <a:solidFill>
              <a:srgbClr val="FFFFFF">
                <a:alpha val="0"/>
              </a:srgbClr>
            </a:solidFill>
            <a:prstDash val="solid"/>
          </a:ln>
        </p:spPr>
      </p:sp>
      <p:pic>
        <p:nvPicPr>
          <p:cNvPr id="4" name="Image 1" descr="Logo RVégétal"/>
          <p:cNvPicPr>
            <a:picLocks noChangeAspect="1"/>
          </p:cNvPicPr>
          <p:nvPr/>
        </p:nvPicPr>
        <p:blipFill>
          <a:blip r:embed="rId2"/>
          <a:stretch>
            <a:fillRect/>
          </a:stretch>
        </p:blipFill>
        <p:spPr>
          <a:xfrm>
            <a:off x="8055033" y="274320"/>
            <a:ext cx="3154680" cy="1463040"/>
          </a:xfrm>
          <a:prstGeom prst="rect">
            <a:avLst/>
          </a:prstGeom>
        </p:spPr>
      </p:pic>
      <p:sp>
        <p:nvSpPr>
          <p:cNvPr id="5" name="Shape 1"/>
          <p:cNvSpPr/>
          <p:nvPr/>
        </p:nvSpPr>
        <p:spPr>
          <a:xfrm>
            <a:off x="6812280" y="5897880"/>
            <a:ext cx="1417320" cy="164592"/>
          </a:xfrm>
          <a:prstGeom prst="rect">
            <a:avLst/>
          </a:prstGeom>
          <a:solidFill>
            <a:srgbClr val="A6BC19"/>
          </a:solidFill>
          <a:ln w="12700">
            <a:solidFill>
              <a:srgbClr val="FFFFFF">
                <a:alpha val="0"/>
              </a:srgbClr>
            </a:solidFill>
            <a:prstDash val="solid"/>
          </a:ln>
        </p:spPr>
      </p:sp>
      <p:sp>
        <p:nvSpPr>
          <p:cNvPr id="6" name="Shape 2"/>
          <p:cNvSpPr/>
          <p:nvPr/>
        </p:nvSpPr>
        <p:spPr>
          <a:xfrm>
            <a:off x="8229600" y="5897880"/>
            <a:ext cx="1188720" cy="164592"/>
          </a:xfrm>
          <a:prstGeom prst="rect">
            <a:avLst/>
          </a:prstGeom>
          <a:solidFill>
            <a:srgbClr val="009587"/>
          </a:solidFill>
          <a:ln w="12700">
            <a:solidFill>
              <a:srgbClr val="FFFFFF">
                <a:alpha val="0"/>
              </a:srgbClr>
            </a:solidFill>
            <a:prstDash val="solid"/>
          </a:ln>
        </p:spPr>
      </p:sp>
      <p:sp>
        <p:nvSpPr>
          <p:cNvPr id="7" name="Shape 3"/>
          <p:cNvSpPr/>
          <p:nvPr/>
        </p:nvSpPr>
        <p:spPr>
          <a:xfrm>
            <a:off x="9418320" y="5897880"/>
            <a:ext cx="2103120" cy="164592"/>
          </a:xfrm>
          <a:prstGeom prst="rect">
            <a:avLst/>
          </a:prstGeom>
          <a:solidFill>
            <a:srgbClr val="01415B"/>
          </a:solidFill>
          <a:ln w="12700">
            <a:solidFill>
              <a:srgbClr val="FFFFFF">
                <a:alpha val="0"/>
              </a:srgbClr>
            </a:solidFill>
            <a:prstDash val="solid"/>
          </a:ln>
        </p:spPr>
      </p:sp>
      <p:sp>
        <p:nvSpPr>
          <p:cNvPr id="8" name="Text 4"/>
          <p:cNvSpPr>
            <a:spLocks noGrp="1"/>
          </p:cNvSpPr>
          <p:nvPr>
            <p:ph type="title" idx="106" hasCustomPrompt="1"/>
          </p:nvPr>
        </p:nvSpPr>
        <p:spPr>
          <a:xfrm>
            <a:off x="1720735" y="2240280"/>
            <a:ext cx="9316073" cy="1143000"/>
          </a:xfrm>
          <a:prstGeom prst="rect">
            <a:avLst/>
          </a:prstGeom>
          <a:noFill/>
          <a:ln/>
        </p:spPr>
        <p:txBody>
          <a:bodyPr wrap="square" rtlCol="0"/>
          <a:lstStyle>
            <a:lvl1pPr marL="0" indent="0">
              <a:buNone/>
              <a:defRPr lang="en-US" sz="2900" b="1" dirty="0">
                <a:solidFill>
                  <a:srgbClr val="01415B"/>
                </a:solidFill>
                <a:latin typeface="Arial" pitchFamily="34" charset="0"/>
                <a:ea typeface="Arial" pitchFamily="34" charset="-122"/>
                <a:cs typeface="Arial" pitchFamily="34" charset="-120"/>
              </a:defRPr>
            </a:lvl1pPr>
          </a:lstStyle>
          <a:p>
            <a:pPr marL="0" indent="0">
              <a:buNone/>
            </a:pPr>
            <a:endParaRPr lang="en-US" sz="2900" dirty="0"/>
          </a:p>
        </p:txBody>
      </p:sp>
      <p:sp>
        <p:nvSpPr>
          <p:cNvPr id="9" name="Text 4"/>
          <p:cNvSpPr>
            <a:spLocks noGrp="1"/>
          </p:cNvSpPr>
          <p:nvPr>
            <p:ph type="body" idx="107" hasCustomPrompt="1"/>
          </p:nvPr>
        </p:nvSpPr>
        <p:spPr>
          <a:xfrm>
            <a:off x="1720735" y="3584448"/>
            <a:ext cx="9270353" cy="685800"/>
          </a:xfrm>
          <a:prstGeom prst="rect">
            <a:avLst/>
          </a:prstGeom>
          <a:noFill/>
          <a:ln/>
        </p:spPr>
        <p:txBody>
          <a:bodyPr wrap="square" rtlCol="0"/>
          <a:lstStyle>
            <a:lvl1pPr marL="0" indent="0">
              <a:buNone/>
              <a:defRPr lang="en-US" sz="1800" b="1" dirty="0">
                <a:solidFill>
                  <a:srgbClr val="009587"/>
                </a:solidFill>
                <a:latin typeface="Arial" pitchFamily="34" charset="0"/>
                <a:ea typeface="Arial" pitchFamily="34" charset="-122"/>
                <a:cs typeface="Arial" pitchFamily="34" charset="-120"/>
              </a:defRPr>
            </a:lvl1pPr>
          </a:lstStyle>
          <a:p>
            <a:pPr marL="0" indent="0">
              <a:buNone/>
            </a:pPr>
            <a:endParaRPr lang="en-US" sz="1800" dirty="0"/>
          </a:p>
        </p:txBody>
      </p:sp>
      <p:sp>
        <p:nvSpPr>
          <p:cNvPr id="10" name="Text 4"/>
          <p:cNvSpPr>
            <a:spLocks noGrp="1"/>
          </p:cNvSpPr>
          <p:nvPr>
            <p:ph type="body" idx="108" hasCustomPrompt="1"/>
          </p:nvPr>
        </p:nvSpPr>
        <p:spPr>
          <a:xfrm>
            <a:off x="1720735" y="4434840"/>
            <a:ext cx="9270353" cy="914400"/>
          </a:xfrm>
          <a:prstGeom prst="rect">
            <a:avLst/>
          </a:prstGeom>
          <a:noFill/>
          <a:ln/>
        </p:spPr>
        <p:txBody>
          <a:bodyPr wrap="square" rtlCol="0"/>
          <a:lstStyle>
            <a:lvl1pPr marL="0" indent="0">
              <a:buNone/>
              <a:defRPr lang="en-US" sz="1500" dirty="0">
                <a:solidFill>
                  <a:srgbClr val="005148"/>
                </a:solidFill>
                <a:latin typeface="Arial" pitchFamily="34" charset="0"/>
                <a:ea typeface="Arial" pitchFamily="34" charset="-122"/>
                <a:cs typeface="Arial" pitchFamily="34" charset="-120"/>
              </a:defRPr>
            </a:lvl1pPr>
          </a:lstStyle>
          <a:p>
            <a:pPr marL="0" indent="0">
              <a:buNone/>
            </a:pPr>
            <a:endParaRPr lang="en-US" sz="1500" dirty="0"/>
          </a:p>
        </p:txBody>
      </p:sp>
      <p:sp>
        <p:nvSpPr>
          <p:cNvPr id="13" name="Text 7">
            <a:extLst>
              <a:ext uri="{FF2B5EF4-FFF2-40B4-BE49-F238E27FC236}">
                <a16:creationId xmlns:a16="http://schemas.microsoft.com/office/drawing/2014/main" id="{231E9015-9BAB-4B4F-8123-4CA7AB7A1490}"/>
              </a:ext>
            </a:extLst>
          </p:cNvPr>
          <p:cNvSpPr/>
          <p:nvPr userDrawn="1"/>
        </p:nvSpPr>
        <p:spPr>
          <a:xfrm>
            <a:off x="621792" y="6419088"/>
            <a:ext cx="10899648" cy="201168"/>
          </a:xfrm>
          <a:prstGeom prst="rect">
            <a:avLst/>
          </a:prstGeom>
          <a:noFill/>
          <a:ln/>
        </p:spPr>
        <p:txBody>
          <a:bodyPr wrap="square" lIns="0" tIns="0" rIns="0" bIns="0" rtlCol="0" anchor="ctr"/>
          <a:lstStyle/>
          <a:p>
            <a:pPr marL="0" indent="0" algn="l">
              <a:buNone/>
            </a:pPr>
            <a:r>
              <a:rPr lang="en-US" sz="900" dirty="0">
                <a:solidFill>
                  <a:srgbClr val="005148"/>
                </a:solidFill>
                <a:latin typeface="Arial" pitchFamily="34" charset="0"/>
                <a:ea typeface="Arial" pitchFamily="34" charset="-122"/>
                <a:cs typeface="Arial" pitchFamily="34" charset="-120"/>
              </a:rPr>
              <a:t>Rencontres du Végétal • 24 &amp; 25 novembre 2026 • </a:t>
            </a:r>
            <a:r>
              <a:rPr lang="fr-FR" sz="900" noProof="0" dirty="0">
                <a:solidFill>
                  <a:srgbClr val="005148"/>
                </a:solidFill>
                <a:latin typeface="Arial" pitchFamily="34" charset="0"/>
                <a:ea typeface="Arial" pitchFamily="34" charset="-122"/>
                <a:cs typeface="Arial" pitchFamily="34" charset="-120"/>
              </a:rPr>
              <a:t>L’Institut Agro • Campus d’Angers </a:t>
            </a:r>
            <a:endParaRPr lang="fr-FR" sz="900" noProof="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V03 — Contenu">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572000" cy="164592"/>
          </a:xfrm>
          <a:prstGeom prst="rect">
            <a:avLst/>
          </a:prstGeom>
          <a:solidFill>
            <a:srgbClr val="01415B"/>
          </a:solidFill>
          <a:ln w="12700">
            <a:solidFill>
              <a:srgbClr val="FFFFFF">
                <a:alpha val="0"/>
              </a:srgbClr>
            </a:solidFill>
            <a:prstDash val="solid"/>
          </a:ln>
        </p:spPr>
        <p:txBody>
          <a:bodyPr/>
          <a:lstStyle/>
          <a:p>
            <a:endParaRPr lang="fr-FR"/>
          </a:p>
        </p:txBody>
      </p:sp>
      <p:sp>
        <p:nvSpPr>
          <p:cNvPr id="3" name="Shape 1"/>
          <p:cNvSpPr/>
          <p:nvPr/>
        </p:nvSpPr>
        <p:spPr>
          <a:xfrm>
            <a:off x="4572000" y="0"/>
            <a:ext cx="3108960" cy="164592"/>
          </a:xfrm>
          <a:prstGeom prst="rect">
            <a:avLst/>
          </a:prstGeom>
          <a:solidFill>
            <a:srgbClr val="009587"/>
          </a:solidFill>
          <a:ln w="12700">
            <a:solidFill>
              <a:srgbClr val="FFFFFF">
                <a:alpha val="0"/>
              </a:srgbClr>
            </a:solidFill>
            <a:prstDash val="solid"/>
          </a:ln>
        </p:spPr>
        <p:txBody>
          <a:bodyPr/>
          <a:lstStyle/>
          <a:p>
            <a:endParaRPr lang="fr-FR"/>
          </a:p>
        </p:txBody>
      </p:sp>
      <p:sp>
        <p:nvSpPr>
          <p:cNvPr id="4" name="Shape 2"/>
          <p:cNvSpPr/>
          <p:nvPr/>
        </p:nvSpPr>
        <p:spPr>
          <a:xfrm>
            <a:off x="7680960" y="0"/>
            <a:ext cx="4510735" cy="164592"/>
          </a:xfrm>
          <a:prstGeom prst="rect">
            <a:avLst/>
          </a:prstGeom>
          <a:solidFill>
            <a:srgbClr val="A6BC19"/>
          </a:solidFill>
          <a:ln w="12700">
            <a:solidFill>
              <a:srgbClr val="FFFFFF">
                <a:alpha val="0"/>
              </a:srgbClr>
            </a:solidFill>
            <a:prstDash val="solid"/>
          </a:ln>
        </p:spPr>
        <p:txBody>
          <a:bodyPr/>
          <a:lstStyle/>
          <a:p>
            <a:endParaRPr lang="fr-FR"/>
          </a:p>
        </p:txBody>
      </p:sp>
      <p:pic>
        <p:nvPicPr>
          <p:cNvPr id="5" name="Image 0" descr="Logo RVégétal"/>
          <p:cNvPicPr>
            <a:picLocks noChangeAspect="1"/>
          </p:cNvPicPr>
          <p:nvPr/>
        </p:nvPicPr>
        <p:blipFill>
          <a:blip r:embed="rId2"/>
          <a:stretch>
            <a:fillRect/>
          </a:stretch>
        </p:blipFill>
        <p:spPr>
          <a:xfrm>
            <a:off x="10045931" y="237744"/>
            <a:ext cx="1874520" cy="868680"/>
          </a:xfrm>
          <a:prstGeom prst="rect">
            <a:avLst/>
          </a:prstGeom>
        </p:spPr>
      </p:pic>
      <p:sp>
        <p:nvSpPr>
          <p:cNvPr id="6" name="Text 3"/>
          <p:cNvSpPr>
            <a:spLocks noGrp="1"/>
          </p:cNvSpPr>
          <p:nvPr>
            <p:ph type="title" idx="104" hasCustomPrompt="1"/>
          </p:nvPr>
        </p:nvSpPr>
        <p:spPr>
          <a:xfrm>
            <a:off x="713232" y="502920"/>
            <a:ext cx="8046720" cy="594360"/>
          </a:xfrm>
          <a:prstGeom prst="rect">
            <a:avLst/>
          </a:prstGeom>
          <a:noFill/>
          <a:ln/>
        </p:spPr>
        <p:txBody>
          <a:bodyPr wrap="square" rtlCol="0"/>
          <a:lstStyle>
            <a:lvl1pPr marL="0" indent="0">
              <a:buNone/>
              <a:defRPr lang="en-US" sz="2600" b="1" dirty="0">
                <a:solidFill>
                  <a:srgbClr val="01415B"/>
                </a:solidFill>
                <a:latin typeface="Arial" pitchFamily="34" charset="0"/>
                <a:ea typeface="Arial" pitchFamily="34" charset="-122"/>
                <a:cs typeface="Arial" pitchFamily="34" charset="-120"/>
              </a:defRPr>
            </a:lvl1pPr>
          </a:lstStyle>
          <a:p>
            <a:pPr marL="0" indent="0">
              <a:buNone/>
            </a:pPr>
            <a:endParaRPr lang="en-US" sz="2600" dirty="0"/>
          </a:p>
        </p:txBody>
      </p:sp>
      <p:sp>
        <p:nvSpPr>
          <p:cNvPr id="7" name="Shape 3"/>
          <p:cNvSpPr/>
          <p:nvPr/>
        </p:nvSpPr>
        <p:spPr>
          <a:xfrm>
            <a:off x="713232" y="1207008"/>
            <a:ext cx="1234440" cy="91440"/>
          </a:xfrm>
          <a:prstGeom prst="rect">
            <a:avLst/>
          </a:prstGeom>
          <a:solidFill>
            <a:srgbClr val="A6BC19"/>
          </a:solidFill>
          <a:ln w="12700">
            <a:solidFill>
              <a:srgbClr val="FFFFFF">
                <a:alpha val="0"/>
              </a:srgbClr>
            </a:solidFill>
            <a:prstDash val="solid"/>
          </a:ln>
        </p:spPr>
        <p:txBody>
          <a:bodyPr/>
          <a:lstStyle/>
          <a:p>
            <a:endParaRPr lang="fr-FR"/>
          </a:p>
        </p:txBody>
      </p:sp>
      <p:sp>
        <p:nvSpPr>
          <p:cNvPr id="8" name="Text 4"/>
          <p:cNvSpPr>
            <a:spLocks noGrp="1"/>
          </p:cNvSpPr>
          <p:nvPr>
            <p:ph type="body" idx="106" hasCustomPrompt="1"/>
          </p:nvPr>
        </p:nvSpPr>
        <p:spPr>
          <a:xfrm>
            <a:off x="804672" y="1609344"/>
            <a:ext cx="7498080" cy="4480560"/>
          </a:xfrm>
          <a:prstGeom prst="rect">
            <a:avLst/>
          </a:prstGeom>
          <a:noFill/>
          <a:ln/>
        </p:spPr>
        <p:txBody>
          <a:bodyPr wrap="square" rtlCol="0"/>
          <a:lstStyle>
            <a:lvl1pPr marL="228600" indent="-228600">
              <a:buSzPct val="100000"/>
              <a:buChar char="•"/>
              <a:defRPr lang="en-US" sz="2000" dirty="0">
                <a:solidFill>
                  <a:srgbClr val="111111"/>
                </a:solidFill>
                <a:latin typeface="Arial" pitchFamily="34" charset="0"/>
                <a:ea typeface="Arial" pitchFamily="34" charset="-122"/>
                <a:cs typeface="Arial" pitchFamily="34" charset="-120"/>
              </a:defRPr>
            </a:lvl1pPr>
          </a:lstStyle>
          <a:p>
            <a:pPr marL="228600" indent="-228600">
              <a:buSzPct val="100000"/>
              <a:buChar char="•"/>
            </a:pPr>
            <a:endParaRPr lang="en-US" sz="2000" dirty="0"/>
          </a:p>
        </p:txBody>
      </p:sp>
      <p:sp>
        <p:nvSpPr>
          <p:cNvPr id="12" name="Shape 6"/>
          <p:cNvSpPr/>
          <p:nvPr/>
        </p:nvSpPr>
        <p:spPr>
          <a:xfrm>
            <a:off x="594360" y="6373368"/>
            <a:ext cx="10972800" cy="13716"/>
          </a:xfrm>
          <a:prstGeom prst="rect">
            <a:avLst/>
          </a:prstGeom>
          <a:solidFill>
            <a:srgbClr val="DADADA"/>
          </a:solidFill>
          <a:ln w="12700">
            <a:solidFill>
              <a:srgbClr val="FFFFFF">
                <a:alpha val="0"/>
              </a:srgbClr>
            </a:solidFill>
            <a:prstDash val="solid"/>
          </a:ln>
        </p:spPr>
        <p:txBody>
          <a:bodyPr/>
          <a:lstStyle/>
          <a:p>
            <a:endParaRPr lang="fr-FR"/>
          </a:p>
        </p:txBody>
      </p:sp>
      <p:sp>
        <p:nvSpPr>
          <p:cNvPr id="13" name="Text 7"/>
          <p:cNvSpPr/>
          <p:nvPr/>
        </p:nvSpPr>
        <p:spPr>
          <a:xfrm>
            <a:off x="621792" y="6419088"/>
            <a:ext cx="9784080" cy="201168"/>
          </a:xfrm>
          <a:prstGeom prst="rect">
            <a:avLst/>
          </a:prstGeom>
          <a:noFill/>
          <a:ln/>
        </p:spPr>
        <p:txBody>
          <a:bodyPr wrap="square" lIns="0" tIns="0" rIns="0" bIns="0" rtlCol="0" anchor="ctr"/>
          <a:lstStyle/>
          <a:p>
            <a:pPr marL="0" indent="0">
              <a:buNone/>
            </a:pPr>
            <a:r>
              <a:rPr lang="fr-FR" sz="900" noProof="0" dirty="0">
                <a:solidFill>
                  <a:srgbClr val="005148"/>
                </a:solidFill>
                <a:latin typeface="Arial" pitchFamily="34" charset="0"/>
                <a:ea typeface="Arial" pitchFamily="34" charset="-122"/>
                <a:cs typeface="Arial" pitchFamily="34" charset="-120"/>
              </a:rPr>
              <a:t>Rencontres du Végétal • 24 &amp; 25 novembre 2026 • L’Institut Agro • Campus d’Angers </a:t>
            </a:r>
            <a:endParaRPr lang="fr-FR" sz="900" noProof="0" dirty="0"/>
          </a:p>
        </p:txBody>
      </p:sp>
      <p:sp>
        <p:nvSpPr>
          <p:cNvPr id="25" name="Slide Number Placeholder 0"/>
          <p:cNvSpPr>
            <a:spLocks noGrp="1"/>
          </p:cNvSpPr>
          <p:nvPr>
            <p:ph type="sldNum" sz="quarter" idx="4294967295"/>
          </p:nvPr>
        </p:nvSpPr>
        <p:spPr>
          <a:xfrm>
            <a:off x="11109960" y="6409944"/>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900">
                <a:solidFill>
                  <a:srgbClr val="005148"/>
                </a:solidFill>
                <a:latin typeface="Arial"/>
                <a:ea typeface="Arial"/>
                <a:cs typeface="Arial"/>
              </a:defRPr>
            </a:lvl1pPr>
          </a:lstStyle>
          <a:p>
            <a:pPr algn="r"/>
            <a:fld id="{F7021451-1387-4CA6-816F-3879F97B5CBC}" type="slidenum">
              <a:rPr lang="en-US" b="0"/>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09960" y="6409944"/>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900">
                <a:solidFill>
                  <a:srgbClr val="005148"/>
                </a:solidFill>
                <a:latin typeface="Arial"/>
                <a:ea typeface="Arial"/>
                <a:cs typeface="Arial"/>
              </a:defRPr>
            </a:lvl1pPr>
          </a:lstStyle>
          <a:p>
            <a:pPr algn="r"/>
            <a:fld id="{F7021451-1387-4CA6-816F-3879F97B5CBC}" type="slidenum">
              <a:rPr lang="en-US" b="0"/>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jp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64167" y="388620"/>
            <a:ext cx="9881937" cy="594360"/>
          </a:xfrm>
          <a:prstGeom prst="rect">
            <a:avLst/>
          </a:prstGeom>
          <a:noFill/>
          <a:ln/>
        </p:spPr>
        <p:txBody>
          <a:bodyPr wrap="square" lIns="0" tIns="0" rIns="0" bIns="0" rtlCol="0" anchor="ctr"/>
          <a:lstStyle/>
          <a:p>
            <a:pPr marL="0" indent="0">
              <a:buNone/>
            </a:pPr>
            <a:r>
              <a:rPr lang="en-US" sz="2400" b="1" dirty="0" err="1">
                <a:solidFill>
                  <a:srgbClr val="01415B"/>
                </a:solidFill>
                <a:latin typeface="Arial" pitchFamily="34" charset="0"/>
                <a:ea typeface="Arial" pitchFamily="34" charset="-122"/>
                <a:cs typeface="Arial" pitchFamily="34" charset="-120"/>
              </a:rPr>
              <a:t>MYCOCIRCLE : des déchets mycéliens aux biomatériaux</a:t>
            </a:r>
            <a:br>
              <a:rPr lang="en-US" sz="2600" b="1" dirty="0">
                <a:solidFill>
                  <a:srgbClr val="01415B"/>
                </a:solidFill>
                <a:latin typeface="Arial" pitchFamily="34" charset="0"/>
                <a:ea typeface="Arial" pitchFamily="34" charset="-122"/>
                <a:cs typeface="Arial" pitchFamily="34" charset="-120"/>
              </a:rPr>
            </a:br>
            <a:r>
              <a:rPr lang="en-US" sz="1600" b="1" dirty="0">
                <a:solidFill>
                  <a:srgbClr val="01415B"/>
                </a:solidFill>
                <a:latin typeface="Arial" pitchFamily="34" charset="0"/>
                <a:ea typeface="Arial" pitchFamily="34" charset="-122"/>
                <a:cs typeface="Arial" pitchFamily="34" charset="-120"/>
              </a:rPr>
              <a:t>Guillaume Fouché </a:t>
            </a:r>
            <a:r>
              <a:rPr lang="en-US" sz="1400" dirty="0">
                <a:solidFill>
                  <a:srgbClr val="01415B"/>
                </a:solidFill>
                <a:latin typeface="Arial" pitchFamily="34" charset="0"/>
                <a:ea typeface="Arial" pitchFamily="34" charset="-122"/>
                <a:cs typeface="Arial" pitchFamily="34" charset="-120"/>
              </a:rPr>
              <a:t>(Green Impulse), au nom du consortium </a:t>
            </a:r>
            <a:r>
              <a:rPr lang="en-US" sz="1600" dirty="0">
                <a:solidFill>
                  <a:srgbClr val="01415B"/>
                </a:solidFill>
                <a:latin typeface="Arial" pitchFamily="34" charset="0"/>
                <a:ea typeface="Arial" pitchFamily="34" charset="-122"/>
                <a:cs typeface="Arial" pitchFamily="34" charset="-120"/>
              </a:rPr>
              <a:t>MYCOCIRCLE</a:t>
            </a:r>
            <a:endParaRPr lang="en-US" sz="2600" dirty="0"/>
          </a:p>
        </p:txBody>
      </p:sp>
      <p:sp>
        <p:nvSpPr>
          <p:cNvPr id="25" name="Slide Number Placeholder 0"/>
          <p:cNvSpPr>
            <a:spLocks noGrp="1"/>
          </p:cNvSpPr>
          <p:nvPr>
            <p:ph type="sldNum" sz="quarter" idx="4294967295"/>
          </p:nvPr>
        </p:nvSpPr>
        <p:spPr>
          <a:xfrm>
            <a:off x="11109960" y="6409944"/>
            <a:ext cx="365760" cy="182880"/>
          </a:xfrm>
          <a:prstGeom prst="rect">
            <a:avLst/>
          </a:prstGeom>
          <a:extLst>
            <a:ext uri="{C572A759-6A51-4108-AA02-DFA0A04FC94B}">
              <ma14:wrappingTextBoxFlag xmlns:ma14="http://schemas.microsoft.com/office/mac/drawingml/2011/main" xmlns="" val="0"/>
            </a:ext>
          </a:extLst>
        </p:spPr>
        <p:txBody>
          <a:bodyPr lIns="0" tIns="0" rIns="0" bIns="0"/>
          <a:lstStyle>
            <a:lvl1pPr>
              <a:defRPr sz="900">
                <a:solidFill>
                  <a:srgbClr val="005148"/>
                </a:solidFill>
                <a:latin typeface="Arial"/>
                <a:ea typeface="Arial"/>
                <a:cs typeface="Arial"/>
              </a:defRPr>
            </a:lvl1pPr>
          </a:lstStyle>
          <a:p>
            <a:pPr algn="r"/>
            <a:fld id="{F7021451-1387-4CA6-816F-3879F97B5CBC}" type="slidenum">
              <a:rPr lang="en-US" b="0"/>
              <a:t>1</a:t>
            </a:fld>
            <a:endParaRPr lang="en-US"/>
          </a:p>
        </p:txBody>
      </p:sp>
      <p:sp>
        <p:nvSpPr>
          <p:cNvPr id="26" name="TextBox 25"/>
          <p:cNvSpPr txBox="1"/>
          <p:nvPr/>
        </p:nvSpPr>
        <p:spPr>
          <a:xfrm>
            <a:off x="713232" y="1325880"/>
            <a:ext cx="7498079" cy="868680"/>
          </a:xfrm>
          <a:prstGeom prst="rect">
            <a:avLst/>
          </a:prstGeom>
          <a:noFill/>
        </p:spPr>
        <p:txBody>
          <a:bodyPr wrap="square" lIns="45720" rIns="45720" anchor="ctr">
            <a:spAutoFit/>
          </a:bodyPr>
          <a:lstStyle/>
          <a:p>
            <a:pPr algn="l">
              <a:spcAft>
                <a:spcPts val="0"/>
              </a:spcAft>
            </a:pPr>
            <a:r>
              <a:rPr sz="2200" b="1" i="0">
                <a:solidFill>
                  <a:srgbClr val="165A8C"/>
                </a:solidFill>
                <a:latin typeface="Arial"/>
              </a:rPr>
              <a:t>Et si les déchets de champignonnières remplaçaient les matières d’origine animale ?</a:t>
            </a:r>
          </a:p>
        </p:txBody>
      </p:sp>
      <p:sp>
        <p:nvSpPr>
          <p:cNvPr id="27" name="Sol 1"/>
          <p:cNvSpPr/>
          <p:nvPr/>
        </p:nvSpPr>
        <p:spPr>
          <a:xfrm>
            <a:off x="822959" y="3566160"/>
            <a:ext cx="1828800" cy="237744"/>
          </a:xfrm>
          <a:prstGeom prst="ellipse">
            <a:avLst/>
          </a:prstGeom>
          <a:solidFill>
            <a:srgbClr val="EA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Sol 2"/>
          <p:cNvSpPr/>
          <p:nvPr/>
        </p:nvSpPr>
        <p:spPr>
          <a:xfrm>
            <a:off x="3566160" y="3566160"/>
            <a:ext cx="1828800" cy="237744"/>
          </a:xfrm>
          <a:prstGeom prst="ellipse">
            <a:avLst/>
          </a:prstGeom>
          <a:solidFill>
            <a:srgbClr val="EA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Sol 3"/>
          <p:cNvSpPr/>
          <p:nvPr/>
        </p:nvSpPr>
        <p:spPr>
          <a:xfrm>
            <a:off x="6309360" y="3566160"/>
            <a:ext cx="1828800" cy="237744"/>
          </a:xfrm>
          <a:prstGeom prst="ellipse">
            <a:avLst/>
          </a:prstGeom>
          <a:solidFill>
            <a:srgbClr val="EAF6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0" name="Champignons" descr="c_mush.png"/>
          <p:cNvPicPr>
            <a:picLocks noChangeAspect="1"/>
          </p:cNvPicPr>
          <p:nvPr/>
        </p:nvPicPr>
        <p:blipFill>
          <a:blip r:embed="rId3"/>
          <a:stretch>
            <a:fillRect/>
          </a:stretch>
        </p:blipFill>
        <p:spPr>
          <a:xfrm>
            <a:off x="1051560" y="2331720"/>
            <a:ext cx="1325880" cy="1325880"/>
          </a:xfrm>
          <a:prstGeom prst="rect">
            <a:avLst/>
          </a:prstGeom>
        </p:spPr>
      </p:pic>
      <p:pic>
        <p:nvPicPr>
          <p:cNvPr id="31" name="Rouage principal" descr="c_gearN.png"/>
          <p:cNvPicPr>
            <a:picLocks noChangeAspect="1"/>
          </p:cNvPicPr>
          <p:nvPr/>
        </p:nvPicPr>
        <p:blipFill>
          <a:blip r:embed="rId4"/>
          <a:stretch>
            <a:fillRect/>
          </a:stretch>
        </p:blipFill>
        <p:spPr>
          <a:xfrm>
            <a:off x="3520440" y="2487168"/>
            <a:ext cx="1143000" cy="1143000"/>
          </a:xfrm>
          <a:prstGeom prst="rect">
            <a:avLst/>
          </a:prstGeom>
        </p:spPr>
      </p:pic>
      <p:pic>
        <p:nvPicPr>
          <p:cNvPr id="32" name="Rouage moyen" descr="c_gearT.png"/>
          <p:cNvPicPr>
            <a:picLocks noChangeAspect="1"/>
          </p:cNvPicPr>
          <p:nvPr/>
        </p:nvPicPr>
        <p:blipFill>
          <a:blip r:embed="rId5"/>
          <a:stretch>
            <a:fillRect/>
          </a:stretch>
        </p:blipFill>
        <p:spPr>
          <a:xfrm rot="900000">
            <a:off x="4590288" y="2286000"/>
            <a:ext cx="731520" cy="731520"/>
          </a:xfrm>
          <a:prstGeom prst="rect">
            <a:avLst/>
          </a:prstGeom>
        </p:spPr>
      </p:pic>
      <p:pic>
        <p:nvPicPr>
          <p:cNvPr id="33" name="Rouage petit" descr="c_gearO.png"/>
          <p:cNvPicPr>
            <a:picLocks noChangeAspect="1"/>
          </p:cNvPicPr>
          <p:nvPr/>
        </p:nvPicPr>
        <p:blipFill>
          <a:blip r:embed="rId6"/>
          <a:stretch>
            <a:fillRect/>
          </a:stretch>
        </p:blipFill>
        <p:spPr>
          <a:xfrm rot="480000">
            <a:off x="4645152" y="2990088"/>
            <a:ext cx="566928" cy="566928"/>
          </a:xfrm>
          <a:prstGeom prst="rect">
            <a:avLst/>
          </a:prstGeom>
        </p:spPr>
      </p:pic>
      <p:pic>
        <p:nvPicPr>
          <p:cNvPr id="34" name="Flacon" descr="c_bottleO.png"/>
          <p:cNvPicPr>
            <a:picLocks noChangeAspect="1"/>
          </p:cNvPicPr>
          <p:nvPr/>
        </p:nvPicPr>
        <p:blipFill>
          <a:blip r:embed="rId7"/>
          <a:stretch>
            <a:fillRect/>
          </a:stretch>
        </p:blipFill>
        <p:spPr>
          <a:xfrm>
            <a:off x="6446520" y="2468880"/>
            <a:ext cx="1097280" cy="1097280"/>
          </a:xfrm>
          <a:prstGeom prst="rect">
            <a:avLst/>
          </a:prstGeom>
        </p:spPr>
      </p:pic>
      <p:pic>
        <p:nvPicPr>
          <p:cNvPr id="35" name="Pousse" descr="c_seedT.png"/>
          <p:cNvPicPr>
            <a:picLocks noChangeAspect="1"/>
          </p:cNvPicPr>
          <p:nvPr/>
        </p:nvPicPr>
        <p:blipFill>
          <a:blip r:embed="rId8"/>
          <a:stretch>
            <a:fillRect/>
          </a:stretch>
        </p:blipFill>
        <p:spPr>
          <a:xfrm>
            <a:off x="7406640" y="2651760"/>
            <a:ext cx="868680" cy="868680"/>
          </a:xfrm>
          <a:prstGeom prst="rect">
            <a:avLst/>
          </a:prstGeom>
        </p:spPr>
      </p:pic>
      <p:sp>
        <p:nvSpPr>
          <p:cNvPr id="36" name="TextBox 35"/>
          <p:cNvSpPr txBox="1"/>
          <p:nvPr/>
        </p:nvSpPr>
        <p:spPr>
          <a:xfrm>
            <a:off x="457200" y="3840480"/>
            <a:ext cx="2560320" cy="365760"/>
          </a:xfrm>
          <a:prstGeom prst="rect">
            <a:avLst/>
          </a:prstGeom>
          <a:noFill/>
        </p:spPr>
        <p:txBody>
          <a:bodyPr wrap="square" lIns="18288" rIns="18288" anchor="t">
            <a:spAutoFit/>
          </a:bodyPr>
          <a:lstStyle/>
          <a:p>
            <a:pPr algn="ctr">
              <a:spcAft>
                <a:spcPts val="0"/>
              </a:spcAft>
            </a:pPr>
            <a:r>
              <a:rPr sz="1500" b="1" i="0">
                <a:solidFill>
                  <a:srgbClr val="14283A"/>
                </a:solidFill>
                <a:latin typeface="Arial"/>
              </a:rPr>
              <a:t>Déchets mycéliens</a:t>
            </a:r>
          </a:p>
        </p:txBody>
      </p:sp>
      <p:sp>
        <p:nvSpPr>
          <p:cNvPr id="37" name="TextBox 36"/>
          <p:cNvSpPr txBox="1"/>
          <p:nvPr/>
        </p:nvSpPr>
        <p:spPr>
          <a:xfrm>
            <a:off x="3200400" y="3840480"/>
            <a:ext cx="2560320" cy="365760"/>
          </a:xfrm>
          <a:prstGeom prst="rect">
            <a:avLst/>
          </a:prstGeom>
          <a:noFill/>
        </p:spPr>
        <p:txBody>
          <a:bodyPr wrap="square" lIns="18288" rIns="18288" anchor="t">
            <a:spAutoFit/>
          </a:bodyPr>
          <a:lstStyle/>
          <a:p>
            <a:pPr algn="ctr">
              <a:spcAft>
                <a:spcPts val="0"/>
              </a:spcAft>
            </a:pPr>
            <a:r>
              <a:rPr sz="1500" b="1" i="0">
                <a:solidFill>
                  <a:srgbClr val="14283A"/>
                </a:solidFill>
                <a:latin typeface="Arial"/>
              </a:rPr>
              <a:t>Biotransformation</a:t>
            </a:r>
          </a:p>
        </p:txBody>
      </p:sp>
      <p:sp>
        <p:nvSpPr>
          <p:cNvPr id="38" name="TextBox 37"/>
          <p:cNvSpPr txBox="1"/>
          <p:nvPr/>
        </p:nvSpPr>
        <p:spPr>
          <a:xfrm>
            <a:off x="5943600" y="3840480"/>
            <a:ext cx="2560320" cy="365760"/>
          </a:xfrm>
          <a:prstGeom prst="rect">
            <a:avLst/>
          </a:prstGeom>
          <a:noFill/>
        </p:spPr>
        <p:txBody>
          <a:bodyPr wrap="square" lIns="18288" rIns="18288" anchor="t">
            <a:spAutoFit/>
          </a:bodyPr>
          <a:lstStyle/>
          <a:p>
            <a:pPr algn="ctr">
              <a:spcAft>
                <a:spcPts val="0"/>
              </a:spcAft>
            </a:pPr>
            <a:r>
              <a:rPr sz="1500" b="1" i="0">
                <a:solidFill>
                  <a:srgbClr val="14283A"/>
                </a:solidFill>
                <a:latin typeface="Arial"/>
              </a:rPr>
              <a:t>Cosmétique &amp; agrochimie</a:t>
            </a:r>
          </a:p>
        </p:txBody>
      </p:sp>
      <p:sp>
        <p:nvSpPr>
          <p:cNvPr id="39" name="Chevron 11"/>
          <p:cNvSpPr/>
          <p:nvPr/>
        </p:nvSpPr>
        <p:spPr>
          <a:xfrm>
            <a:off x="2816352" y="2862072"/>
            <a:ext cx="292608" cy="384048"/>
          </a:xfrm>
          <a:prstGeom prst="chevron">
            <a:avLst/>
          </a:prstGeom>
          <a:solidFill>
            <a:srgbClr val="EC9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0" name="Chevron 12"/>
          <p:cNvSpPr/>
          <p:nvPr/>
        </p:nvSpPr>
        <p:spPr>
          <a:xfrm>
            <a:off x="3090672" y="2862072"/>
            <a:ext cx="292608" cy="384048"/>
          </a:xfrm>
          <a:prstGeom prst="chevron">
            <a:avLst/>
          </a:prstGeom>
          <a:solidFill>
            <a:srgbClr val="EC9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Chevron 21"/>
          <p:cNvSpPr/>
          <p:nvPr/>
        </p:nvSpPr>
        <p:spPr>
          <a:xfrm>
            <a:off x="5559552" y="2862072"/>
            <a:ext cx="292608" cy="384048"/>
          </a:xfrm>
          <a:prstGeom prst="chevron">
            <a:avLst/>
          </a:prstGeom>
          <a:solidFill>
            <a:srgbClr val="EC9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2" name="Chevron 22"/>
          <p:cNvSpPr/>
          <p:nvPr/>
        </p:nvSpPr>
        <p:spPr>
          <a:xfrm>
            <a:off x="5833872" y="2862072"/>
            <a:ext cx="292608" cy="384048"/>
          </a:xfrm>
          <a:prstGeom prst="chevron">
            <a:avLst/>
          </a:prstGeom>
          <a:solidFill>
            <a:srgbClr val="EC9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cxnSp>
        <p:nvCxnSpPr>
          <p:cNvPr id="43" name="Ligne circulaire"/>
          <p:cNvCxnSpPr/>
          <p:nvPr/>
        </p:nvCxnSpPr>
        <p:spPr>
          <a:xfrm>
            <a:off x="868680" y="4507992"/>
            <a:ext cx="7223760" cy="0"/>
          </a:xfrm>
          <a:prstGeom prst="line">
            <a:avLst/>
          </a:prstGeom>
          <a:ln w="28575">
            <a:solidFill>
              <a:srgbClr val="1A7F8E"/>
            </a:solidFill>
          </a:ln>
        </p:spPr>
        <p:style>
          <a:lnRef idx="2">
            <a:schemeClr val="accent1"/>
          </a:lnRef>
          <a:fillRef idx="0">
            <a:schemeClr val="accent1"/>
          </a:fillRef>
          <a:effectRef idx="1">
            <a:schemeClr val="accent1"/>
          </a:effectRef>
          <a:fontRef idx="minor">
            <a:schemeClr val="tx1"/>
          </a:fontRef>
        </p:style>
      </p:cxnSp>
      <p:sp>
        <p:nvSpPr>
          <p:cNvPr id="44" name="Point"/>
          <p:cNvSpPr/>
          <p:nvPr/>
        </p:nvSpPr>
        <p:spPr>
          <a:xfrm>
            <a:off x="804672" y="4443983"/>
            <a:ext cx="128016" cy="128016"/>
          </a:xfrm>
          <a:prstGeom prst="ellipse">
            <a:avLst/>
          </a:prstGeom>
          <a:solidFill>
            <a:srgbClr val="1A7F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Point"/>
          <p:cNvSpPr/>
          <p:nvPr/>
        </p:nvSpPr>
        <p:spPr>
          <a:xfrm>
            <a:off x="8028431" y="4443983"/>
            <a:ext cx="128016" cy="128016"/>
          </a:xfrm>
          <a:prstGeom prst="ellipse">
            <a:avLst/>
          </a:prstGeom>
          <a:solidFill>
            <a:srgbClr val="1A7F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6" name="Pastille ressource"/>
          <p:cNvSpPr/>
          <p:nvPr/>
        </p:nvSpPr>
        <p:spPr>
          <a:xfrm>
            <a:off x="2697480" y="4270248"/>
            <a:ext cx="3566160" cy="475488"/>
          </a:xfrm>
          <a:prstGeom prst="roundRect">
            <a:avLst>
              <a:gd name="adj" fmla="val 50000"/>
            </a:avLst>
          </a:prstGeom>
          <a:solidFill>
            <a:srgbClr val="1A7F8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47" name="Icone recyclage" descr="icon_recycle_w.png"/>
          <p:cNvPicPr>
            <a:picLocks noChangeAspect="1"/>
          </p:cNvPicPr>
          <p:nvPr/>
        </p:nvPicPr>
        <p:blipFill>
          <a:blip r:embed="rId9"/>
          <a:stretch>
            <a:fillRect/>
          </a:stretch>
        </p:blipFill>
        <p:spPr>
          <a:xfrm>
            <a:off x="2926080" y="4370831"/>
            <a:ext cx="274320" cy="274320"/>
          </a:xfrm>
          <a:prstGeom prst="rect">
            <a:avLst/>
          </a:prstGeom>
        </p:spPr>
      </p:pic>
      <p:sp>
        <p:nvSpPr>
          <p:cNvPr id="48" name="TextBox 47"/>
          <p:cNvSpPr txBox="1"/>
          <p:nvPr/>
        </p:nvSpPr>
        <p:spPr>
          <a:xfrm>
            <a:off x="3246120" y="4288536"/>
            <a:ext cx="2926080" cy="438912"/>
          </a:xfrm>
          <a:prstGeom prst="rect">
            <a:avLst/>
          </a:prstGeom>
          <a:noFill/>
        </p:spPr>
        <p:txBody>
          <a:bodyPr wrap="square" lIns="18288" rIns="18288" anchor="ctr">
            <a:spAutoFit/>
          </a:bodyPr>
          <a:lstStyle/>
          <a:p>
            <a:pPr algn="l">
              <a:spcAft>
                <a:spcPts val="0"/>
              </a:spcAft>
            </a:pPr>
            <a:r>
              <a:rPr sz="1600" b="1" i="0">
                <a:solidFill>
                  <a:srgbClr val="FFFFFF"/>
                </a:solidFill>
                <a:latin typeface="Arial"/>
              </a:rPr>
              <a:t>Le déchet devient ressource</a:t>
            </a:r>
          </a:p>
        </p:txBody>
      </p:sp>
      <p:sp>
        <p:nvSpPr>
          <p:cNvPr id="49" name="Teaser"/>
          <p:cNvSpPr/>
          <p:nvPr/>
        </p:nvSpPr>
        <p:spPr>
          <a:xfrm>
            <a:off x="749808" y="4937760"/>
            <a:ext cx="7424927" cy="1216152"/>
          </a:xfrm>
          <a:prstGeom prst="roundRect">
            <a:avLst/>
          </a:prstGeom>
          <a:solidFill>
            <a:srgbClr val="165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0" name="Teaser pastille"/>
          <p:cNvSpPr/>
          <p:nvPr/>
        </p:nvSpPr>
        <p:spPr>
          <a:xfrm>
            <a:off x="1024128" y="5129784"/>
            <a:ext cx="822960" cy="822960"/>
          </a:xfrm>
          <a:prstGeom prst="ellipse">
            <a:avLst/>
          </a:prstGeom>
          <a:solidFill>
            <a:srgbClr val="EC9A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1" name="Teaser icone" descr="icon_mushroom_w.png"/>
          <p:cNvPicPr>
            <a:picLocks noChangeAspect="1"/>
          </p:cNvPicPr>
          <p:nvPr/>
        </p:nvPicPr>
        <p:blipFill>
          <a:blip r:embed="rId10"/>
          <a:stretch>
            <a:fillRect/>
          </a:stretch>
        </p:blipFill>
        <p:spPr>
          <a:xfrm>
            <a:off x="1179576" y="5285232"/>
            <a:ext cx="512064" cy="512064"/>
          </a:xfrm>
          <a:prstGeom prst="rect">
            <a:avLst/>
          </a:prstGeom>
        </p:spPr>
      </p:pic>
      <p:sp>
        <p:nvSpPr>
          <p:cNvPr id="52" name="TextBox 51"/>
          <p:cNvSpPr txBox="1"/>
          <p:nvPr/>
        </p:nvSpPr>
        <p:spPr>
          <a:xfrm>
            <a:off x="2057400" y="4965192"/>
            <a:ext cx="5989320" cy="1161288"/>
          </a:xfrm>
          <a:prstGeom prst="rect">
            <a:avLst/>
          </a:prstGeom>
          <a:noFill/>
        </p:spPr>
        <p:txBody>
          <a:bodyPr wrap="square" lIns="18288" rIns="18288" anchor="ctr">
            <a:spAutoFit/>
          </a:bodyPr>
          <a:lstStyle/>
          <a:p>
            <a:pPr algn="l">
              <a:spcAft>
                <a:spcPts val="400"/>
              </a:spcAft>
            </a:pPr>
            <a:r>
              <a:rPr sz="2100" b="1" i="0">
                <a:solidFill>
                  <a:srgbClr val="FFFFFF"/>
                </a:solidFill>
                <a:latin typeface="Arial"/>
              </a:rPr>
              <a:t>Le champignon a plus d’un tour dans son mycélium…</a:t>
            </a:r>
          </a:p>
          <a:p>
            <a:pPr algn="l">
              <a:spcAft>
                <a:spcPts val="0"/>
              </a:spcAft>
            </a:pPr>
            <a:r>
              <a:rPr sz="1700" b="0" i="0">
                <a:solidFill>
                  <a:srgbClr val="F4B860"/>
                </a:solidFill>
                <a:latin typeface="Arial"/>
              </a:rPr>
              <a:t>Venez les découvrir sur notre poster !</a:t>
            </a:r>
          </a:p>
        </p:txBody>
      </p:sp>
      <p:pic>
        <p:nvPicPr>
          <p:cNvPr id="53" name="Logo MYCOCIRCLE" descr="mycocircle_logo.png"/>
          <p:cNvPicPr>
            <a:picLocks noChangeAspect="1"/>
          </p:cNvPicPr>
          <p:nvPr/>
        </p:nvPicPr>
        <p:blipFill>
          <a:blip r:embed="rId11"/>
          <a:stretch>
            <a:fillRect/>
          </a:stretch>
        </p:blipFill>
        <p:spPr>
          <a:xfrm>
            <a:off x="8915400" y="1234440"/>
            <a:ext cx="2468880" cy="1143244"/>
          </a:xfrm>
          <a:prstGeom prst="rect">
            <a:avLst/>
          </a:prstGeom>
        </p:spPr>
      </p:pic>
      <p:sp>
        <p:nvSpPr>
          <p:cNvPr id="54" name="Chiffre 10"/>
          <p:cNvSpPr/>
          <p:nvPr/>
        </p:nvSpPr>
        <p:spPr>
          <a:xfrm>
            <a:off x="8641080" y="2514600"/>
            <a:ext cx="1481328" cy="914400"/>
          </a:xfrm>
          <a:prstGeom prst="roundRect">
            <a:avLst/>
          </a:prstGeom>
          <a:solidFill>
            <a:srgbClr val="165A8C"/>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spcAft>
                <a:spcPts val="0"/>
              </a:spcAft>
            </a:pPr>
            <a:r>
              <a:rPr sz="2600" b="1" i="0">
                <a:solidFill>
                  <a:srgbClr val="FFFFFF"/>
                </a:solidFill>
                <a:latin typeface="Arial"/>
              </a:rPr>
              <a:t>10</a:t>
            </a:r>
          </a:p>
          <a:p>
            <a:pPr algn="ctr">
              <a:spcAft>
                <a:spcPts val="0"/>
              </a:spcAft>
            </a:pPr>
            <a:r>
              <a:rPr sz="1200" b="0" i="0">
                <a:solidFill>
                  <a:srgbClr val="FFFFFF"/>
                </a:solidFill>
                <a:latin typeface="Arial"/>
              </a:rPr>
              <a:t>partenaires</a:t>
            </a:r>
          </a:p>
        </p:txBody>
      </p:sp>
      <p:sp>
        <p:nvSpPr>
          <p:cNvPr id="55" name="Chiffre 7"/>
          <p:cNvSpPr/>
          <p:nvPr/>
        </p:nvSpPr>
        <p:spPr>
          <a:xfrm>
            <a:off x="10305288" y="2514600"/>
            <a:ext cx="1481328" cy="914400"/>
          </a:xfrm>
          <a:prstGeom prst="roundRect">
            <a:avLst/>
          </a:prstGeom>
          <a:solidFill>
            <a:srgbClr val="1A7F8E"/>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spcAft>
                <a:spcPts val="0"/>
              </a:spcAft>
            </a:pPr>
            <a:r>
              <a:rPr sz="2600" b="1" i="0">
                <a:solidFill>
                  <a:srgbClr val="FFFFFF"/>
                </a:solidFill>
                <a:latin typeface="Arial"/>
              </a:rPr>
              <a:t>7</a:t>
            </a:r>
          </a:p>
          <a:p>
            <a:pPr algn="ctr">
              <a:spcAft>
                <a:spcPts val="0"/>
              </a:spcAft>
            </a:pPr>
            <a:r>
              <a:rPr sz="1200" b="0" i="0">
                <a:solidFill>
                  <a:srgbClr val="FFFFFF"/>
                </a:solidFill>
                <a:latin typeface="Arial"/>
              </a:rPr>
              <a:t>pays européens</a:t>
            </a:r>
          </a:p>
        </p:txBody>
      </p:sp>
      <p:sp>
        <p:nvSpPr>
          <p:cNvPr id="56" name="Chiffre 36"/>
          <p:cNvSpPr/>
          <p:nvPr/>
        </p:nvSpPr>
        <p:spPr>
          <a:xfrm>
            <a:off x="8641080" y="3611880"/>
            <a:ext cx="1481328" cy="914400"/>
          </a:xfrm>
          <a:prstGeom prst="roundRect">
            <a:avLst/>
          </a:prstGeom>
          <a:solidFill>
            <a:srgbClr val="1A7F8E"/>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spcAft>
                <a:spcPts val="0"/>
              </a:spcAft>
            </a:pPr>
            <a:r>
              <a:rPr sz="2600" b="1" i="0">
                <a:solidFill>
                  <a:srgbClr val="FFFFFF"/>
                </a:solidFill>
                <a:latin typeface="Arial"/>
              </a:rPr>
              <a:t>36</a:t>
            </a:r>
          </a:p>
          <a:p>
            <a:pPr algn="ctr">
              <a:spcAft>
                <a:spcPts val="0"/>
              </a:spcAft>
            </a:pPr>
            <a:r>
              <a:rPr sz="1200" b="0" i="0">
                <a:solidFill>
                  <a:srgbClr val="FFFFFF"/>
                </a:solidFill>
                <a:latin typeface="Arial"/>
              </a:rPr>
              <a:t>mois</a:t>
            </a:r>
          </a:p>
        </p:txBody>
      </p:sp>
      <p:sp>
        <p:nvSpPr>
          <p:cNvPr id="57" name="Chiffre ≈ 3 M€"/>
          <p:cNvSpPr/>
          <p:nvPr/>
        </p:nvSpPr>
        <p:spPr>
          <a:xfrm>
            <a:off x="10305288" y="3611880"/>
            <a:ext cx="1481328" cy="914400"/>
          </a:xfrm>
          <a:prstGeom prst="roundRect">
            <a:avLst/>
          </a:prstGeom>
          <a:solidFill>
            <a:srgbClr val="165A8C"/>
          </a:solidFill>
          <a:ln>
            <a:noFill/>
          </a:ln>
          <a:effectLst/>
        </p:spPr>
        <p:style>
          <a:lnRef idx="1">
            <a:schemeClr val="accent1"/>
          </a:lnRef>
          <a:fillRef idx="3">
            <a:schemeClr val="accent1"/>
          </a:fillRef>
          <a:effectRef idx="2">
            <a:schemeClr val="accent1"/>
          </a:effectRef>
          <a:fontRef idx="minor">
            <a:schemeClr val="lt1"/>
          </a:fontRef>
        </p:style>
        <p:txBody>
          <a:bodyPr wrap="square" lIns="45720" rIns="45720" rtlCol="0" anchor="ctr"/>
          <a:lstStyle/>
          <a:p>
            <a:pPr algn="ctr">
              <a:spcAft>
                <a:spcPts val="0"/>
              </a:spcAft>
            </a:pPr>
            <a:r>
              <a:rPr sz="2600" b="1" i="0">
                <a:solidFill>
                  <a:srgbClr val="FFFFFF"/>
                </a:solidFill>
                <a:latin typeface="Arial"/>
              </a:rPr>
              <a:t>≈ 3 M€</a:t>
            </a:r>
          </a:p>
          <a:p>
            <a:pPr algn="ctr">
              <a:spcAft>
                <a:spcPts val="0"/>
              </a:spcAft>
            </a:pPr>
            <a:r>
              <a:rPr sz="1200" b="0" i="0">
                <a:solidFill>
                  <a:srgbClr val="FFFFFF"/>
                </a:solidFill>
                <a:latin typeface="Arial"/>
              </a:rPr>
              <a:t>de budget</a:t>
            </a:r>
          </a:p>
        </p:txBody>
      </p:sp>
      <p:pic>
        <p:nvPicPr>
          <p:cNvPr id="58" name="Logo UE" descr="eu_cofund.jpg"/>
          <p:cNvPicPr>
            <a:picLocks noChangeAspect="1"/>
          </p:cNvPicPr>
          <p:nvPr/>
        </p:nvPicPr>
        <p:blipFill>
          <a:blip r:embed="rId12"/>
          <a:stretch>
            <a:fillRect/>
          </a:stretch>
        </p:blipFill>
        <p:spPr>
          <a:xfrm>
            <a:off x="8641080" y="4800600"/>
            <a:ext cx="1874519" cy="392950"/>
          </a:xfrm>
          <a:prstGeom prst="rect">
            <a:avLst/>
          </a:prstGeom>
        </p:spPr>
      </p:pic>
      <p:pic>
        <p:nvPicPr>
          <p:cNvPr id="59" name="Logo CBE JU" descr="cbeju_logo.png"/>
          <p:cNvPicPr>
            <a:picLocks noChangeAspect="1"/>
          </p:cNvPicPr>
          <p:nvPr/>
        </p:nvPicPr>
        <p:blipFill>
          <a:blip r:embed="rId13"/>
          <a:stretch>
            <a:fillRect/>
          </a:stretch>
        </p:blipFill>
        <p:spPr>
          <a:xfrm>
            <a:off x="10607040" y="4709160"/>
            <a:ext cx="1426886" cy="566928"/>
          </a:xfrm>
          <a:prstGeom prst="rect">
            <a:avLst/>
          </a:prstGeom>
        </p:spPr>
      </p:pic>
      <p:sp>
        <p:nvSpPr>
          <p:cNvPr id="60" name="TextBox 59"/>
          <p:cNvSpPr txBox="1"/>
          <p:nvPr/>
        </p:nvSpPr>
        <p:spPr>
          <a:xfrm>
            <a:off x="8641080" y="5394960"/>
            <a:ext cx="3154680" cy="548640"/>
          </a:xfrm>
          <a:prstGeom prst="rect">
            <a:avLst/>
          </a:prstGeom>
          <a:noFill/>
        </p:spPr>
        <p:txBody>
          <a:bodyPr wrap="square" lIns="0" rIns="0" anchor="t">
            <a:spAutoFit/>
          </a:bodyPr>
          <a:lstStyle/>
          <a:p>
            <a:pPr algn="l">
              <a:spcAft>
                <a:spcPts val="0"/>
              </a:spcAft>
            </a:pPr>
            <a:r>
              <a:rPr sz="1000" b="0" i="0">
                <a:solidFill>
                  <a:srgbClr val="3A4A58"/>
                </a:solidFill>
                <a:latin typeface="Arial"/>
              </a:rPr>
              <a:t>Projet cofinancé par l’Union européenne (Horizon Europe, CBE JU), convention nº 101212855.</a:t>
            </a:r>
          </a:p>
        </p:txBody>
      </p:sp>
    </p:spTree>
    <p:extLst>
      <p:ext uri="{BB962C8B-B14F-4D97-AF65-F5344CB8AC3E}">
        <p14:creationId xmlns:p14="http://schemas.microsoft.com/office/powerpoint/2010/main" val="9424519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1415B"/>
      </a:accent1>
      <a:accent2>
        <a:srgbClr val="005148"/>
      </a:accent2>
      <a:accent3>
        <a:srgbClr val="009587"/>
      </a:accent3>
      <a:accent4>
        <a:srgbClr val="A6BC19"/>
      </a:accent4>
      <a:accent5>
        <a:srgbClr val="F18A6D"/>
      </a:accent5>
      <a:accent6>
        <a:srgbClr val="ED6979"/>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250</Words>
  <Application>Microsoft Office PowerPoint</Application>
  <PresentationFormat>Grand écran</PresentationFormat>
  <Paragraphs>25</Paragraphs>
  <Slides>1</Slides>
  <Notes>1</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1</vt:i4>
      </vt:variant>
    </vt:vector>
  </HeadingPairs>
  <TitlesOfParts>
    <vt:vector size="4" baseType="lpstr">
      <vt:lpstr>Arial</vt:lpstr>
      <vt:lpstr>Calibri</vt:lpstr>
      <vt:lpstr>Office Theme</vt:lpstr>
      <vt:lpstr>MYCOCIRCLE : des déchets mycéliens aux biomatériaux Guillaume Fouché (Green Impulse), au nom du consortium MYCOCIRCLE</vt:lpstr>
    </vt:vector>
  </TitlesOfParts>
  <Company>Institut Agro Rennes-Angers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Rencontres du Végétal 2026 — modèle PowerPoint</dc:title>
  <dc:subject>Modèle de présentation — Rencontres du Végétal 2026</dc:subject>
  <dc:creator>Institut Agro Rennes-Angers</dc:creator>
  <cp:lastModifiedBy>Guillaume FOUCHE</cp:lastModifiedBy>
  <cp:revision>15</cp:revision>
  <dcterms:created xsi:type="dcterms:W3CDTF">2026-09-02T17:11:57Z</dcterms:created>
  <dcterms:modified xsi:type="dcterms:W3CDTF">2026-10-22T12:38:15Z</dcterms:modified>
</cp:coreProperties>
</file>