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256" r:id="rId2"/>
    <p:sldId id="265" r:id="rId3"/>
    <p:sldId id="266" r:id="rId4"/>
    <p:sldId id="289" r:id="rId5"/>
    <p:sldId id="277" r:id="rId6"/>
    <p:sldId id="302" r:id="rId7"/>
    <p:sldId id="291" r:id="rId8"/>
    <p:sldId id="292" r:id="rId9"/>
    <p:sldId id="293" r:id="rId10"/>
    <p:sldId id="299" r:id="rId11"/>
    <p:sldId id="294" r:id="rId12"/>
    <p:sldId id="295" r:id="rId13"/>
    <p:sldId id="297" r:id="rId14"/>
    <p:sldId id="300" r:id="rId15"/>
    <p:sldId id="30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6041"/>
  </p:normalViewPr>
  <p:slideViewPr>
    <p:cSldViewPr snapToGrid="0" showGuides="1">
      <p:cViewPr varScale="1">
        <p:scale>
          <a:sx n="116" d="100"/>
          <a:sy n="116" d="100"/>
        </p:scale>
        <p:origin x="224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utente\Downloads\Double-cropping%20camelin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utente\Downloads\Double-cropping%20camelin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utente\Downloads\Double-cropping%20food%20crop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utente\Downloads\Rilievi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 MATURITY-TRATTATO'!$AS$9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EC8-4149-B1EC-DBE9272DE9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EC8-4149-B1EC-DBE9272DE9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'FULL MATURITY-TRATTATO'!$AQ$10:$AR$11</c:f>
              <c:strCache>
                <c:ptCount val="2"/>
                <c:pt idx="0">
                  <c:v>CCE117</c:v>
                </c:pt>
                <c:pt idx="1">
                  <c:v>CCE44</c:v>
                </c:pt>
              </c:strCache>
            </c:strRef>
          </c:cat>
          <c:val>
            <c:numRef>
              <c:f>'FULL MATURITY-TRATTATO'!$AS$10:$AS$11</c:f>
              <c:numCache>
                <c:formatCode>General</c:formatCode>
                <c:ptCount val="2"/>
                <c:pt idx="0">
                  <c:v>1.2599991538105526</c:v>
                </c:pt>
                <c:pt idx="1">
                  <c:v>0.88454933872750652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C8-4149-B1EC-DBE9272DE9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-27"/>
        <c:axId val="82428767"/>
        <c:axId val="81842463"/>
      </c:barChart>
      <c:catAx>
        <c:axId val="82428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842463"/>
        <c:crosses val="autoZero"/>
        <c:auto val="1"/>
        <c:lblAlgn val="ctr"/>
        <c:lblOffset val="100"/>
        <c:noMultiLvlLbl val="0"/>
      </c:catAx>
      <c:valAx>
        <c:axId val="818424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>
                    <a:solidFill>
                      <a:schemeClr val="tx1"/>
                    </a:solidFill>
                  </a:rPr>
                  <a:t>Seed</a:t>
                </a:r>
                <a:r>
                  <a:rPr lang="it-IT" dirty="0">
                    <a:solidFill>
                      <a:schemeClr val="tx1"/>
                    </a:solidFill>
                  </a:rPr>
                  <a:t> yield (Mg ha</a:t>
                </a:r>
                <a:r>
                  <a:rPr lang="it-IT" baseline="30000" dirty="0">
                    <a:solidFill>
                      <a:schemeClr val="tx1"/>
                    </a:solidFill>
                  </a:rPr>
                  <a:t>-1</a:t>
                </a:r>
                <a:r>
                  <a:rPr lang="it-IT" dirty="0">
                    <a:solidFill>
                      <a:schemeClr val="tx1"/>
                    </a:solidFill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6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428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96308879201676"/>
          <c:y val="7.6734040566181633E-2"/>
          <c:w val="0.79480395339250542"/>
          <c:h val="0.72636734554131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'FULL MATURITY-TRATTATO'!$AS$3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C5-BF4B-8189-9B2A496D2E2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C5-BF4B-8189-9B2A496D2E2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EC5-BF4B-8189-9B2A496D2E2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EC5-BF4B-8189-9B2A496D2E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'FULL MATURITY-TRATTATO'!$AR$4:$AR$5</c:f>
              <c:strCache>
                <c:ptCount val="2"/>
                <c:pt idx="0">
                  <c:v>Pelargonic acid formulation</c:v>
                </c:pt>
                <c:pt idx="1">
                  <c:v>Full maturity </c:v>
                </c:pt>
              </c:strCache>
              <c:extLst/>
            </c:strRef>
          </c:cat>
          <c:val>
            <c:numRef>
              <c:f>'FULL MATURITY-TRATTATO'!$AS$4:$AS$5</c:f>
              <c:numCache>
                <c:formatCode>General</c:formatCode>
                <c:ptCount val="2"/>
                <c:pt idx="0">
                  <c:v>1.2172471984710989</c:v>
                </c:pt>
                <c:pt idx="1">
                  <c:v>0.97748448469131655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C5-BF4B-8189-9B2A496D2E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-27"/>
        <c:axId val="82617775"/>
        <c:axId val="82623551"/>
      </c:barChart>
      <c:catAx>
        <c:axId val="8261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623551"/>
        <c:crosses val="autoZero"/>
        <c:auto val="1"/>
        <c:lblAlgn val="ctr"/>
        <c:lblOffset val="100"/>
        <c:noMultiLvlLbl val="0"/>
      </c:catAx>
      <c:valAx>
        <c:axId val="8262355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>
                    <a:solidFill>
                      <a:schemeClr val="tx1"/>
                    </a:solidFill>
                  </a:rPr>
                  <a:t>Seed</a:t>
                </a:r>
                <a:r>
                  <a:rPr lang="it-IT" dirty="0">
                    <a:solidFill>
                      <a:schemeClr val="tx1"/>
                    </a:solidFill>
                  </a:rPr>
                  <a:t> yield (Mg ha</a:t>
                </a:r>
                <a:r>
                  <a:rPr lang="it-IT" baseline="30000" dirty="0">
                    <a:solidFill>
                      <a:schemeClr val="tx1"/>
                    </a:solidFill>
                  </a:rPr>
                  <a:t>-1</a:t>
                </a:r>
                <a:r>
                  <a:rPr lang="it-IT" dirty="0">
                    <a:solidFill>
                      <a:schemeClr val="tx1"/>
                    </a:solidFill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2617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'Raccolta food crops'!$AY$24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B7-6E49-A4B4-A455E8D0580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B7-6E49-A4B4-A455E8D0580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5B7-6E49-A4B4-A455E8D0580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5B7-6E49-A4B4-A455E8D0580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5B7-6E49-A4B4-A455E8D0580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5B7-6E49-A4B4-A455E8D0580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5B7-6E49-A4B4-A455E8D0580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5B7-6E49-A4B4-A455E8D058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'Raccolta food crops'!$AW$25:$AX$28</c:f>
              <c:multiLvlStrCache>
                <c:ptCount val="4"/>
                <c:lvl>
                  <c:pt idx="0">
                    <c:v>Business as usual</c:v>
                  </c:pt>
                  <c:pt idx="1">
                    <c:v>After camelina</c:v>
                  </c:pt>
                  <c:pt idx="2">
                    <c:v>Business as usual</c:v>
                  </c:pt>
                  <c:pt idx="3">
                    <c:v>After camelina</c:v>
                  </c:pt>
                </c:lvl>
                <c:lvl>
                  <c:pt idx="0">
                    <c:v>SUNFLOWER</c:v>
                  </c:pt>
                  <c:pt idx="2">
                    <c:v>SORGHUM</c:v>
                  </c:pt>
                </c:lvl>
              </c:multiLvlStrCache>
            </c:multiLvlStrRef>
          </c:cat>
          <c:val>
            <c:numRef>
              <c:f>'Raccolta food crops'!$AY$25:$AY$28</c:f>
              <c:numCache>
                <c:formatCode>General</c:formatCode>
                <c:ptCount val="4"/>
                <c:pt idx="0">
                  <c:v>1.5720374752077706</c:v>
                </c:pt>
                <c:pt idx="1">
                  <c:v>1.8025695682487619</c:v>
                </c:pt>
                <c:pt idx="2">
                  <c:v>6.769137046342796</c:v>
                </c:pt>
                <c:pt idx="3">
                  <c:v>1.1640067307340918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B7-6E49-A4B4-A455E8D058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-27"/>
        <c:axId val="19081679"/>
        <c:axId val="19835199"/>
      </c:barChart>
      <c:catAx>
        <c:axId val="19081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835199"/>
        <c:crosses val="autoZero"/>
        <c:auto val="1"/>
        <c:lblAlgn val="ctr"/>
        <c:lblOffset val="100"/>
        <c:noMultiLvlLbl val="0"/>
      </c:catAx>
      <c:valAx>
        <c:axId val="1983519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/>
                  <a:t>Seed</a:t>
                </a:r>
                <a:r>
                  <a:rPr lang="it-IT" dirty="0"/>
                  <a:t> yield (Mg ha</a:t>
                </a:r>
                <a:r>
                  <a:rPr lang="it-IT" baseline="30000" dirty="0"/>
                  <a:t>-1</a:t>
                </a:r>
                <a:r>
                  <a:rPr lang="it-IT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81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GRAFICO!$E$11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DD-5141-AC2A-EC4D428901D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DD-5141-AC2A-EC4D428901D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8DD-5141-AC2A-EC4D428901D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8DD-5141-AC2A-EC4D428901D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8DD-5141-AC2A-EC4D428901D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8DD-5141-AC2A-EC4D428901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GRAFICO!$C$12:$D$15</c:f>
              <c:multiLvlStrCache>
                <c:ptCount val="4"/>
                <c:lvl>
                  <c:pt idx="0">
                    <c:v>I-Ch</c:v>
                  </c:pt>
                  <c:pt idx="1">
                    <c:v>S-Ch</c:v>
                  </c:pt>
                  <c:pt idx="2">
                    <c:v>I-Ca</c:v>
                  </c:pt>
                  <c:pt idx="3">
                    <c:v>S-Ca</c:v>
                  </c:pt>
                </c:lvl>
                <c:lvl>
                  <c:pt idx="0">
                    <c:v>CHICKPEA</c:v>
                  </c:pt>
                  <c:pt idx="2">
                    <c:v>CARINATA</c:v>
                  </c:pt>
                </c:lvl>
              </c:multiLvlStrCache>
            </c:multiLvlStrRef>
          </c:cat>
          <c:val>
            <c:numRef>
              <c:f>GRAFICO!$E$12:$E$15</c:f>
              <c:numCache>
                <c:formatCode>General</c:formatCode>
                <c:ptCount val="4"/>
                <c:pt idx="0">
                  <c:v>6.5440000000000012E-2</c:v>
                </c:pt>
                <c:pt idx="1">
                  <c:v>8.0439999999999984E-2</c:v>
                </c:pt>
                <c:pt idx="2">
                  <c:v>0.81065313463636279</c:v>
                </c:pt>
                <c:pt idx="3">
                  <c:v>1.355237876049215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DD-5141-AC2A-EC4D428901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4449807"/>
        <c:axId val="114451535"/>
      </c:barChart>
      <c:catAx>
        <c:axId val="114449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451535"/>
        <c:crosses val="autoZero"/>
        <c:auto val="1"/>
        <c:lblAlgn val="ctr"/>
        <c:lblOffset val="100"/>
        <c:noMultiLvlLbl val="0"/>
      </c:catAx>
      <c:valAx>
        <c:axId val="11445153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 err="1">
                    <a:solidFill>
                      <a:schemeClr val="tx1"/>
                    </a:solidFill>
                  </a:rPr>
                  <a:t>Seed</a:t>
                </a:r>
                <a:r>
                  <a:rPr lang="it-IT" dirty="0">
                    <a:solidFill>
                      <a:schemeClr val="tx1"/>
                    </a:solidFill>
                  </a:rPr>
                  <a:t> yield (Mg ha</a:t>
                </a:r>
                <a:r>
                  <a:rPr lang="it-IT" baseline="30000" dirty="0">
                    <a:solidFill>
                      <a:schemeClr val="tx1"/>
                    </a:solidFill>
                  </a:rPr>
                  <a:t>-1</a:t>
                </a:r>
                <a:r>
                  <a:rPr lang="it-IT" dirty="0">
                    <a:solidFill>
                      <a:schemeClr val="tx1"/>
                    </a:solidFill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449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ED84C-08A4-7847-B7D7-2276A4FD7125}" type="datetimeFigureOut">
              <a:rPr lang="en-US" smtClean="0"/>
              <a:t>8/22/24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FBCA3-8FE9-B447-B1E1-22B5CF842CA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7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6071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24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pPr/>
              <a:t>22/08/2024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52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pPr/>
              <a:t>22/08/2024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61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pPr/>
              <a:t>22/08/2024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018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bg>
      <p:bgPr>
        <a:solidFill>
          <a:srgbClr val="F8A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1657154-122D-4268-9641-70D92D6724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408"/>
          <a:stretch/>
        </p:blipFill>
        <p:spPr>
          <a:xfrm>
            <a:off x="8278761" y="3028337"/>
            <a:ext cx="3913239" cy="38380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0D33237-E9BF-4A7A-BABE-1D459FC2D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4941"/>
            <a:ext cx="9144000" cy="2643394"/>
          </a:xfrm>
        </p:spPr>
        <p:txBody>
          <a:bodyPr anchor="b">
            <a:normAutofit/>
          </a:bodyPr>
          <a:lstStyle>
            <a:lvl1pPr algn="just">
              <a:defRPr sz="5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06CA7F-4D9F-4CA2-88C3-11FA520C3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64389"/>
            <a:ext cx="9144000" cy="1382915"/>
          </a:xfrm>
        </p:spPr>
        <p:txBody>
          <a:bodyPr/>
          <a:lstStyle>
            <a:lvl1pPr marL="0" indent="0" algn="just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1294EBA-F4E8-4582-A521-2C3B5A9696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1385" y="4389119"/>
            <a:ext cx="2105979" cy="8662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0B171E4-B065-4FA7-BD0B-D6F77FF8FC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8636" y="5779758"/>
            <a:ext cx="2838729" cy="102186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9F312C0-DE55-481C-913D-55B7AEA4ED03}"/>
              </a:ext>
            </a:extLst>
          </p:cNvPr>
          <p:cNvSpPr txBox="1"/>
          <p:nvPr userDrawn="1"/>
        </p:nvSpPr>
        <p:spPr>
          <a:xfrm>
            <a:off x="104637" y="6432293"/>
            <a:ext cx="817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Congress of the European Society for Agronomy in Rennes, France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32B1B8-CDC9-406A-95F8-257BBE52E2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6551" y="5341849"/>
            <a:ext cx="1334556" cy="35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6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pPr/>
              <a:t>22/08/2024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42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pPr/>
              <a:t>22/08/2024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53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pPr/>
              <a:t>22/08/2024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44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pPr/>
              <a:t>22/08/2024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55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pPr/>
              <a:t>22/08/2024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63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pPr/>
              <a:t>22/08/2024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19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pPr/>
              <a:t>22/08/2024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92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pPr/>
              <a:t>22/08/2024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46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5085E-2F2F-41F4-98D1-701987F4A329}" type="datetimeFigureOut">
              <a:rPr lang="fr-FR" smtClean="0"/>
              <a:pPr/>
              <a:t>22/08/2024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5A46-D16C-4E16-AAE0-72064F153859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32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4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Cadriano#/maplink/1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it.wikipedia.org/wiki/Novi_Sad#/maplink/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E1B68-4580-4072-AE45-D51048FED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771" y="1230086"/>
            <a:ext cx="9862457" cy="1613192"/>
          </a:xfrm>
        </p:spPr>
        <p:txBody>
          <a:bodyPr/>
          <a:lstStyle/>
          <a:p>
            <a:pPr algn="l"/>
            <a:r>
              <a:rPr lang="fr-FR" dirty="0"/>
              <a:t>New </a:t>
            </a:r>
            <a:r>
              <a:rPr lang="en-US" dirty="0"/>
              <a:t>resilient</a:t>
            </a:r>
            <a:r>
              <a:rPr lang="fr-FR" dirty="0"/>
              <a:t> </a:t>
            </a:r>
            <a:r>
              <a:rPr lang="en-US" dirty="0"/>
              <a:t>cropping</a:t>
            </a:r>
            <a:r>
              <a:rPr lang="fr-FR" dirty="0"/>
              <a:t> </a:t>
            </a:r>
            <a:r>
              <a:rPr lang="en-US" dirty="0"/>
              <a:t>systems</a:t>
            </a:r>
            <a:r>
              <a:rPr lang="fr-FR" dirty="0"/>
              <a:t> in Europe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E9FF09-D834-40B9-A4CA-D8EE4E086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515" y="3091544"/>
            <a:ext cx="9862457" cy="743565"/>
          </a:xfrm>
        </p:spPr>
        <p:txBody>
          <a:bodyPr>
            <a:normAutofit lnSpcReduction="10000"/>
          </a:bodyPr>
          <a:lstStyle/>
          <a:p>
            <a:r>
              <a:rPr lang="fr-FR" u="sng" dirty="0"/>
              <a:t>M. G. Sessa</a:t>
            </a:r>
            <a:r>
              <a:rPr lang="fr-FR" u="sng" baseline="30000" dirty="0"/>
              <a:t>1</a:t>
            </a:r>
            <a:r>
              <a:rPr lang="fr-FR" dirty="0"/>
              <a:t>, F. Zanetti </a:t>
            </a:r>
            <a:r>
              <a:rPr lang="fr-FR" baseline="30000" dirty="0"/>
              <a:t>1</a:t>
            </a:r>
            <a:r>
              <a:rPr lang="fr-FR" dirty="0"/>
              <a:t>, </a:t>
            </a:r>
            <a:r>
              <a:rPr lang="it-IT" dirty="0">
                <a:ea typeface="Calibri" panose="020F0502020204030204" pitchFamily="34" charset="0"/>
              </a:rPr>
              <a:t>B. Alberghini</a:t>
            </a:r>
            <a:r>
              <a:rPr lang="it-IT" baseline="30000" dirty="0">
                <a:ea typeface="Calibri" panose="020F0502020204030204" pitchFamily="34" charset="0"/>
              </a:rPr>
              <a:t>1</a:t>
            </a:r>
            <a:r>
              <a:rPr lang="it-IT" dirty="0">
                <a:ea typeface="Calibri" panose="020F0502020204030204" pitchFamily="34" charset="0"/>
              </a:rPr>
              <a:t>, </a:t>
            </a:r>
            <a:r>
              <a:rPr lang="it-IT" dirty="0">
                <a:solidFill>
                  <a:srgbClr val="212121"/>
                </a:solidFill>
                <a:ea typeface="Calibri" panose="020F0502020204030204" pitchFamily="34" charset="0"/>
              </a:rPr>
              <a:t>A. M. Jeromela</a:t>
            </a:r>
            <a:r>
              <a:rPr lang="it-IT" baseline="30000" dirty="0">
                <a:solidFill>
                  <a:srgbClr val="212121"/>
                </a:solidFill>
                <a:ea typeface="Calibri" panose="020F0502020204030204" pitchFamily="34" charset="0"/>
              </a:rPr>
              <a:t>2</a:t>
            </a:r>
            <a:r>
              <a:rPr lang="it-IT" dirty="0">
                <a:solidFill>
                  <a:srgbClr val="212121"/>
                </a:solidFill>
                <a:ea typeface="Calibri" panose="020F0502020204030204" pitchFamily="34" charset="0"/>
              </a:rPr>
              <a:t>, D. </a:t>
            </a:r>
            <a:r>
              <a:rPr lang="it-IT" kern="0" dirty="0">
                <a:solidFill>
                  <a:srgbClr val="000000"/>
                </a:solidFill>
                <a:ea typeface="Calibri" panose="020F0502020204030204" pitchFamily="34" charset="0"/>
              </a:rPr>
              <a:t>Rajković</a:t>
            </a:r>
            <a:r>
              <a:rPr lang="it-IT" kern="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it-IT" kern="0" dirty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it-IT" dirty="0">
                <a:ea typeface="Calibri" panose="020F0502020204030204" pitchFamily="34" charset="0"/>
              </a:rPr>
              <a:t>A. Monti</a:t>
            </a:r>
            <a:r>
              <a:rPr lang="it-IT" baseline="30000" dirty="0">
                <a:ea typeface="Calibri" panose="020F0502020204030204" pitchFamily="34" charset="0"/>
              </a:rPr>
              <a:t>1</a:t>
            </a:r>
          </a:p>
          <a:p>
            <a:endParaRPr lang="it-IT" sz="2800" baseline="30000" dirty="0">
              <a:ea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D58FD05-76B6-FA56-E401-101DB3AC29F7}"/>
              </a:ext>
            </a:extLst>
          </p:cNvPr>
          <p:cNvSpPr txBox="1"/>
          <p:nvPr/>
        </p:nvSpPr>
        <p:spPr>
          <a:xfrm>
            <a:off x="1284514" y="3766458"/>
            <a:ext cx="9318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kern="1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it-IT" sz="15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DISTAL, Alma Mater </a:t>
            </a:r>
            <a:r>
              <a:rPr lang="it-IT" sz="15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Studiorium</a:t>
            </a:r>
            <a:r>
              <a:rPr lang="it-IT" sz="15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Università di Bologna, Bologna, </a:t>
            </a:r>
            <a:r>
              <a:rPr lang="it-IT" sz="1500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Italy</a:t>
            </a:r>
            <a:r>
              <a:rPr lang="it-IT" sz="15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5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Institute of Field and Vegetable Crops, National Institute of the Republic of Serbia, 21000 Novi Sad, Serbia </a:t>
            </a: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211;p10">
            <a:extLst>
              <a:ext uri="{FF2B5EF4-FFF2-40B4-BE49-F238E27FC236}">
                <a16:creationId xmlns:a16="http://schemas.microsoft.com/office/drawing/2014/main" id="{33C154A1-25CE-0EAA-0A89-8500814559E3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2686" y="0"/>
            <a:ext cx="1582568" cy="112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06E19BA-585A-845E-ABA3-B9C12FC90E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1" t="58531" r="32436" b="22465"/>
          <a:stretch/>
        </p:blipFill>
        <p:spPr>
          <a:xfrm>
            <a:off x="376184" y="197023"/>
            <a:ext cx="1156771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6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3E3A38-CDC0-37EB-230C-7BF7E43DC567}"/>
              </a:ext>
            </a:extLst>
          </p:cNvPr>
          <p:cNvSpPr txBox="1"/>
          <p:nvPr/>
        </p:nvSpPr>
        <p:spPr>
          <a:xfrm>
            <a:off x="2279539" y="246334"/>
            <a:ext cx="78304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RESULTS - DOUBLE CROPPING (FOOD CROPS – ITALY)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AF3A43D-A807-DCF8-4B24-AF76EA2B1B51}"/>
              </a:ext>
            </a:extLst>
          </p:cNvPr>
          <p:cNvSpPr txBox="1"/>
          <p:nvPr/>
        </p:nvSpPr>
        <p:spPr>
          <a:xfrm>
            <a:off x="3048000" y="32410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CE10915E-1AC9-27C4-271C-A9468C13CB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589540"/>
              </p:ext>
            </p:extLst>
          </p:nvPr>
        </p:nvGraphicFramePr>
        <p:xfrm>
          <a:off x="517231" y="1175268"/>
          <a:ext cx="6096000" cy="3866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988887F3-6490-4910-B502-967B02C794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3" t="30000" r="-1"/>
          <a:stretch/>
        </p:blipFill>
        <p:spPr>
          <a:xfrm>
            <a:off x="7110841" y="976201"/>
            <a:ext cx="4718168" cy="246388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530E273E-BA8C-CDA0-F934-2E76127561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" t="23607" r="-248" b="24404"/>
          <a:stretch/>
        </p:blipFill>
        <p:spPr>
          <a:xfrm>
            <a:off x="7137689" y="4557686"/>
            <a:ext cx="4877701" cy="189631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F37323F-073B-4BFA-B7CF-80C8F9429460}"/>
              </a:ext>
            </a:extLst>
          </p:cNvPr>
          <p:cNvSpPr txBox="1"/>
          <p:nvPr/>
        </p:nvSpPr>
        <p:spPr>
          <a:xfrm>
            <a:off x="8466876" y="4141402"/>
            <a:ext cx="221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SUNFLOWER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C563870-6657-4F06-9A2A-168758D242FA}"/>
              </a:ext>
            </a:extLst>
          </p:cNvPr>
          <p:cNvSpPr txBox="1"/>
          <p:nvPr/>
        </p:nvSpPr>
        <p:spPr>
          <a:xfrm>
            <a:off x="8466876" y="3530021"/>
            <a:ext cx="221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SORGHUM</a:t>
            </a:r>
          </a:p>
        </p:txBody>
      </p:sp>
      <p:pic>
        <p:nvPicPr>
          <p:cNvPr id="13" name="Google Shape;211;p10">
            <a:extLst>
              <a:ext uri="{FF2B5EF4-FFF2-40B4-BE49-F238E27FC236}">
                <a16:creationId xmlns:a16="http://schemas.microsoft.com/office/drawing/2014/main" id="{A913BF46-0168-4450-9234-3582C6DF8EE9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6153" y="2"/>
            <a:ext cx="1582568" cy="1120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047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338;p7">
            <a:extLst>
              <a:ext uri="{FF2B5EF4-FFF2-40B4-BE49-F238E27FC236}">
                <a16:creationId xmlns:a16="http://schemas.microsoft.com/office/drawing/2014/main" id="{623F343C-ABD1-FA85-9B1C-0CC8C3CEBD97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360" y="4542020"/>
            <a:ext cx="5486495" cy="217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60;p8">
            <a:extLst>
              <a:ext uri="{FF2B5EF4-FFF2-40B4-BE49-F238E27FC236}">
                <a16:creationId xmlns:a16="http://schemas.microsoft.com/office/drawing/2014/main" id="{787A149C-2C81-86B7-FF0F-BECA53403CBA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4835" y="1113251"/>
            <a:ext cx="3734229" cy="27583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F1AE3D26-071E-3D65-3DE4-0B703AEB5A18}"/>
              </a:ext>
            </a:extLst>
          </p:cNvPr>
          <p:cNvCxnSpPr>
            <a:cxnSpLocks/>
          </p:cNvCxnSpPr>
          <p:nvPr/>
        </p:nvCxnSpPr>
        <p:spPr>
          <a:xfrm flipV="1">
            <a:off x="3525771" y="3948051"/>
            <a:ext cx="655033" cy="349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E3EC9B2-9A12-69D9-F3D8-7DAE1045A779}"/>
              </a:ext>
            </a:extLst>
          </p:cNvPr>
          <p:cNvSpPr txBox="1"/>
          <p:nvPr/>
        </p:nvSpPr>
        <p:spPr>
          <a:xfrm>
            <a:off x="4172670" y="3523175"/>
            <a:ext cx="1823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crops were hit by two high intensity storms</a:t>
            </a:r>
          </a:p>
        </p:txBody>
      </p:sp>
      <p:pic>
        <p:nvPicPr>
          <p:cNvPr id="20" name="Google Shape;383;p10">
            <a:extLst>
              <a:ext uri="{FF2B5EF4-FFF2-40B4-BE49-F238E27FC236}">
                <a16:creationId xmlns:a16="http://schemas.microsoft.com/office/drawing/2014/main" id="{B2AD50DF-F74F-6B46-4047-2AD8861D5F35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4589" y="3018134"/>
            <a:ext cx="3572986" cy="195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A5087A1F-87A5-3DFA-EF63-0F746D56A3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73" t="3133" b="1"/>
          <a:stretch/>
        </p:blipFill>
        <p:spPr>
          <a:xfrm>
            <a:off x="327774" y="4916991"/>
            <a:ext cx="5783384" cy="1138996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C319DF8-EB25-A2F0-9AC9-16F73B3DE767}"/>
              </a:ext>
            </a:extLst>
          </p:cNvPr>
          <p:cNvSpPr txBox="1"/>
          <p:nvPr/>
        </p:nvSpPr>
        <p:spPr>
          <a:xfrm>
            <a:off x="2351278" y="4357354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FOOD CROPS</a:t>
            </a: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7F313996-30EB-86AC-1121-19A6D403B7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252" t="13958"/>
          <a:stretch/>
        </p:blipFill>
        <p:spPr>
          <a:xfrm>
            <a:off x="342936" y="1486128"/>
            <a:ext cx="5753060" cy="1418042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F9339654-8FF2-2AB8-F4BB-BDBC181CE4B3}"/>
              </a:ext>
            </a:extLst>
          </p:cNvPr>
          <p:cNvSpPr txBox="1"/>
          <p:nvPr/>
        </p:nvSpPr>
        <p:spPr>
          <a:xfrm>
            <a:off x="1992206" y="916964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CASH COVER CROP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EBB6540-62CA-42D4-9680-C26CB66D67F5}"/>
              </a:ext>
            </a:extLst>
          </p:cNvPr>
          <p:cNvSpPr txBox="1"/>
          <p:nvPr/>
        </p:nvSpPr>
        <p:spPr>
          <a:xfrm>
            <a:off x="488839" y="264274"/>
            <a:ext cx="96935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RESULTS - DOUBLE CROPPING (CAMELINA/FOOD CROPS – SERBIA) </a:t>
            </a:r>
          </a:p>
        </p:txBody>
      </p:sp>
      <p:pic>
        <p:nvPicPr>
          <p:cNvPr id="17" name="Google Shape;211;p10">
            <a:extLst>
              <a:ext uri="{FF2B5EF4-FFF2-40B4-BE49-F238E27FC236}">
                <a16:creationId xmlns:a16="http://schemas.microsoft.com/office/drawing/2014/main" id="{354E1A30-FE41-4443-A6B4-ECC744C04467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6153" y="2"/>
            <a:ext cx="1582568" cy="1120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649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3E3A38-CDC0-37EB-230C-7BF7E43DC567}"/>
              </a:ext>
            </a:extLst>
          </p:cNvPr>
          <p:cNvSpPr txBox="1"/>
          <p:nvPr/>
        </p:nvSpPr>
        <p:spPr>
          <a:xfrm>
            <a:off x="2106221" y="81948"/>
            <a:ext cx="79795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RESULTS – RELAY CROPPING CARINATA (ITALY/SERBIA)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9B05B3A-14E1-08B9-D538-0CC689EF8E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5429" y="1973203"/>
            <a:ext cx="5189171" cy="389187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F814223-C751-F62E-6A4E-E99BCF2839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37843" y="2064807"/>
            <a:ext cx="4944894" cy="370867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FFD5309-147E-E6CF-9F86-E18E760A22D0}"/>
              </a:ext>
            </a:extLst>
          </p:cNvPr>
          <p:cNvSpPr txBox="1"/>
          <p:nvPr/>
        </p:nvSpPr>
        <p:spPr>
          <a:xfrm>
            <a:off x="196965" y="1752356"/>
            <a:ext cx="39921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both sites, barley plants were too tall and shadowed carinata ones.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382E000-997A-EDEE-4DC9-3CD707FBABB8}"/>
              </a:ext>
            </a:extLst>
          </p:cNvPr>
          <p:cNvSpPr txBox="1"/>
          <p:nvPr/>
        </p:nvSpPr>
        <p:spPr>
          <a:xfrm>
            <a:off x="263941" y="2848130"/>
            <a:ext cx="39251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Carinata suffered by the lack of precipitation after sowing.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5ACD9E0-7FD9-2B0A-D69B-81D0A4E54F6A}"/>
              </a:ext>
            </a:extLst>
          </p:cNvPr>
          <p:cNvSpPr txBox="1"/>
          <p:nvPr/>
        </p:nvSpPr>
        <p:spPr>
          <a:xfrm>
            <a:off x="848088" y="891523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PROBLEMS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7FDB1EA-9791-FCF0-D70E-1FC53EDC295C}"/>
              </a:ext>
            </a:extLst>
          </p:cNvPr>
          <p:cNvSpPr txBox="1"/>
          <p:nvPr/>
        </p:nvSpPr>
        <p:spPr>
          <a:xfrm>
            <a:off x="191863" y="4329912"/>
            <a:ext cx="399724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seeding rate was not adequate to ensure good carinata growth, which was suffocated by barley canopy.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826C8C5-ACB8-F34F-A29C-C46280D65FDF}"/>
              </a:ext>
            </a:extLst>
          </p:cNvPr>
          <p:cNvSpPr txBox="1"/>
          <p:nvPr/>
        </p:nvSpPr>
        <p:spPr>
          <a:xfrm>
            <a:off x="0" y="1741076"/>
            <a:ext cx="364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⎡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885C9C2-BC98-4208-A452-0517AA598EA8}"/>
              </a:ext>
            </a:extLst>
          </p:cNvPr>
          <p:cNvSpPr txBox="1"/>
          <p:nvPr/>
        </p:nvSpPr>
        <p:spPr>
          <a:xfrm>
            <a:off x="4100463" y="5176298"/>
            <a:ext cx="364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⎦</a:t>
            </a:r>
          </a:p>
        </p:txBody>
      </p:sp>
      <p:pic>
        <p:nvPicPr>
          <p:cNvPr id="15" name="Google Shape;211;p10">
            <a:extLst>
              <a:ext uri="{FF2B5EF4-FFF2-40B4-BE49-F238E27FC236}">
                <a16:creationId xmlns:a16="http://schemas.microsoft.com/office/drawing/2014/main" id="{2F8BB818-0A0B-4E9B-AA21-8B8B70DD91FA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2628" y="-93692"/>
            <a:ext cx="1582568" cy="1120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62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EAF0F461-ACEB-9093-A1A6-B7C2B71B51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78325" y="1442269"/>
            <a:ext cx="4803913" cy="360293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77FE5A9-8F94-B978-0CDF-955192F896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97364" y="2055880"/>
            <a:ext cx="4102643" cy="307698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10C8DA8-7615-45F2-F790-734B933DAA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443443" y="4230966"/>
            <a:ext cx="3502711" cy="262703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E2088A1-B385-BDD9-7EF5-4EEE06DA9C1B}"/>
              </a:ext>
            </a:extLst>
          </p:cNvPr>
          <p:cNvSpPr txBox="1"/>
          <p:nvPr/>
        </p:nvSpPr>
        <p:spPr>
          <a:xfrm>
            <a:off x="245846" y="4737375"/>
            <a:ext cx="469909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Birds caused severe damages to chickpea. Plant establishment was not optimal.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082D518-A2F7-9AE5-8DC1-DAA7D91D55C6}"/>
              </a:ext>
            </a:extLst>
          </p:cNvPr>
          <p:cNvSpPr txBox="1"/>
          <p:nvPr/>
        </p:nvSpPr>
        <p:spPr>
          <a:xfrm>
            <a:off x="315841" y="6049059"/>
            <a:ext cx="455910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weed pressure on intercropping trials; no herbicides selective for both crops.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A00B7B0-C021-C2AC-DE22-98AC7C50573C}"/>
              </a:ext>
            </a:extLst>
          </p:cNvPr>
          <p:cNvSpPr txBox="1"/>
          <p:nvPr/>
        </p:nvSpPr>
        <p:spPr>
          <a:xfrm>
            <a:off x="1371458" y="4277349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PROBLEMS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08F031E-7CB0-A138-831E-0091549A02FE}"/>
              </a:ext>
            </a:extLst>
          </p:cNvPr>
          <p:cNvSpPr txBox="1"/>
          <p:nvPr/>
        </p:nvSpPr>
        <p:spPr>
          <a:xfrm>
            <a:off x="-36030" y="4634107"/>
            <a:ext cx="3193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⎡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8847C6E-E691-C680-CE2B-4A46C324CC93}"/>
              </a:ext>
            </a:extLst>
          </p:cNvPr>
          <p:cNvSpPr txBox="1"/>
          <p:nvPr/>
        </p:nvSpPr>
        <p:spPr>
          <a:xfrm>
            <a:off x="4757959" y="6352856"/>
            <a:ext cx="3193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⎦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3AA3228A-6B57-FEAF-46F2-B8C77482C2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11265"/>
              </p:ext>
            </p:extLst>
          </p:nvPr>
        </p:nvGraphicFramePr>
        <p:xfrm>
          <a:off x="50602" y="485775"/>
          <a:ext cx="5264348" cy="361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9C5FB2AE-B113-EADC-31CF-1BFCF4CB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831" y="32225"/>
            <a:ext cx="8127244" cy="543339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RESULTS – INTERCROPPING CARINATA (ITALY – SERBIA)</a:t>
            </a:r>
          </a:p>
        </p:txBody>
      </p:sp>
      <p:pic>
        <p:nvPicPr>
          <p:cNvPr id="3" name="Google Shape;211;p10">
            <a:extLst>
              <a:ext uri="{FF2B5EF4-FFF2-40B4-BE49-F238E27FC236}">
                <a16:creationId xmlns:a16="http://schemas.microsoft.com/office/drawing/2014/main" id="{6EDD8A26-E682-AD08-BA5F-911E4D8DC979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9432" y="-159793"/>
            <a:ext cx="1582568" cy="1120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42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FB2AE-B113-EADC-31CF-1BFCF4CB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842" y="365431"/>
            <a:ext cx="5350565" cy="543339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38D1137-D9A9-3AA3-6945-9C8E478968C7}"/>
              </a:ext>
            </a:extLst>
          </p:cNvPr>
          <p:cNvSpPr txBox="1"/>
          <p:nvPr/>
        </p:nvSpPr>
        <p:spPr>
          <a:xfrm>
            <a:off x="1419224" y="1240249"/>
            <a:ext cx="107727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Camelina is a feasible option in double-cropping systems in both Serbia and Italy, preceding the establishment of typical summer crops, e.g. sorghum or sunflower.</a:t>
            </a:r>
          </a:p>
          <a:p>
            <a:pPr marL="214313" indent="-214313">
              <a:buClr>
                <a:schemeClr val="accent4"/>
              </a:buClr>
              <a:buFont typeface="Wingdings" pitchFamily="2" charset="2"/>
              <a:buChar char="ü"/>
            </a:pPr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Italy, the application of pelargonic acid permitted to anticipate camelina harvest and, consequently, summer crop establishment. This represent a good example of circularity since pelargonic acid is derived from vegetable oils.</a:t>
            </a:r>
          </a:p>
          <a:p>
            <a:pPr>
              <a:buClr>
                <a:schemeClr val="accent4"/>
              </a:buClr>
            </a:pPr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buClr>
                <a:schemeClr val="accent4"/>
              </a:buClr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Italy, carinata is suitable for both autumn and spring sowing and demonstrates its resiliency, despite the attack of some pests in spring time (e.g., flea beetle, pollen beetle, cabbage weevil). </a:t>
            </a:r>
          </a:p>
          <a:p>
            <a:pPr marL="214313" indent="-214313">
              <a:buClr>
                <a:schemeClr val="accent4"/>
              </a:buClr>
              <a:buFont typeface="Wingdings" pitchFamily="2" charset="2"/>
              <a:buChar char="ü"/>
            </a:pPr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>
                <a:schemeClr val="accent4"/>
              </a:buClr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necessary to identify the correct neighbouring model for the inter-/relay-cropping systems.</a:t>
            </a:r>
          </a:p>
          <a:p>
            <a:pPr>
              <a:buClr>
                <a:schemeClr val="accent4"/>
              </a:buClr>
            </a:pPr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>
                <a:schemeClr val="accent4"/>
              </a:buClr>
            </a:pPr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 could be possible to test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inter-, relay-cropping systems with other food crops.</a:t>
            </a:r>
            <a:endParaRPr lang="en-GB" sz="2000" dirty="0"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3B619FD9-D330-75F8-F0DB-586F069D6B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646" y="1097374"/>
            <a:ext cx="594361" cy="516836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9D9BA443-33D2-8E23-B82A-26FC6E250F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647" y="2168243"/>
            <a:ext cx="594361" cy="516836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2F98B6A6-6A0D-FCF6-6F43-2F81473BF1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647" y="3452832"/>
            <a:ext cx="594360" cy="50292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5B7F42FA-141B-7DD9-6D00-846EC29F62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647" y="4472045"/>
            <a:ext cx="594360" cy="502920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BB51BC8B-3270-A8B1-7FBB-3082C0B845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647" y="5446310"/>
            <a:ext cx="594360" cy="502920"/>
          </a:xfrm>
          <a:prstGeom prst="rect">
            <a:avLst/>
          </a:prstGeom>
        </p:spPr>
      </p:pic>
      <p:pic>
        <p:nvPicPr>
          <p:cNvPr id="9" name="Google Shape;211;p10">
            <a:extLst>
              <a:ext uri="{FF2B5EF4-FFF2-40B4-BE49-F238E27FC236}">
                <a16:creationId xmlns:a16="http://schemas.microsoft.com/office/drawing/2014/main" id="{4AB01864-CC3D-44EB-9C13-C837CBA8F9EA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6153" y="2"/>
            <a:ext cx="1582568" cy="1120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35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0548ED5-040C-08B7-4E3E-C777C02D8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642BFB-8787-66D6-B697-C103CA959E47}"/>
              </a:ext>
            </a:extLst>
          </p:cNvPr>
          <p:cNvSpPr txBox="1"/>
          <p:nvPr/>
        </p:nvSpPr>
        <p:spPr>
          <a:xfrm>
            <a:off x="4507873" y="4010139"/>
            <a:ext cx="317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mariagiovanna.sessa2@unibo.it</a:t>
            </a:r>
          </a:p>
        </p:txBody>
      </p:sp>
    </p:spTree>
    <p:extLst>
      <p:ext uri="{BB962C8B-B14F-4D97-AF65-F5344CB8AC3E}">
        <p14:creationId xmlns:p14="http://schemas.microsoft.com/office/powerpoint/2010/main" val="5321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>
            <a:spLocks noGrp="1"/>
          </p:cNvSpPr>
          <p:nvPr>
            <p:ph idx="1"/>
          </p:nvPr>
        </p:nvSpPr>
        <p:spPr>
          <a:xfrm>
            <a:off x="607702" y="1120205"/>
            <a:ext cx="11059161" cy="52012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Autofit/>
          </a:bodyPr>
          <a:lstStyle/>
          <a:p>
            <a:pPr marL="381019" indent="-381019" algn="just" defTabSz="304815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mostly relies on few primary cropping systems. The lack of crop diversification makes crops more exposed to climate change risks. </a:t>
            </a:r>
          </a:p>
          <a:p>
            <a:pPr marL="381019" indent="-381019" algn="just" defTabSz="304815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19" indent="-381019" algn="just" defTabSz="304815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European bioeconomy sector generates an annual turnover of around 2 trillion euros with &gt; 17 M employees</a:t>
            </a:r>
          </a:p>
          <a:p>
            <a:pPr marL="381019" indent="-381019" algn="just" defTabSz="304815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19" indent="-381019" algn="just" defTabSz="304815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&gt;15% of current biomass feedstock used by the EU bioeconomy sector are imported.</a:t>
            </a:r>
          </a:p>
          <a:p>
            <a:pPr marL="0" indent="0" algn="just" defTabSz="304815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None/>
              <a:defRPr/>
            </a:pP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19" indent="-381019" algn="just" defTabSz="304815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an urgent need to develop sound innovative farming systems for the provision of domestic low-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iLUC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feedstock replacing fallow period of the year or in marginal/degraded soils. </a:t>
            </a:r>
          </a:p>
          <a:p>
            <a:pPr marL="381019" indent="-381019" algn="just" defTabSz="304815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19" indent="-381019" algn="just" defTabSz="304815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diversification can be an effective strategy to enhance the overall sustainability of farming systems, while restoring soil fertility and agrobiodiversity.</a:t>
            </a:r>
            <a:r>
              <a:rPr lang="en-US" sz="2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81019" indent="-381019" algn="just" defTabSz="304815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endParaRPr lang="en-US" sz="22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19" indent="-381019" algn="just" defTabSz="304815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endParaRPr lang="en-US" sz="2200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1" name="Google Shape;211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6153" y="2"/>
            <a:ext cx="1582568" cy="112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64" y="6321469"/>
            <a:ext cx="1617913" cy="3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933283-1FD3-1699-63BB-F5A60F6CA72E}"/>
              </a:ext>
            </a:extLst>
          </p:cNvPr>
          <p:cNvSpPr txBox="1"/>
          <p:nvPr/>
        </p:nvSpPr>
        <p:spPr>
          <a:xfrm>
            <a:off x="4452760" y="267715"/>
            <a:ext cx="3286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SCENARIO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>
            <a:spLocks noGrp="1"/>
          </p:cNvSpPr>
          <p:nvPr>
            <p:ph sz="half" idx="1"/>
          </p:nvPr>
        </p:nvSpPr>
        <p:spPr>
          <a:xfrm>
            <a:off x="142875" y="1002386"/>
            <a:ext cx="11839575" cy="38600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Autofit/>
          </a:bodyPr>
          <a:lstStyle/>
          <a:p>
            <a:pPr marL="448756" indent="-304815" algn="just">
              <a:spcBef>
                <a:spcPts val="0"/>
              </a:spcBef>
              <a:buClr>
                <a:srgbClr val="FFC000"/>
              </a:buClr>
              <a:buSzPts val="3400"/>
              <a:buFont typeface="Wingdings" panose="05000000000000000000" pitchFamily="2" charset="2"/>
              <a:buChar char="§"/>
            </a:pPr>
            <a:r>
              <a:rPr lang="en-US" sz="2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CARINA will capitalize on an experienced and competent team of 19 partners (+5 affiliates farmers’ cooperatives) located in EU or Associated Countries.</a:t>
            </a:r>
          </a:p>
          <a:p>
            <a:pPr marL="143941" indent="0" algn="just">
              <a:spcBef>
                <a:spcPts val="0"/>
              </a:spcBef>
              <a:buClr>
                <a:srgbClr val="FFC000"/>
              </a:buClr>
              <a:buSzPts val="3400"/>
              <a:buNone/>
            </a:pPr>
            <a:endParaRPr lang="en-US" sz="25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48756" indent="-304815" algn="just">
              <a:spcBef>
                <a:spcPts val="0"/>
              </a:spcBef>
              <a:buClr>
                <a:srgbClr val="FFC000"/>
              </a:buClr>
              <a:buSzPts val="3400"/>
              <a:buFont typeface="Wingdings" panose="05000000000000000000" pitchFamily="2" charset="2"/>
              <a:buChar char="§"/>
            </a:pPr>
            <a:r>
              <a:rPr lang="en-US" sz="2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 CARINA consortium includes: research organizations/institutes, universities, SMEs, companies, farmers’ cooperatives, NGO, and farming consultants.</a:t>
            </a:r>
          </a:p>
          <a:p>
            <a:pPr marL="143941" indent="0" algn="just">
              <a:spcBef>
                <a:spcPts val="0"/>
              </a:spcBef>
              <a:buClr>
                <a:srgbClr val="FFC000"/>
              </a:buClr>
              <a:buSzPts val="3400"/>
              <a:buNone/>
            </a:pPr>
            <a:endParaRPr lang="en-US" sz="25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48756" indent="-304815" algn="just">
              <a:spcBef>
                <a:spcPts val="0"/>
              </a:spcBef>
              <a:buClr>
                <a:srgbClr val="FFC000"/>
              </a:buClr>
              <a:buSzPts val="3400"/>
              <a:buFont typeface="Wingdings" panose="05000000000000000000" pitchFamily="2" charset="2"/>
              <a:buChar char="§"/>
            </a:pPr>
            <a:r>
              <a:rPr lang="en-US" sz="2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CARINA started in November 2022 and will last 48 months. </a:t>
            </a:r>
          </a:p>
          <a:p>
            <a:pPr marL="448756" indent="-304815" algn="just">
              <a:spcBef>
                <a:spcPts val="0"/>
              </a:spcBef>
              <a:buClr>
                <a:srgbClr val="FFC000"/>
              </a:buClr>
              <a:buSzPts val="3400"/>
              <a:buFont typeface="Wingdings" panose="05000000000000000000" pitchFamily="2" charset="2"/>
              <a:buChar char="§"/>
            </a:pPr>
            <a:endParaRPr lang="en-US" sz="25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48756" indent="-304815" algn="just">
              <a:spcBef>
                <a:spcPts val="0"/>
              </a:spcBef>
              <a:buClr>
                <a:srgbClr val="FFC000"/>
              </a:buClr>
              <a:buSzPts val="3400"/>
              <a:buFont typeface="Wingdings" panose="05000000000000000000" pitchFamily="2" charset="2"/>
              <a:buChar char="§"/>
            </a:pPr>
            <a:r>
              <a:rPr lang="en-US" sz="2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CARINA identified two emerging easy-to-grow oilseed crops, camelina (</a:t>
            </a:r>
            <a:r>
              <a:rPr lang="en-US" sz="2500" i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Camelina sativa</a:t>
            </a:r>
            <a:r>
              <a:rPr lang="en-US" sz="2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L. </a:t>
            </a:r>
            <a:r>
              <a:rPr lang="en-US" sz="2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Crantz</a:t>
            </a:r>
            <a:r>
              <a:rPr lang="en-US" sz="2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 and </a:t>
            </a:r>
            <a:r>
              <a:rPr lang="en-US" sz="25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carinata</a:t>
            </a:r>
            <a:r>
              <a:rPr lang="en-US" sz="2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</a:t>
            </a:r>
            <a:r>
              <a:rPr lang="en-US" sz="2500" i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Brassica </a:t>
            </a:r>
            <a:r>
              <a:rPr lang="en-US" sz="2500" i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carinata</a:t>
            </a:r>
            <a:r>
              <a:rPr lang="en-US" sz="2500" i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L. Brown), as the most feasible options for integrating them in the current farming systems.</a:t>
            </a:r>
          </a:p>
          <a:p>
            <a:pPr marL="143941" indent="0" algn="just">
              <a:spcBef>
                <a:spcPts val="0"/>
              </a:spcBef>
              <a:buClr>
                <a:srgbClr val="FFC000"/>
              </a:buClr>
              <a:buSzPts val="3400"/>
              <a:buNone/>
            </a:pPr>
            <a:endParaRPr lang="en-US" sz="25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48756" indent="-304815" algn="just">
              <a:spcBef>
                <a:spcPts val="0"/>
              </a:spcBef>
              <a:buClr>
                <a:srgbClr val="FFC000"/>
              </a:buClr>
              <a:buSzPts val="3400"/>
              <a:buFont typeface="Wingdings" panose="05000000000000000000" pitchFamily="2" charset="2"/>
              <a:buChar char="§"/>
            </a:pPr>
            <a:r>
              <a:rPr lang="en-US" sz="25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Both species proved to be suited to nearly all European pedo-climatic conditions.</a:t>
            </a:r>
          </a:p>
          <a:p>
            <a:pPr marL="143941" indent="0" algn="just">
              <a:spcBef>
                <a:spcPts val="0"/>
              </a:spcBef>
              <a:buClr>
                <a:srgbClr val="FFC000"/>
              </a:buClr>
              <a:buSzPts val="3400"/>
              <a:buNone/>
            </a:pPr>
            <a:endParaRPr lang="en-US" sz="25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143941" indent="0" algn="just">
              <a:spcBef>
                <a:spcPts val="0"/>
              </a:spcBef>
              <a:buClr>
                <a:srgbClr val="FFC000"/>
              </a:buClr>
              <a:buSzPts val="3400"/>
              <a:buNone/>
            </a:pPr>
            <a:endParaRPr lang="en-US" sz="25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6153" y="2"/>
            <a:ext cx="1582568" cy="112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64" y="6321469"/>
            <a:ext cx="1617913" cy="3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FDDEF3-7EFD-05D6-977F-AB9B1F89F8F4}"/>
              </a:ext>
            </a:extLst>
          </p:cNvPr>
          <p:cNvSpPr txBox="1"/>
          <p:nvPr/>
        </p:nvSpPr>
        <p:spPr>
          <a:xfrm>
            <a:off x="4329426" y="267715"/>
            <a:ext cx="3533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CARINA project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6790" y="-41589"/>
            <a:ext cx="1025210" cy="7118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EE60A1E-DCF1-EF52-3304-F5B2D503E6FA}"/>
              </a:ext>
            </a:extLst>
          </p:cNvPr>
          <p:cNvSpPr txBox="1"/>
          <p:nvPr/>
        </p:nvSpPr>
        <p:spPr>
          <a:xfrm>
            <a:off x="676537" y="143251"/>
            <a:ext cx="405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23">
              <a:defRPr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Camelina sativa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(L.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Crantz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CCD32C-04F8-5B41-698A-1D97EFBF0BE2}"/>
              </a:ext>
            </a:extLst>
          </p:cNvPr>
          <p:cNvSpPr txBox="1"/>
          <p:nvPr/>
        </p:nvSpPr>
        <p:spPr>
          <a:xfrm>
            <a:off x="416094" y="670300"/>
            <a:ext cx="45720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defTabSz="457223"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oilseed crop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Brassicaceae</a:t>
            </a:r>
          </a:p>
          <a:p>
            <a:pPr algn="just" defTabSz="457223"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23"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Seed production: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1.5-3.0 Mg DM ha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  <a:p>
            <a:pPr algn="just" defTabSz="457223"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defTabSz="457223"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Oil content: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26-49% </a:t>
            </a:r>
          </a:p>
          <a:p>
            <a:pPr algn="just" defTabSz="457223"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23"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Protein content: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24-32%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4209B9F-D4CF-BC73-67CC-25E942D957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35" y="3004652"/>
            <a:ext cx="4956315" cy="371723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79844D1-7619-78D3-CFD5-B10C6E1D8BE7}"/>
              </a:ext>
            </a:extLst>
          </p:cNvPr>
          <p:cNvSpPr txBox="1"/>
          <p:nvPr/>
        </p:nvSpPr>
        <p:spPr>
          <a:xfrm>
            <a:off x="7009368" y="139340"/>
            <a:ext cx="4224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23">
              <a:defRPr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Brassica carinata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(A. Braun)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425D91-C7A3-DD23-6290-7FAEAD6D542A}"/>
              </a:ext>
            </a:extLst>
          </p:cNvPr>
          <p:cNvSpPr txBox="1"/>
          <p:nvPr/>
        </p:nvSpPr>
        <p:spPr>
          <a:xfrm>
            <a:off x="6729529" y="679587"/>
            <a:ext cx="4783909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defTabSz="457223"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oilseed crop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Brassicaceae</a:t>
            </a:r>
          </a:p>
          <a:p>
            <a:pPr algn="just" defTabSz="457223"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23"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Seed production: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1.4-2.4 Mg DM ha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  <a:p>
            <a:pPr algn="just" defTabSz="457223"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defTabSz="457223"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Oil content: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35-52%</a:t>
            </a:r>
          </a:p>
          <a:p>
            <a:pPr algn="just" defTabSz="457223">
              <a:defRPr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23"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Protein content: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19-28%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B36C5B9-1060-4732-687E-597D4AA467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218" y="2986363"/>
            <a:ext cx="4924534" cy="369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5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6BBF12F-7765-6D52-430C-B5A9B809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194" y="366650"/>
            <a:ext cx="6227610" cy="490331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AIM OF THE STUDY</a:t>
            </a:r>
          </a:p>
        </p:txBody>
      </p:sp>
      <p:sp>
        <p:nvSpPr>
          <p:cNvPr id="217" name="Google Shape;217;p11"/>
          <p:cNvSpPr txBox="1">
            <a:spLocks noGrp="1"/>
          </p:cNvSpPr>
          <p:nvPr>
            <p:ph sz="half" idx="1"/>
          </p:nvPr>
        </p:nvSpPr>
        <p:spPr>
          <a:xfrm>
            <a:off x="557996" y="1557415"/>
            <a:ext cx="11076003" cy="17459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67" rIns="60950" bIns="30467" rtlCol="0" anchor="t" anchorCtr="0">
            <a:noAutofit/>
          </a:bodyPr>
          <a:lstStyle/>
          <a:p>
            <a:pPr marL="524960" indent="-381019" algn="just">
              <a:lnSpc>
                <a:spcPct val="110000"/>
              </a:lnSpc>
              <a:spcBef>
                <a:spcPts val="0"/>
              </a:spcBef>
              <a:buClr>
                <a:srgbClr val="FFC000"/>
              </a:buClr>
              <a:buSzPts val="3400"/>
              <a:buFont typeface="Wingdings" panose="05000000000000000000" pitchFamily="2" charset="2"/>
              <a:buChar char="ü"/>
            </a:pPr>
            <a:r>
              <a:rPr lang="en-US" sz="3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To investigate </a:t>
            </a:r>
            <a:r>
              <a:rPr lang="en-US" sz="30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camelina</a:t>
            </a:r>
            <a:r>
              <a:rPr lang="en-US" sz="3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as a winter cash-cover crop preceding typical food spring/summer crops, such as sunflower and sorghum</a:t>
            </a:r>
            <a:r>
              <a:rPr lang="en-US" sz="2533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9432" y="-193451"/>
            <a:ext cx="1582568" cy="112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64" y="6321469"/>
            <a:ext cx="1617913" cy="3397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DC6016B-A87E-0695-22BF-4714CBEA63F5}"/>
              </a:ext>
            </a:extLst>
          </p:cNvPr>
          <p:cNvSpPr txBox="1"/>
          <p:nvPr/>
        </p:nvSpPr>
        <p:spPr>
          <a:xfrm>
            <a:off x="557997" y="4044641"/>
            <a:ext cx="11076003" cy="1576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4960" indent="-381019" algn="just">
              <a:lnSpc>
                <a:spcPct val="110000"/>
              </a:lnSpc>
              <a:buClr>
                <a:srgbClr val="FFC000"/>
              </a:buClr>
              <a:buSzPts val="3400"/>
              <a:buFont typeface="Wingdings" pitchFamily="2" charset="2"/>
              <a:buChar char="ü"/>
            </a:pPr>
            <a:r>
              <a:rPr lang="en-US" sz="3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To evaluate </a:t>
            </a:r>
            <a:r>
              <a:rPr lang="en-US" sz="30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carinata</a:t>
            </a:r>
            <a:r>
              <a:rPr lang="en-US" sz="3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included in relay-, inter- cropping systems with typical autumn/winter food crops, such as chickpea and barley.  </a:t>
            </a:r>
          </a:p>
        </p:txBody>
      </p:sp>
    </p:spTree>
    <p:extLst>
      <p:ext uri="{BB962C8B-B14F-4D97-AF65-F5344CB8AC3E}">
        <p14:creationId xmlns:p14="http://schemas.microsoft.com/office/powerpoint/2010/main" val="2504223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5C82E7-9905-EDCF-C3EC-6BE5DB9F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102" y="0"/>
            <a:ext cx="3621795" cy="451692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EXPERIMENTAL LAYOUT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879410A-E928-1632-A1CE-487E53B2C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81" b="7343"/>
          <a:stretch/>
        </p:blipFill>
        <p:spPr>
          <a:xfrm>
            <a:off x="350271" y="910502"/>
            <a:ext cx="3927513" cy="3918562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47396EB5-BAC8-59CF-1E42-42188270A92C}"/>
              </a:ext>
            </a:extLst>
          </p:cNvPr>
          <p:cNvSpPr/>
          <p:nvPr/>
        </p:nvSpPr>
        <p:spPr>
          <a:xfrm>
            <a:off x="2082189" y="3862011"/>
            <a:ext cx="132202" cy="132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1B801C9-DEF7-8DBE-7B74-254525A5440F}"/>
              </a:ext>
            </a:extLst>
          </p:cNvPr>
          <p:cNvSpPr/>
          <p:nvPr/>
        </p:nvSpPr>
        <p:spPr>
          <a:xfrm>
            <a:off x="2776468" y="3717905"/>
            <a:ext cx="132202" cy="132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777C1B-37F3-F5E4-E6A6-2D6080778D65}"/>
              </a:ext>
            </a:extLst>
          </p:cNvPr>
          <p:cNvSpPr txBox="1"/>
          <p:nvPr/>
        </p:nvSpPr>
        <p:spPr>
          <a:xfrm>
            <a:off x="572000" y="5215310"/>
            <a:ext cx="302037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Cadriano, Bologna (Italy)</a:t>
            </a:r>
          </a:p>
          <a:p>
            <a:pPr algn="ctr"/>
            <a:r>
              <a:rPr lang="it-IT" sz="200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44°33′N, 11°23′E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649BE03-885C-4CD1-8840-951BD70ECC04}"/>
              </a:ext>
            </a:extLst>
          </p:cNvPr>
          <p:cNvSpPr txBox="1"/>
          <p:nvPr/>
        </p:nvSpPr>
        <p:spPr>
          <a:xfrm>
            <a:off x="3946312" y="4852928"/>
            <a:ext cx="376042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Rimski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Šančevi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Novi Sad (Serbia)</a:t>
            </a:r>
            <a:r>
              <a:rPr lang="it-IT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2000" b="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45°20′N, 19°51′E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E265E8FE-D582-644C-E323-263244BCA80E}"/>
              </a:ext>
            </a:extLst>
          </p:cNvPr>
          <p:cNvCxnSpPr>
            <a:cxnSpLocks/>
          </p:cNvCxnSpPr>
          <p:nvPr/>
        </p:nvCxnSpPr>
        <p:spPr>
          <a:xfrm>
            <a:off x="2148291" y="3994214"/>
            <a:ext cx="0" cy="122109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951BAAAE-B95A-4A57-6427-C29D772BB437}"/>
              </a:ext>
            </a:extLst>
          </p:cNvPr>
          <p:cNvCxnSpPr>
            <a:cxnSpLocks/>
          </p:cNvCxnSpPr>
          <p:nvPr/>
        </p:nvCxnSpPr>
        <p:spPr>
          <a:xfrm>
            <a:off x="2795611" y="3784007"/>
            <a:ext cx="2870731" cy="105753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C9B7C84-103F-FE95-5202-30347A3E8467}"/>
              </a:ext>
            </a:extLst>
          </p:cNvPr>
          <p:cNvSpPr txBox="1"/>
          <p:nvPr/>
        </p:nvSpPr>
        <p:spPr>
          <a:xfrm>
            <a:off x="4194580" y="427614"/>
            <a:ext cx="4310283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3 different cropping systems: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1) DOUBLE CROPPING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2) RELAY-CROPPING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3) INTERCROPPING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5C1F31B-D534-AB71-5544-3B6E85C1FF2E}"/>
              </a:ext>
            </a:extLst>
          </p:cNvPr>
          <p:cNvSpPr txBox="1"/>
          <p:nvPr/>
        </p:nvSpPr>
        <p:spPr>
          <a:xfrm>
            <a:off x="7615156" y="3045916"/>
            <a:ext cx="407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EDBC204-5452-D0F2-8952-40EBEA382CC5}"/>
              </a:ext>
            </a:extLst>
          </p:cNvPr>
          <p:cNvSpPr txBox="1"/>
          <p:nvPr/>
        </p:nvSpPr>
        <p:spPr>
          <a:xfrm>
            <a:off x="7600950" y="598353"/>
            <a:ext cx="822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159021E-DAEF-0E9A-E192-78B8ECC76F01}"/>
              </a:ext>
            </a:extLst>
          </p:cNvPr>
          <p:cNvSpPr txBox="1"/>
          <p:nvPr/>
        </p:nvSpPr>
        <p:spPr>
          <a:xfrm>
            <a:off x="7600950" y="1721591"/>
            <a:ext cx="823021" cy="147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04B3F45-CB7B-9EA2-D7FD-E0EF7F534A8A}"/>
              </a:ext>
            </a:extLst>
          </p:cNvPr>
          <p:cNvSpPr txBox="1"/>
          <p:nvPr/>
        </p:nvSpPr>
        <p:spPr>
          <a:xfrm>
            <a:off x="8134099" y="975704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Camelina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Sorghum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Sunflower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BCD83E8-9FB5-D73F-9C44-4284EB29770B}"/>
              </a:ext>
            </a:extLst>
          </p:cNvPr>
          <p:cNvSpPr txBox="1"/>
          <p:nvPr/>
        </p:nvSpPr>
        <p:spPr>
          <a:xfrm>
            <a:off x="8059990" y="2140867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Carinata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Barley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C521262-D871-F286-DF9C-BC4B172AA6AC}"/>
              </a:ext>
            </a:extLst>
          </p:cNvPr>
          <p:cNvSpPr txBox="1"/>
          <p:nvPr/>
        </p:nvSpPr>
        <p:spPr>
          <a:xfrm>
            <a:off x="8126238" y="3401772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Carinata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Chickpea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77B5D3F-B3BF-6195-CF94-BC5C96860F38}"/>
              </a:ext>
            </a:extLst>
          </p:cNvPr>
          <p:cNvSpPr txBox="1"/>
          <p:nvPr/>
        </p:nvSpPr>
        <p:spPr>
          <a:xfrm>
            <a:off x="9490000" y="443613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Sowing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Date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4A6A201-0701-3E43-ABBC-2F67D55A4451}"/>
              </a:ext>
            </a:extLst>
          </p:cNvPr>
          <p:cNvSpPr txBox="1"/>
          <p:nvPr/>
        </p:nvSpPr>
        <p:spPr>
          <a:xfrm>
            <a:off x="10998201" y="411261"/>
            <a:ext cx="1075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Growing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Season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81385C9-9F90-D104-D569-3D054141235E}"/>
              </a:ext>
            </a:extLst>
          </p:cNvPr>
          <p:cNvSpPr txBox="1"/>
          <p:nvPr/>
        </p:nvSpPr>
        <p:spPr>
          <a:xfrm>
            <a:off x="9366023" y="990573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Autumn /Spring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8576CA6-35C5-7FFB-BB6A-531013E19B3E}"/>
              </a:ext>
            </a:extLst>
          </p:cNvPr>
          <p:cNvSpPr txBox="1"/>
          <p:nvPr/>
        </p:nvSpPr>
        <p:spPr>
          <a:xfrm>
            <a:off x="9340375" y="1376606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Spring/Summer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9A48AE5-1EC8-CEAC-8ED8-F35719AE319B}"/>
              </a:ext>
            </a:extLst>
          </p:cNvPr>
          <p:cNvSpPr txBox="1"/>
          <p:nvPr/>
        </p:nvSpPr>
        <p:spPr>
          <a:xfrm>
            <a:off x="9660690" y="2690512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Autumn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B65F223-B7CD-66EA-2DCF-C7086136916F}"/>
              </a:ext>
            </a:extLst>
          </p:cNvPr>
          <p:cNvSpPr txBox="1"/>
          <p:nvPr/>
        </p:nvSpPr>
        <p:spPr>
          <a:xfrm>
            <a:off x="9699447" y="2087574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9EAE4ED-F21E-257D-3E1C-2705D8778172}"/>
              </a:ext>
            </a:extLst>
          </p:cNvPr>
          <p:cNvSpPr txBox="1"/>
          <p:nvPr/>
        </p:nvSpPr>
        <p:spPr>
          <a:xfrm>
            <a:off x="9730528" y="34290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E5861A3-15A7-EC99-CB0F-E790587F748B}"/>
              </a:ext>
            </a:extLst>
          </p:cNvPr>
          <p:cNvSpPr txBox="1"/>
          <p:nvPr/>
        </p:nvSpPr>
        <p:spPr>
          <a:xfrm>
            <a:off x="10882393" y="1198517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2022-2023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49365C8-2ACB-8EA9-3D2C-89C37C28581A}"/>
              </a:ext>
            </a:extLst>
          </p:cNvPr>
          <p:cNvSpPr txBox="1"/>
          <p:nvPr/>
        </p:nvSpPr>
        <p:spPr>
          <a:xfrm>
            <a:off x="10882392" y="2373316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2023-2024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664861F2-D117-3B4E-91CB-6559901AFDE0}"/>
              </a:ext>
            </a:extLst>
          </p:cNvPr>
          <p:cNvSpPr txBox="1"/>
          <p:nvPr/>
        </p:nvSpPr>
        <p:spPr>
          <a:xfrm>
            <a:off x="11077957" y="34290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pic>
        <p:nvPicPr>
          <p:cNvPr id="37" name="Google Shape;211;p10">
            <a:extLst>
              <a:ext uri="{FF2B5EF4-FFF2-40B4-BE49-F238E27FC236}">
                <a16:creationId xmlns:a16="http://schemas.microsoft.com/office/drawing/2014/main" id="{A7FB65E5-E833-47FF-9437-D4C2D3B3C386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7450" y="5659483"/>
            <a:ext cx="1582568" cy="1120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50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FCE7D37-494F-31EA-9C9C-DC5938AA95EC}"/>
              </a:ext>
            </a:extLst>
          </p:cNvPr>
          <p:cNvSpPr txBox="1"/>
          <p:nvPr/>
        </p:nvSpPr>
        <p:spPr>
          <a:xfrm>
            <a:off x="3998310" y="38182"/>
            <a:ext cx="41953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DOUBLE CROPPING SYSTEM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85AF2F9-4D7A-07A3-9A14-4A5C5A15ED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95" y="4642449"/>
            <a:ext cx="8286019" cy="209271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C51A337-3989-CE08-02E6-B92B0E1354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6505" y="4432192"/>
            <a:ext cx="3086771" cy="2237917"/>
          </a:xfrm>
          <a:prstGeom prst="rect">
            <a:avLst/>
          </a:prstGeom>
        </p:spPr>
      </p:pic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5A6BA071-D570-37D4-27AA-18AFF3ACD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90898"/>
              </p:ext>
            </p:extLst>
          </p:nvPr>
        </p:nvGraphicFramePr>
        <p:xfrm>
          <a:off x="937590" y="832641"/>
          <a:ext cx="10316820" cy="4441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9735">
                  <a:extLst>
                    <a:ext uri="{9D8B030D-6E8A-4147-A177-3AD203B41FA5}">
                      <a16:colId xmlns:a16="http://schemas.microsoft.com/office/drawing/2014/main" val="2791393342"/>
                    </a:ext>
                  </a:extLst>
                </a:gridCol>
                <a:gridCol w="859735">
                  <a:extLst>
                    <a:ext uri="{9D8B030D-6E8A-4147-A177-3AD203B41FA5}">
                      <a16:colId xmlns:a16="http://schemas.microsoft.com/office/drawing/2014/main" val="2944487658"/>
                    </a:ext>
                  </a:extLst>
                </a:gridCol>
                <a:gridCol w="859735">
                  <a:extLst>
                    <a:ext uri="{9D8B030D-6E8A-4147-A177-3AD203B41FA5}">
                      <a16:colId xmlns:a16="http://schemas.microsoft.com/office/drawing/2014/main" val="279350446"/>
                    </a:ext>
                  </a:extLst>
                </a:gridCol>
                <a:gridCol w="859735">
                  <a:extLst>
                    <a:ext uri="{9D8B030D-6E8A-4147-A177-3AD203B41FA5}">
                      <a16:colId xmlns:a16="http://schemas.microsoft.com/office/drawing/2014/main" val="2606374189"/>
                    </a:ext>
                  </a:extLst>
                </a:gridCol>
                <a:gridCol w="859735">
                  <a:extLst>
                    <a:ext uri="{9D8B030D-6E8A-4147-A177-3AD203B41FA5}">
                      <a16:colId xmlns:a16="http://schemas.microsoft.com/office/drawing/2014/main" val="3303277173"/>
                    </a:ext>
                  </a:extLst>
                </a:gridCol>
                <a:gridCol w="859735">
                  <a:extLst>
                    <a:ext uri="{9D8B030D-6E8A-4147-A177-3AD203B41FA5}">
                      <a16:colId xmlns:a16="http://schemas.microsoft.com/office/drawing/2014/main" val="3966211838"/>
                    </a:ext>
                  </a:extLst>
                </a:gridCol>
                <a:gridCol w="859735">
                  <a:extLst>
                    <a:ext uri="{9D8B030D-6E8A-4147-A177-3AD203B41FA5}">
                      <a16:colId xmlns:a16="http://schemas.microsoft.com/office/drawing/2014/main" val="1547625825"/>
                    </a:ext>
                  </a:extLst>
                </a:gridCol>
                <a:gridCol w="859735">
                  <a:extLst>
                    <a:ext uri="{9D8B030D-6E8A-4147-A177-3AD203B41FA5}">
                      <a16:colId xmlns:a16="http://schemas.microsoft.com/office/drawing/2014/main" val="2189651031"/>
                    </a:ext>
                  </a:extLst>
                </a:gridCol>
                <a:gridCol w="859735">
                  <a:extLst>
                    <a:ext uri="{9D8B030D-6E8A-4147-A177-3AD203B41FA5}">
                      <a16:colId xmlns:a16="http://schemas.microsoft.com/office/drawing/2014/main" val="83884876"/>
                    </a:ext>
                  </a:extLst>
                </a:gridCol>
                <a:gridCol w="859735">
                  <a:extLst>
                    <a:ext uri="{9D8B030D-6E8A-4147-A177-3AD203B41FA5}">
                      <a16:colId xmlns:a16="http://schemas.microsoft.com/office/drawing/2014/main" val="1777817216"/>
                    </a:ext>
                  </a:extLst>
                </a:gridCol>
                <a:gridCol w="859735">
                  <a:extLst>
                    <a:ext uri="{9D8B030D-6E8A-4147-A177-3AD203B41FA5}">
                      <a16:colId xmlns:a16="http://schemas.microsoft.com/office/drawing/2014/main" val="3741438000"/>
                    </a:ext>
                  </a:extLst>
                </a:gridCol>
                <a:gridCol w="859735">
                  <a:extLst>
                    <a:ext uri="{9D8B030D-6E8A-4147-A177-3AD203B41FA5}">
                      <a16:colId xmlns:a16="http://schemas.microsoft.com/office/drawing/2014/main" val="2673439685"/>
                    </a:ext>
                  </a:extLst>
                </a:gridCol>
              </a:tblGrid>
              <a:tr h="44414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859472"/>
                  </a:ext>
                </a:extLst>
              </a:tr>
            </a:tbl>
          </a:graphicData>
        </a:graphic>
      </p:graphicFrame>
      <p:pic>
        <p:nvPicPr>
          <p:cNvPr id="16" name="Immagine 15">
            <a:extLst>
              <a:ext uri="{FF2B5EF4-FFF2-40B4-BE49-F238E27FC236}">
                <a16:creationId xmlns:a16="http://schemas.microsoft.com/office/drawing/2014/main" id="{B613630A-3CE0-3751-D4F6-6387BA1272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95" y="1720387"/>
            <a:ext cx="6139165" cy="230054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8164BCF-5711-B62E-1947-AC17817AD25F}"/>
              </a:ext>
            </a:extLst>
          </p:cNvPr>
          <p:cNvSpPr txBox="1"/>
          <p:nvPr/>
        </p:nvSpPr>
        <p:spPr>
          <a:xfrm>
            <a:off x="5713459" y="1341838"/>
            <a:ext cx="13356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SCENARIO 1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32B058DE-8713-10B4-DBE9-E836C9562A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9461" y="1783010"/>
            <a:ext cx="4536490" cy="223791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1F96B0-6BB8-6324-2F5A-083708071039}"/>
              </a:ext>
            </a:extLst>
          </p:cNvPr>
          <p:cNvSpPr txBox="1"/>
          <p:nvPr/>
        </p:nvSpPr>
        <p:spPr>
          <a:xfrm>
            <a:off x="5713459" y="4273117"/>
            <a:ext cx="13356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SCENARIO 2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952E092-0623-6689-1183-A670AFEC0798}"/>
              </a:ext>
            </a:extLst>
          </p:cNvPr>
          <p:cNvSpPr txBox="1"/>
          <p:nvPr/>
        </p:nvSpPr>
        <p:spPr>
          <a:xfrm rot="16200000">
            <a:off x="-364006" y="2655214"/>
            <a:ext cx="1579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FALLOW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73A6C86-60AA-1A53-BFC2-DA4E5D5356CD}"/>
              </a:ext>
            </a:extLst>
          </p:cNvPr>
          <p:cNvSpPr txBox="1"/>
          <p:nvPr/>
        </p:nvSpPr>
        <p:spPr>
          <a:xfrm rot="16200000">
            <a:off x="-810143" y="5293448"/>
            <a:ext cx="24715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CASH COVER CROP</a:t>
            </a:r>
            <a:endParaRPr lang="en-US" sz="2200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F22E745-655F-7993-52AA-BB70355E7638}"/>
              </a:ext>
            </a:extLst>
          </p:cNvPr>
          <p:cNvSpPr txBox="1"/>
          <p:nvPr/>
        </p:nvSpPr>
        <p:spPr>
          <a:xfrm rot="16200000">
            <a:off x="10096074" y="2655213"/>
            <a:ext cx="25403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BUSINESS AS USUAL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B6AAD7C-173A-820B-3B76-973EE0ADE5F2}"/>
              </a:ext>
            </a:extLst>
          </p:cNvPr>
          <p:cNvSpPr txBox="1"/>
          <p:nvPr/>
        </p:nvSpPr>
        <p:spPr>
          <a:xfrm rot="16200000">
            <a:off x="11194354" y="5308836"/>
            <a:ext cx="157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FOOD CROPS</a:t>
            </a:r>
          </a:p>
        </p:txBody>
      </p:sp>
      <p:cxnSp>
        <p:nvCxnSpPr>
          <p:cNvPr id="37" name="Connettore 4 36">
            <a:extLst>
              <a:ext uri="{FF2B5EF4-FFF2-40B4-BE49-F238E27FC236}">
                <a16:creationId xmlns:a16="http://schemas.microsoft.com/office/drawing/2014/main" id="{C925B79C-9EBC-80BF-6998-1E878AA86C23}"/>
              </a:ext>
            </a:extLst>
          </p:cNvPr>
          <p:cNvCxnSpPr>
            <a:cxnSpLocks/>
          </p:cNvCxnSpPr>
          <p:nvPr/>
        </p:nvCxnSpPr>
        <p:spPr>
          <a:xfrm rot="10800000" flipV="1">
            <a:off x="7750463" y="4152809"/>
            <a:ext cx="463826" cy="433134"/>
          </a:xfrm>
          <a:prstGeom prst="bentConnector3">
            <a:avLst>
              <a:gd name="adj1" fmla="val 9857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1B1CF2A1-C6AE-CF2F-06B5-590C58DDE774}"/>
              </a:ext>
            </a:extLst>
          </p:cNvPr>
          <p:cNvSpPr txBox="1"/>
          <p:nvPr/>
        </p:nvSpPr>
        <p:spPr>
          <a:xfrm>
            <a:off x="8238202" y="3991226"/>
            <a:ext cx="33188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PELARGONIC ACID APPLICATION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D61B3C-CE84-E060-F5C3-DF774A36A3CD}"/>
              </a:ext>
            </a:extLst>
          </p:cNvPr>
          <p:cNvSpPr txBox="1"/>
          <p:nvPr/>
        </p:nvSpPr>
        <p:spPr>
          <a:xfrm>
            <a:off x="7813199" y="4236370"/>
            <a:ext cx="4308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when camelina seed residual moisture ~36%</a:t>
            </a:r>
          </a:p>
        </p:txBody>
      </p:sp>
      <p:pic>
        <p:nvPicPr>
          <p:cNvPr id="18" name="Google Shape;211;p10">
            <a:extLst>
              <a:ext uri="{FF2B5EF4-FFF2-40B4-BE49-F238E27FC236}">
                <a16:creationId xmlns:a16="http://schemas.microsoft.com/office/drawing/2014/main" id="{1DD1CCF4-0CF8-4337-B780-65D2768F65DE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9432" y="-143889"/>
            <a:ext cx="1582568" cy="11202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A3999CB-2A46-1701-7843-ED87BF9A0589}"/>
              </a:ext>
            </a:extLst>
          </p:cNvPr>
          <p:cNvSpPr txBox="1"/>
          <p:nvPr/>
        </p:nvSpPr>
        <p:spPr>
          <a:xfrm>
            <a:off x="4990569" y="379389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Experimental layout</a:t>
            </a:r>
          </a:p>
        </p:txBody>
      </p:sp>
    </p:spTree>
    <p:extLst>
      <p:ext uri="{BB962C8B-B14F-4D97-AF65-F5344CB8AC3E}">
        <p14:creationId xmlns:p14="http://schemas.microsoft.com/office/powerpoint/2010/main" val="1838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FA9B6E-503E-B012-A333-5B035C048DDA}"/>
              </a:ext>
            </a:extLst>
          </p:cNvPr>
          <p:cNvSpPr txBox="1"/>
          <p:nvPr/>
        </p:nvSpPr>
        <p:spPr>
          <a:xfrm>
            <a:off x="1197517" y="150668"/>
            <a:ext cx="39342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RELAY-CROPPING SYSTEM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2F5BB77-3AF5-F010-CB58-F9E03CB9377F}"/>
              </a:ext>
            </a:extLst>
          </p:cNvPr>
          <p:cNvSpPr txBox="1"/>
          <p:nvPr/>
        </p:nvSpPr>
        <p:spPr>
          <a:xfrm>
            <a:off x="4990569" y="379389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Experimental layout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73B1AF61-4F9B-7FD6-89B3-F2E2925A77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599" y="874464"/>
            <a:ext cx="5549025" cy="1239933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0A527E6D-C108-F08B-8BA9-7D50A5FDAE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025" y="2613614"/>
            <a:ext cx="5285109" cy="1010264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884BA3D6-D0F4-56AD-0B12-6B75CA05C7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599" y="2679435"/>
            <a:ext cx="5434135" cy="1214261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254AA840-7130-5644-2F34-83597A9493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427" y="4499470"/>
            <a:ext cx="5470307" cy="1016268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869E5E8B-60CB-F55A-CF9C-D0135B7552A6}"/>
              </a:ext>
            </a:extLst>
          </p:cNvPr>
          <p:cNvSpPr txBox="1"/>
          <p:nvPr/>
        </p:nvSpPr>
        <p:spPr>
          <a:xfrm>
            <a:off x="2276434" y="2092977"/>
            <a:ext cx="1776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SOLE-BARLEY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828F49B-82FD-7074-23D3-5D39B950F72F}"/>
              </a:ext>
            </a:extLst>
          </p:cNvPr>
          <p:cNvSpPr txBox="1"/>
          <p:nvPr/>
        </p:nvSpPr>
        <p:spPr>
          <a:xfrm>
            <a:off x="1839447" y="3793289"/>
            <a:ext cx="25213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BARLEY + CARINATA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7B2C30B-A620-1142-4EA5-CA3312ABF04F}"/>
              </a:ext>
            </a:extLst>
          </p:cNvPr>
          <p:cNvSpPr txBox="1"/>
          <p:nvPr/>
        </p:nvSpPr>
        <p:spPr>
          <a:xfrm>
            <a:off x="2152233" y="5512936"/>
            <a:ext cx="20248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SOLE-CARINATA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FADBD4F-BB10-F7B2-6081-C878631C52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7378" y="749353"/>
            <a:ext cx="5549025" cy="149015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E4DB027-10D3-AEBE-2A2C-60C9A472961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7378" y="2613614"/>
            <a:ext cx="5659716" cy="100406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FA10243-6E5A-ADB4-DEB0-CDC4D8AE39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7378" y="4463511"/>
            <a:ext cx="5701333" cy="100406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7E27BE9-3F4B-F848-9FD1-5DA1ED16B8EE}"/>
              </a:ext>
            </a:extLst>
          </p:cNvPr>
          <p:cNvSpPr txBox="1"/>
          <p:nvPr/>
        </p:nvSpPr>
        <p:spPr>
          <a:xfrm>
            <a:off x="8245419" y="2240139"/>
            <a:ext cx="1845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SOLE-CHICKPEA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F47CF08-A7B8-F3BE-8DC3-9B01F1C4D239}"/>
              </a:ext>
            </a:extLst>
          </p:cNvPr>
          <p:cNvSpPr txBox="1"/>
          <p:nvPr/>
        </p:nvSpPr>
        <p:spPr>
          <a:xfrm>
            <a:off x="7889519" y="3791094"/>
            <a:ext cx="2557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CHICKPEA + CARINATA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4CF4DC-4D50-0C97-8F2A-288A0FE6A436}"/>
              </a:ext>
            </a:extLst>
          </p:cNvPr>
          <p:cNvSpPr txBox="1"/>
          <p:nvPr/>
        </p:nvSpPr>
        <p:spPr>
          <a:xfrm>
            <a:off x="8218294" y="5512936"/>
            <a:ext cx="185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SOLE-CARINATA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400EFCA-C786-E280-C741-7933EB13E28C}"/>
              </a:ext>
            </a:extLst>
          </p:cNvPr>
          <p:cNvSpPr txBox="1"/>
          <p:nvPr/>
        </p:nvSpPr>
        <p:spPr>
          <a:xfrm>
            <a:off x="7242675" y="150667"/>
            <a:ext cx="38507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INTERCROPPING SYSTEM </a:t>
            </a:r>
          </a:p>
        </p:txBody>
      </p:sp>
      <p:pic>
        <p:nvPicPr>
          <p:cNvPr id="18" name="Google Shape;211;p10">
            <a:extLst>
              <a:ext uri="{FF2B5EF4-FFF2-40B4-BE49-F238E27FC236}">
                <a16:creationId xmlns:a16="http://schemas.microsoft.com/office/drawing/2014/main" id="{105F636B-3728-4068-93B0-37FE5F3906CA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6566" y="5753306"/>
            <a:ext cx="1582568" cy="1120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3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FB2AE-B113-EADC-31CF-1BFCF4CB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013" y="109652"/>
            <a:ext cx="8181974" cy="543339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RESULTS – DOUBLE CROPPING (CAMELINA, ITALY)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A0E2ECEA-C3E4-AC67-408D-8D4B86494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663072"/>
              </p:ext>
            </p:extLst>
          </p:nvPr>
        </p:nvGraphicFramePr>
        <p:xfrm>
          <a:off x="508926" y="777000"/>
          <a:ext cx="4939374" cy="325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5388D20-22FB-AA63-66E8-2B09588646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984955"/>
              </p:ext>
            </p:extLst>
          </p:nvPr>
        </p:nvGraphicFramePr>
        <p:xfrm>
          <a:off x="6661564" y="777000"/>
          <a:ext cx="5021510" cy="3271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574E1B72-FC6A-9FE7-F2D3-C4517BE123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3" t="44859" r="1837" b="1"/>
          <a:stretch/>
        </p:blipFill>
        <p:spPr>
          <a:xfrm>
            <a:off x="4701539" y="4172256"/>
            <a:ext cx="3279769" cy="255903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49F5268-9E48-36FD-CA64-0FF9D6496B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3" t="37666"/>
          <a:stretch/>
        </p:blipFill>
        <p:spPr>
          <a:xfrm>
            <a:off x="295110" y="4154755"/>
            <a:ext cx="3033096" cy="249681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3179AC-C32D-4C43-7752-E169A71841A8}"/>
              </a:ext>
            </a:extLst>
          </p:cNvPr>
          <p:cNvSpPr txBox="1"/>
          <p:nvPr/>
        </p:nvSpPr>
        <p:spPr>
          <a:xfrm>
            <a:off x="7981307" y="4296265"/>
            <a:ext cx="373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Camelina sprayed with pelargonic acid was harvested 25 d earlier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09A83B65-813B-69FF-C5C4-9270F7B7F06B}"/>
              </a:ext>
            </a:extLst>
          </p:cNvPr>
          <p:cNvCxnSpPr>
            <a:cxnSpLocks/>
          </p:cNvCxnSpPr>
          <p:nvPr/>
        </p:nvCxnSpPr>
        <p:spPr>
          <a:xfrm>
            <a:off x="9589380" y="3535806"/>
            <a:ext cx="0" cy="6364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ccia a sinistra 8">
            <a:extLst>
              <a:ext uri="{FF2B5EF4-FFF2-40B4-BE49-F238E27FC236}">
                <a16:creationId xmlns:a16="http://schemas.microsoft.com/office/drawing/2014/main" id="{8892A141-2199-4BD7-A696-A8EDB604D972}"/>
              </a:ext>
            </a:extLst>
          </p:cNvPr>
          <p:cNvSpPr/>
          <p:nvPr/>
        </p:nvSpPr>
        <p:spPr>
          <a:xfrm>
            <a:off x="2576823" y="5139098"/>
            <a:ext cx="2353478" cy="1666875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Camelina before pelargonic acid application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4" name="Freccia a sinistra 13">
            <a:extLst>
              <a:ext uri="{FF2B5EF4-FFF2-40B4-BE49-F238E27FC236}">
                <a16:creationId xmlns:a16="http://schemas.microsoft.com/office/drawing/2014/main" id="{1CB1116C-90DD-4D4A-8E5D-5C1A91B8EE21}"/>
              </a:ext>
            </a:extLst>
          </p:cNvPr>
          <p:cNvSpPr/>
          <p:nvPr/>
        </p:nvSpPr>
        <p:spPr>
          <a:xfrm>
            <a:off x="7752545" y="5123550"/>
            <a:ext cx="2353479" cy="1666875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Camelina after 6h from pelargonic acid application</a:t>
            </a:r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16" name="Google Shape;211;p10">
            <a:extLst>
              <a:ext uri="{FF2B5EF4-FFF2-40B4-BE49-F238E27FC236}">
                <a16:creationId xmlns:a16="http://schemas.microsoft.com/office/drawing/2014/main" id="{B337B49C-ADAC-4B61-851A-0845C0C5AF63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2185" y="-134046"/>
            <a:ext cx="1636131" cy="1024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822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28398</TotalTime>
  <Words>886</Words>
  <Application>Microsoft Macintosh PowerPoint</Application>
  <PresentationFormat>Widescreen</PresentationFormat>
  <Paragraphs>166</Paragraphs>
  <Slides>15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Wingdings</vt:lpstr>
      <vt:lpstr>Tema di Office</vt:lpstr>
      <vt:lpstr>New resilient cropping systems in Europe</vt:lpstr>
      <vt:lpstr>Presentazione standard di PowerPoint</vt:lpstr>
      <vt:lpstr>Presentazione standard di PowerPoint</vt:lpstr>
      <vt:lpstr>Presentazione standard di PowerPoint</vt:lpstr>
      <vt:lpstr>AIM OF THE STUDY</vt:lpstr>
      <vt:lpstr>EXPERIMENTAL LAYOUT</vt:lpstr>
      <vt:lpstr>Presentazione standard di PowerPoint</vt:lpstr>
      <vt:lpstr>Presentazione standard di PowerPoint</vt:lpstr>
      <vt:lpstr>RESULTS – DOUBLE CROPPING (CAMELINA, ITALY)</vt:lpstr>
      <vt:lpstr>Presentazione standard di PowerPoint</vt:lpstr>
      <vt:lpstr>Presentazione standard di PowerPoint</vt:lpstr>
      <vt:lpstr>Presentazione standard di PowerPoint</vt:lpstr>
      <vt:lpstr>RESULTS – INTERCROPPING CARINATA (ITALY – SERBIA)</vt:lpstr>
      <vt:lpstr>CONCLUSIONS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 title</dc:title>
  <dc:creator>Federica Zanetti (DISTAL)</dc:creator>
  <cp:lastModifiedBy>Maria Giovanna Sessa - mariagiovanna.sessa@studio.unibo.it</cp:lastModifiedBy>
  <cp:revision>81</cp:revision>
  <dcterms:created xsi:type="dcterms:W3CDTF">2024-06-09T17:28:30Z</dcterms:created>
  <dcterms:modified xsi:type="dcterms:W3CDTF">2024-08-22T10:21:10Z</dcterms:modified>
</cp:coreProperties>
</file>