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1" d="100"/>
          <a:sy n="71" d="100"/>
        </p:scale>
        <p:origin x="2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F8AC00"/>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1657154-122D-4268-9641-70D92D6724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891" r="20748" b="20891"/>
          <a:stretch/>
        </p:blipFill>
        <p:spPr>
          <a:xfrm>
            <a:off x="8278760" y="3028335"/>
            <a:ext cx="3913239" cy="3838053"/>
          </a:xfrm>
          <a:prstGeom prst="rect">
            <a:avLst/>
          </a:prstGeom>
        </p:spPr>
      </p:pic>
      <p:sp>
        <p:nvSpPr>
          <p:cNvPr id="2" name="Titre 1">
            <a:extLst>
              <a:ext uri="{FF2B5EF4-FFF2-40B4-BE49-F238E27FC236}">
                <a16:creationId xmlns:a16="http://schemas.microsoft.com/office/drawing/2014/main" id="{80D33237-E9BF-4A7A-BABE-1D459FC2D70F}"/>
              </a:ext>
            </a:extLst>
          </p:cNvPr>
          <p:cNvSpPr>
            <a:spLocks noGrp="1"/>
          </p:cNvSpPr>
          <p:nvPr>
            <p:ph type="ctrTitle"/>
          </p:nvPr>
        </p:nvSpPr>
        <p:spPr>
          <a:xfrm>
            <a:off x="1524000" y="384941"/>
            <a:ext cx="9144000" cy="2643394"/>
          </a:xfrm>
        </p:spPr>
        <p:txBody>
          <a:bodyPr anchor="b">
            <a:normAutofit/>
          </a:bodyPr>
          <a:lstStyle>
            <a:lvl1pPr algn="just">
              <a:defRPr sz="5000" b="1"/>
            </a:lvl1pPr>
          </a:lstStyle>
          <a:p>
            <a:r>
              <a:rPr lang="fr-FR"/>
              <a:t>Modifiez le style du titre</a:t>
            </a:r>
          </a:p>
        </p:txBody>
      </p:sp>
      <p:sp>
        <p:nvSpPr>
          <p:cNvPr id="3" name="Sous-titre 2">
            <a:extLst>
              <a:ext uri="{FF2B5EF4-FFF2-40B4-BE49-F238E27FC236}">
                <a16:creationId xmlns:a16="http://schemas.microsoft.com/office/drawing/2014/main" id="{2406CA7F-4D9F-4CA2-88C3-11FA520C38CD}"/>
              </a:ext>
            </a:extLst>
          </p:cNvPr>
          <p:cNvSpPr>
            <a:spLocks noGrp="1"/>
          </p:cNvSpPr>
          <p:nvPr>
            <p:ph type="subTitle" idx="1"/>
          </p:nvPr>
        </p:nvSpPr>
        <p:spPr>
          <a:xfrm>
            <a:off x="1524000" y="3464387"/>
            <a:ext cx="9144000" cy="1382915"/>
          </a:xfrm>
        </p:spPr>
        <p:txBody>
          <a:bodyPr/>
          <a:lstStyle>
            <a:lvl1pPr marL="0" indent="0" algn="jus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9" name="Image 8">
            <a:extLst>
              <a:ext uri="{FF2B5EF4-FFF2-40B4-BE49-F238E27FC236}">
                <a16:creationId xmlns:a16="http://schemas.microsoft.com/office/drawing/2014/main" id="{91294EBA-F4E8-4582-A521-2C3B5A9696A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1384" y="4389119"/>
            <a:ext cx="2105979" cy="866250"/>
          </a:xfrm>
          <a:prstGeom prst="rect">
            <a:avLst/>
          </a:prstGeom>
        </p:spPr>
      </p:pic>
      <p:pic>
        <p:nvPicPr>
          <p:cNvPr id="11" name="Image 10">
            <a:extLst>
              <a:ext uri="{FF2B5EF4-FFF2-40B4-BE49-F238E27FC236}">
                <a16:creationId xmlns:a16="http://schemas.microsoft.com/office/drawing/2014/main" id="{10B171E4-B065-4FA7-BD0B-D6F77FF8FC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248634" y="5779758"/>
            <a:ext cx="2838729" cy="1021866"/>
          </a:xfrm>
          <a:prstGeom prst="rect">
            <a:avLst/>
          </a:prstGeom>
        </p:spPr>
      </p:pic>
      <p:sp>
        <p:nvSpPr>
          <p:cNvPr id="12" name="ZoneTexte 11">
            <a:extLst>
              <a:ext uri="{FF2B5EF4-FFF2-40B4-BE49-F238E27FC236}">
                <a16:creationId xmlns:a16="http://schemas.microsoft.com/office/drawing/2014/main" id="{E9F312C0-DE55-481C-913D-55B7AEA4ED03}"/>
              </a:ext>
            </a:extLst>
          </p:cNvPr>
          <p:cNvSpPr txBox="1"/>
          <p:nvPr userDrawn="1"/>
        </p:nvSpPr>
        <p:spPr>
          <a:xfrm>
            <a:off x="104637" y="6432292"/>
            <a:ext cx="817412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18</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Congress of the European Society for Agronomy in Rennes, France</a:t>
            </a:r>
            <a:r>
              <a:rPr lang="fr-FR" b="1" dirty="0">
                <a:latin typeface="Arial" panose="020B0604020202020204" pitchFamily="34" charset="0"/>
                <a:cs typeface="Arial" panose="020B0604020202020204" pitchFamily="34" charset="0"/>
              </a:rPr>
              <a:t> </a:t>
            </a:r>
          </a:p>
        </p:txBody>
      </p:sp>
      <p:pic>
        <p:nvPicPr>
          <p:cNvPr id="5" name="Image 4">
            <a:extLst>
              <a:ext uri="{FF2B5EF4-FFF2-40B4-BE49-F238E27FC236}">
                <a16:creationId xmlns:a16="http://schemas.microsoft.com/office/drawing/2014/main" id="{7832B1B8-CDC9-406A-95F8-257BBE52E2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6551" y="5341847"/>
            <a:ext cx="1334556" cy="351433"/>
          </a:xfrm>
          <a:prstGeom prst="rect">
            <a:avLst/>
          </a:prstGeom>
        </p:spPr>
      </p:pic>
    </p:spTree>
    <p:extLst>
      <p:ext uri="{BB962C8B-B14F-4D97-AF65-F5344CB8AC3E}">
        <p14:creationId xmlns:p14="http://schemas.microsoft.com/office/powerpoint/2010/main" val="127774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61DA4-E31D-4264-BFFF-61B7F19348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A4107C-2026-4D96-8616-DA7AF10025A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9C2B9C-B695-493F-AEA4-B83630773957}"/>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5" name="Espace réservé du pied de page 4">
            <a:extLst>
              <a:ext uri="{FF2B5EF4-FFF2-40B4-BE49-F238E27FC236}">
                <a16:creationId xmlns:a16="http://schemas.microsoft.com/office/drawing/2014/main" id="{81DC1B08-669D-4FFB-8152-6B739F6D5A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4ABF34-D9A6-43CB-A87C-E505544BDDAB}"/>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151320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9D4059-FFB3-40B1-BAFB-752AA30220A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799BB09-13EF-40C5-9710-06692B52194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30C626-D141-4E14-84DB-F2BF9D6F380B}"/>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5" name="Espace réservé du pied de page 4">
            <a:extLst>
              <a:ext uri="{FF2B5EF4-FFF2-40B4-BE49-F238E27FC236}">
                <a16:creationId xmlns:a16="http://schemas.microsoft.com/office/drawing/2014/main" id="{BE72FB10-5EC7-4D74-9E84-8A2F0683A2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17CA3E-2E8D-45B2-A071-A6A1DBE47EA0}"/>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141610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DC257-FE2F-43B2-98B3-7D1FBD819A23}"/>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AE32C67-2E3B-4DCE-ABF7-B78541B1D5D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178F27-8071-490B-899B-FDA764579CA5}"/>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5" name="Espace réservé du pied de page 4">
            <a:extLst>
              <a:ext uri="{FF2B5EF4-FFF2-40B4-BE49-F238E27FC236}">
                <a16:creationId xmlns:a16="http://schemas.microsoft.com/office/drawing/2014/main" id="{AAA1D41B-B9C6-4B73-88CC-7D410E21BE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8DCF7D-2208-429E-9FF1-D22F85E64E07}"/>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102954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8CAA-485F-44A3-A52A-F1BA5174D6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D83CB2-57B0-4646-8E74-6BF4CE882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EF2016F-4D89-46A4-8D64-80E135B7C97A}"/>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5" name="Espace réservé du pied de page 4">
            <a:extLst>
              <a:ext uri="{FF2B5EF4-FFF2-40B4-BE49-F238E27FC236}">
                <a16:creationId xmlns:a16="http://schemas.microsoft.com/office/drawing/2014/main" id="{4A90FF56-9036-4C1E-8EA5-B7CB0366EC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304A49-CBF9-46CA-ACFA-4EF95C988840}"/>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395792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92441-FCC4-4BF2-87BD-73F6DBFF81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C6B53D-1ECD-4850-928C-B554822AE64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A3E342F-F33E-4367-9661-2DFA6FE1C13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EB6FC86-27D9-4210-9491-02459C477815}"/>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6" name="Espace réservé du pied de page 5">
            <a:extLst>
              <a:ext uri="{FF2B5EF4-FFF2-40B4-BE49-F238E27FC236}">
                <a16:creationId xmlns:a16="http://schemas.microsoft.com/office/drawing/2014/main" id="{3DDEF9BB-019F-4263-B6B3-15CFB1075B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ACB5E5-3A5D-45BC-BA49-78494972EF85}"/>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322848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C0D10-6936-4FE7-9BA7-6C808DA968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2FEAE57-3F5E-4C40-9E68-5FC612BE6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E06842C-38A5-4FEE-8349-636AA0A3E78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94B87A0-C909-4A7C-A1FC-D77DA15A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99993E1-3E7F-4C58-B68E-3D61AD8437F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2EA4C4-AD1F-4906-A4F5-DC43F53B52F7}"/>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8" name="Espace réservé du pied de page 7">
            <a:extLst>
              <a:ext uri="{FF2B5EF4-FFF2-40B4-BE49-F238E27FC236}">
                <a16:creationId xmlns:a16="http://schemas.microsoft.com/office/drawing/2014/main" id="{40A5F39A-79FD-4784-8ED3-65A2F28DFB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0CBEF0-E16A-4F06-B042-BCA8871DAAB6}"/>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362922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95F94-F8F2-4597-8B0C-530594C9931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9F90D61-B0F5-49F0-87C7-039B23F0B583}"/>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4" name="Espace réservé du pied de page 3">
            <a:extLst>
              <a:ext uri="{FF2B5EF4-FFF2-40B4-BE49-F238E27FC236}">
                <a16:creationId xmlns:a16="http://schemas.microsoft.com/office/drawing/2014/main" id="{0CE8C9E2-8EE3-4F58-8DBD-474717775E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63A861-5999-4487-ACCA-AFE637178403}"/>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92704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EDC2D6-72BC-45CD-94ED-A76A335554C0}"/>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3" name="Espace réservé du pied de page 2">
            <a:extLst>
              <a:ext uri="{FF2B5EF4-FFF2-40B4-BE49-F238E27FC236}">
                <a16:creationId xmlns:a16="http://schemas.microsoft.com/office/drawing/2014/main" id="{5832FEFA-186E-4F18-99EB-2F78249ED2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0945FFC-3F5C-4B3D-B35A-39ACA715A9AA}"/>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192470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FCC65-1C31-4A22-8B8D-A8DFFD8365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F78B88-7B79-4399-8772-EB94361EE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1B3A1F-0FB3-468B-84CC-87EA56262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5A505B1-FA66-4BE7-8E59-DDBE1CD23ECF}"/>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6" name="Espace réservé du pied de page 5">
            <a:extLst>
              <a:ext uri="{FF2B5EF4-FFF2-40B4-BE49-F238E27FC236}">
                <a16:creationId xmlns:a16="http://schemas.microsoft.com/office/drawing/2014/main" id="{22557D5B-A07A-4CB8-99F6-675FE46E83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569A44-5DBD-4652-B5B4-6A9CF41DB62C}"/>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7609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61C51-F6ED-4347-BC49-2B771AF8F7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D2A965-14AE-46FE-B164-B9E6D7AEF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0E3643-7809-4210-B2E4-05FD38D36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62D7BB7-3BB7-42BF-BD44-30FA8111B0E1}"/>
              </a:ext>
            </a:extLst>
          </p:cNvPr>
          <p:cNvSpPr>
            <a:spLocks noGrp="1"/>
          </p:cNvSpPr>
          <p:nvPr>
            <p:ph type="dt" sz="half" idx="10"/>
          </p:nvPr>
        </p:nvSpPr>
        <p:spPr/>
        <p:txBody>
          <a:bodyPr/>
          <a:lstStyle/>
          <a:p>
            <a:fld id="{4065085E-2F2F-41F4-98D1-701987F4A329}" type="datetimeFigureOut">
              <a:rPr lang="fr-FR" smtClean="0"/>
              <a:t>21/08/2024</a:t>
            </a:fld>
            <a:endParaRPr lang="fr-FR"/>
          </a:p>
        </p:txBody>
      </p:sp>
      <p:sp>
        <p:nvSpPr>
          <p:cNvPr id="6" name="Espace réservé du pied de page 5">
            <a:extLst>
              <a:ext uri="{FF2B5EF4-FFF2-40B4-BE49-F238E27FC236}">
                <a16:creationId xmlns:a16="http://schemas.microsoft.com/office/drawing/2014/main" id="{719AC082-E8A5-47E2-A2F3-2CD4542F4E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7E9635-9370-4DDA-B5EF-B34C5CF2BC6D}"/>
              </a:ext>
            </a:extLst>
          </p:cNvPr>
          <p:cNvSpPr>
            <a:spLocks noGrp="1"/>
          </p:cNvSpPr>
          <p:nvPr>
            <p:ph type="sldNum" sz="quarter" idx="12"/>
          </p:nvPr>
        </p:nvSpPr>
        <p:spPr/>
        <p:txBody>
          <a:bodyPr/>
          <a:lstStyle/>
          <a:p>
            <a:fld id="{A8B25A46-D16C-4E16-AAE0-72064F153859}" type="slidenum">
              <a:rPr lang="fr-FR" smtClean="0"/>
              <a:t>‹#›</a:t>
            </a:fld>
            <a:endParaRPr lang="fr-FR"/>
          </a:p>
        </p:txBody>
      </p:sp>
    </p:spTree>
    <p:extLst>
      <p:ext uri="{BB962C8B-B14F-4D97-AF65-F5344CB8AC3E}">
        <p14:creationId xmlns:p14="http://schemas.microsoft.com/office/powerpoint/2010/main" val="3702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0535EF-84B8-4902-8133-DF8937567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D46F90-63C9-495E-A623-9B8BD3308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0FF5E7-38A4-483B-853E-821EFD7F2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065085E-2F2F-41F4-98D1-701987F4A329}" type="datetimeFigureOut">
              <a:rPr lang="fr-FR" smtClean="0"/>
              <a:pPr/>
              <a:t>21/08/2024</a:t>
            </a:fld>
            <a:endParaRPr lang="fr-FR"/>
          </a:p>
        </p:txBody>
      </p:sp>
      <p:sp>
        <p:nvSpPr>
          <p:cNvPr id="5" name="Espace réservé du pied de page 4">
            <a:extLst>
              <a:ext uri="{FF2B5EF4-FFF2-40B4-BE49-F238E27FC236}">
                <a16:creationId xmlns:a16="http://schemas.microsoft.com/office/drawing/2014/main" id="{CAAD9F4C-5CC3-4D43-827B-DE36A3BD5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21B8A449-A696-42AD-AB61-734A7B49C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8B25A46-D16C-4E16-AAE0-72064F153859}" type="slidenum">
              <a:rPr lang="fr-FR" smtClean="0"/>
              <a:pPr/>
              <a:t>‹#›</a:t>
            </a:fld>
            <a:endParaRPr lang="fr-FR"/>
          </a:p>
        </p:txBody>
      </p:sp>
    </p:spTree>
    <p:extLst>
      <p:ext uri="{BB962C8B-B14F-4D97-AF65-F5344CB8AC3E}">
        <p14:creationId xmlns:p14="http://schemas.microsoft.com/office/powerpoint/2010/main" val="99164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rk-goricko.org/vsebina/2053" TargetMode="External"/><Relationship Id="rId2" Type="http://schemas.openxmlformats.org/officeDocument/2006/relationships/hyperlink" Target="https://sl.m.wikipedia.org/wiki/Slika:Slovenia_map.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E1B68-4580-4072-AE45-D51048FED878}"/>
              </a:ext>
            </a:extLst>
          </p:cNvPr>
          <p:cNvSpPr>
            <a:spLocks noGrp="1"/>
          </p:cNvSpPr>
          <p:nvPr>
            <p:ph type="ctrTitle"/>
          </p:nvPr>
        </p:nvSpPr>
        <p:spPr/>
        <p:txBody>
          <a:bodyPr>
            <a:normAutofit/>
          </a:bodyPr>
          <a:lstStyle/>
          <a:p>
            <a:r>
              <a:rPr lang="sl-SI" sz="4000" dirty="0" err="1" smtClean="0"/>
              <a:t>The</a:t>
            </a:r>
            <a:r>
              <a:rPr lang="sl-SI" sz="4000" dirty="0" smtClean="0"/>
              <a:t> </a:t>
            </a:r>
            <a:r>
              <a:rPr lang="sl-SI" sz="4000" dirty="0" err="1" smtClean="0"/>
              <a:t>importance</a:t>
            </a:r>
            <a:r>
              <a:rPr lang="sl-SI" sz="4000" dirty="0" smtClean="0"/>
              <a:t> </a:t>
            </a:r>
            <a:r>
              <a:rPr lang="sl-SI" sz="4000" dirty="0" err="1" smtClean="0"/>
              <a:t>of</a:t>
            </a:r>
            <a:r>
              <a:rPr lang="sl-SI" sz="4000" dirty="0" smtClean="0"/>
              <a:t> </a:t>
            </a:r>
            <a:r>
              <a:rPr lang="sl-SI" sz="4000" dirty="0" err="1" smtClean="0"/>
              <a:t>understanding</a:t>
            </a:r>
            <a:r>
              <a:rPr lang="sl-SI" sz="4000" dirty="0" smtClean="0"/>
              <a:t> </a:t>
            </a:r>
            <a:r>
              <a:rPr lang="sl-SI" sz="4000" dirty="0" err="1" smtClean="0"/>
              <a:t>and</a:t>
            </a:r>
            <a:r>
              <a:rPr lang="sl-SI" sz="4000" dirty="0" smtClean="0"/>
              <a:t> </a:t>
            </a:r>
            <a:r>
              <a:rPr lang="sl-SI" sz="4000" dirty="0" err="1" smtClean="0"/>
              <a:t>examining</a:t>
            </a:r>
            <a:r>
              <a:rPr lang="sl-SI" sz="4000" dirty="0" smtClean="0"/>
              <a:t> </a:t>
            </a:r>
            <a:r>
              <a:rPr lang="sl-SI" sz="4000" dirty="0" err="1" smtClean="0"/>
              <a:t>the</a:t>
            </a:r>
            <a:r>
              <a:rPr lang="sl-SI" sz="4000" dirty="0" smtClean="0"/>
              <a:t> moral </a:t>
            </a:r>
            <a:r>
              <a:rPr lang="sl-SI" sz="4000" dirty="0" err="1" smtClean="0"/>
              <a:t>dimensions</a:t>
            </a:r>
            <a:r>
              <a:rPr lang="sl-SI" sz="4000" dirty="0" smtClean="0"/>
              <a:t> </a:t>
            </a:r>
            <a:r>
              <a:rPr lang="sl-SI" sz="4000" dirty="0" err="1" smtClean="0"/>
              <a:t>of</a:t>
            </a:r>
            <a:r>
              <a:rPr lang="sl-SI" sz="4000" dirty="0" smtClean="0"/>
              <a:t> </a:t>
            </a:r>
            <a:r>
              <a:rPr lang="sl-SI" sz="4000" dirty="0" err="1" smtClean="0"/>
              <a:t>farmers</a:t>
            </a:r>
            <a:r>
              <a:rPr lang="sl-SI" sz="4000" dirty="0" smtClean="0"/>
              <a:t>‘ </a:t>
            </a:r>
            <a:r>
              <a:rPr lang="sl-SI" sz="4000" dirty="0" err="1" smtClean="0"/>
              <a:t>economic</a:t>
            </a:r>
            <a:r>
              <a:rPr lang="sl-SI" sz="4000" dirty="0" smtClean="0"/>
              <a:t> </a:t>
            </a:r>
            <a:r>
              <a:rPr lang="sl-SI" sz="4000" dirty="0" err="1" smtClean="0"/>
              <a:t>life</a:t>
            </a:r>
            <a:r>
              <a:rPr lang="sl-SI" sz="4000" dirty="0" smtClean="0"/>
              <a:t> </a:t>
            </a:r>
            <a:r>
              <a:rPr lang="sl-SI" sz="4000" dirty="0" err="1" smtClean="0"/>
              <a:t>for</a:t>
            </a:r>
            <a:r>
              <a:rPr lang="sl-SI" sz="4000" dirty="0" smtClean="0"/>
              <a:t> </a:t>
            </a:r>
            <a:r>
              <a:rPr lang="sl-SI" sz="4000" dirty="0" err="1" smtClean="0"/>
              <a:t>their</a:t>
            </a:r>
            <a:r>
              <a:rPr lang="sl-SI" sz="4000" dirty="0" smtClean="0"/>
              <a:t> </a:t>
            </a:r>
            <a:r>
              <a:rPr lang="sl-SI" sz="4000" dirty="0" err="1" smtClean="0"/>
              <a:t>culture</a:t>
            </a:r>
            <a:r>
              <a:rPr lang="sl-SI" sz="4000" dirty="0" smtClean="0"/>
              <a:t> </a:t>
            </a:r>
            <a:r>
              <a:rPr lang="sl-SI" sz="4000" dirty="0" err="1" smtClean="0"/>
              <a:t>of</a:t>
            </a:r>
            <a:r>
              <a:rPr lang="sl-SI" sz="4000" dirty="0" smtClean="0"/>
              <a:t> </a:t>
            </a:r>
            <a:r>
              <a:rPr lang="sl-SI" sz="4000" dirty="0" err="1" smtClean="0"/>
              <a:t>cooperation</a:t>
            </a:r>
            <a:endParaRPr lang="fr-FR" sz="4000" dirty="0"/>
          </a:p>
        </p:txBody>
      </p:sp>
      <p:sp>
        <p:nvSpPr>
          <p:cNvPr id="3" name="Sous-titre 2">
            <a:extLst>
              <a:ext uri="{FF2B5EF4-FFF2-40B4-BE49-F238E27FC236}">
                <a16:creationId xmlns:a16="http://schemas.microsoft.com/office/drawing/2014/main" id="{45E9FF09-D834-40B9-A4CA-D8EE4E086120}"/>
              </a:ext>
            </a:extLst>
          </p:cNvPr>
          <p:cNvSpPr>
            <a:spLocks noGrp="1"/>
          </p:cNvSpPr>
          <p:nvPr>
            <p:ph type="subTitle" idx="1"/>
          </p:nvPr>
        </p:nvSpPr>
        <p:spPr/>
        <p:txBody>
          <a:bodyPr/>
          <a:lstStyle/>
          <a:p>
            <a:r>
              <a:rPr lang="sl-SI" dirty="0" smtClean="0"/>
              <a:t>M. Slovenc Grasselli</a:t>
            </a:r>
            <a:endParaRPr lang="fr-FR" dirty="0"/>
          </a:p>
          <a:p>
            <a:r>
              <a:rPr lang="sl-SI" sz="2000" dirty="0" err="1" smtClean="0"/>
              <a:t>Research</a:t>
            </a:r>
            <a:r>
              <a:rPr lang="sl-SI" sz="2000" dirty="0" smtClean="0"/>
              <a:t> Centre </a:t>
            </a:r>
            <a:r>
              <a:rPr lang="sl-SI" sz="2000" dirty="0" err="1" smtClean="0"/>
              <a:t>of</a:t>
            </a:r>
            <a:r>
              <a:rPr lang="sl-SI" sz="2000" dirty="0" smtClean="0"/>
              <a:t> </a:t>
            </a:r>
            <a:r>
              <a:rPr lang="sl-SI" sz="2000" dirty="0" err="1" smtClean="0"/>
              <a:t>the</a:t>
            </a:r>
            <a:r>
              <a:rPr lang="sl-SI" sz="2000" dirty="0" smtClean="0"/>
              <a:t> </a:t>
            </a:r>
            <a:r>
              <a:rPr lang="sl-SI" sz="2000" dirty="0" err="1" smtClean="0"/>
              <a:t>Slovenian</a:t>
            </a:r>
            <a:r>
              <a:rPr lang="sl-SI" sz="2000" dirty="0" smtClean="0"/>
              <a:t> </a:t>
            </a:r>
            <a:r>
              <a:rPr lang="sl-SI" sz="2000" dirty="0" err="1" smtClean="0"/>
              <a:t>Academy</a:t>
            </a:r>
            <a:r>
              <a:rPr lang="sl-SI" sz="2000" dirty="0" smtClean="0"/>
              <a:t> </a:t>
            </a:r>
            <a:r>
              <a:rPr lang="sl-SI" sz="2000" dirty="0" err="1" smtClean="0"/>
              <a:t>of</a:t>
            </a:r>
            <a:r>
              <a:rPr lang="sl-SI" sz="2000" dirty="0" smtClean="0"/>
              <a:t> </a:t>
            </a:r>
            <a:r>
              <a:rPr lang="sl-SI" sz="2000" dirty="0" err="1" smtClean="0"/>
              <a:t>Sciences</a:t>
            </a:r>
            <a:r>
              <a:rPr lang="sl-SI" sz="2000" dirty="0" smtClean="0"/>
              <a:t> </a:t>
            </a:r>
            <a:r>
              <a:rPr lang="sl-SI" sz="2000" dirty="0" err="1" smtClean="0"/>
              <a:t>and</a:t>
            </a:r>
            <a:r>
              <a:rPr lang="sl-SI" sz="2000" dirty="0" smtClean="0"/>
              <a:t> </a:t>
            </a:r>
            <a:r>
              <a:rPr lang="sl-SI" sz="2000" dirty="0" err="1" smtClean="0"/>
              <a:t>Arts</a:t>
            </a:r>
            <a:endParaRPr lang="fr-FR" sz="2000" dirty="0"/>
          </a:p>
        </p:txBody>
      </p:sp>
    </p:spTree>
    <p:extLst>
      <p:ext uri="{BB962C8B-B14F-4D97-AF65-F5344CB8AC3E}">
        <p14:creationId xmlns:p14="http://schemas.microsoft.com/office/powerpoint/2010/main" val="248416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Conclusions</a:t>
            </a:r>
            <a:endParaRPr lang="en-GB" dirty="0"/>
          </a:p>
        </p:txBody>
      </p:sp>
      <p:sp>
        <p:nvSpPr>
          <p:cNvPr id="3" name="Označba mesta vsebine 2"/>
          <p:cNvSpPr>
            <a:spLocks noGrp="1"/>
          </p:cNvSpPr>
          <p:nvPr>
            <p:ph idx="1"/>
          </p:nvPr>
        </p:nvSpPr>
        <p:spPr/>
        <p:txBody>
          <a:bodyPr>
            <a:normAutofit lnSpcReduction="10000"/>
          </a:bodyPr>
          <a:lstStyle/>
          <a:p>
            <a:r>
              <a:rPr lang="en-US" dirty="0"/>
              <a:t>Moral boundaries of what is good and acceptable play an important role in rural co-operation and have a strong influence on people's ability to act and make decisions for co-operation</a:t>
            </a:r>
            <a:r>
              <a:rPr lang="en-US" dirty="0" smtClean="0"/>
              <a:t>.</a:t>
            </a:r>
            <a:endParaRPr lang="sl-SI" dirty="0" smtClean="0"/>
          </a:p>
          <a:p>
            <a:r>
              <a:rPr lang="en-US" dirty="0" smtClean="0"/>
              <a:t>Formal </a:t>
            </a:r>
            <a:r>
              <a:rPr lang="en-US" dirty="0"/>
              <a:t>co-operation is not perceived as something that enables farmers to live a good life, but on the contrary is associated with sentiments of fear and insecurity</a:t>
            </a:r>
            <a:r>
              <a:rPr lang="en-US" dirty="0" smtClean="0"/>
              <a:t>.</a:t>
            </a:r>
            <a:endParaRPr lang="sl-SI" dirty="0" smtClean="0"/>
          </a:p>
          <a:p>
            <a:r>
              <a:rPr lang="en-US" dirty="0" smtClean="0"/>
              <a:t>Future </a:t>
            </a:r>
            <a:r>
              <a:rPr lang="en-US" dirty="0"/>
              <a:t>rural co-operation: cross-regional and with the help of researchers and agricultural advisors</a:t>
            </a:r>
            <a:r>
              <a:rPr lang="en-US" dirty="0" smtClean="0"/>
              <a:t>.</a:t>
            </a:r>
            <a:r>
              <a:rPr lang="sl-SI" dirty="0" smtClean="0"/>
              <a:t> </a:t>
            </a:r>
          </a:p>
          <a:p>
            <a:r>
              <a:rPr lang="en-US" dirty="0" smtClean="0"/>
              <a:t>Future </a:t>
            </a:r>
            <a:r>
              <a:rPr lang="en-US" dirty="0"/>
              <a:t>studies: archival research, good examples of cooperation, comparative post-socialist study, new contexts (Covid-19, war in Ukraine).</a:t>
            </a:r>
            <a:endParaRPr lang="en-GB" dirty="0"/>
          </a:p>
        </p:txBody>
      </p:sp>
    </p:spTree>
    <p:extLst>
      <p:ext uri="{BB962C8B-B14F-4D97-AF65-F5344CB8AC3E}">
        <p14:creationId xmlns:p14="http://schemas.microsoft.com/office/powerpoint/2010/main" val="297322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References</a:t>
            </a:r>
            <a:endParaRPr lang="en-GB" dirty="0"/>
          </a:p>
        </p:txBody>
      </p:sp>
      <p:sp>
        <p:nvSpPr>
          <p:cNvPr id="3" name="Označba mesta vsebine 2"/>
          <p:cNvSpPr>
            <a:spLocks noGrp="1"/>
          </p:cNvSpPr>
          <p:nvPr>
            <p:ph idx="1"/>
          </p:nvPr>
        </p:nvSpPr>
        <p:spPr/>
        <p:txBody>
          <a:bodyPr>
            <a:normAutofit fontScale="70000" lnSpcReduction="20000"/>
          </a:bodyPr>
          <a:lstStyle/>
          <a:p>
            <a:r>
              <a:rPr lang="sl-SI" sz="3400" dirty="0" err="1" smtClean="0"/>
              <a:t>Sayer</a:t>
            </a:r>
            <a:r>
              <a:rPr lang="sl-SI" sz="3400" dirty="0" smtClean="0"/>
              <a:t> A. 2000. Moral </a:t>
            </a:r>
            <a:r>
              <a:rPr lang="sl-SI" sz="3400" dirty="0" err="1" smtClean="0"/>
              <a:t>economy</a:t>
            </a:r>
            <a:r>
              <a:rPr lang="sl-SI" sz="3400" dirty="0" smtClean="0"/>
              <a:t> </a:t>
            </a:r>
            <a:r>
              <a:rPr lang="sl-SI" sz="3400" dirty="0" err="1" smtClean="0"/>
              <a:t>and</a:t>
            </a:r>
            <a:r>
              <a:rPr lang="sl-SI" sz="3400" dirty="0" smtClean="0"/>
              <a:t> </a:t>
            </a:r>
            <a:r>
              <a:rPr lang="sl-SI" sz="3400" dirty="0" err="1" smtClean="0"/>
              <a:t>political</a:t>
            </a:r>
            <a:r>
              <a:rPr lang="sl-SI" sz="3400" dirty="0" smtClean="0"/>
              <a:t> </a:t>
            </a:r>
            <a:r>
              <a:rPr lang="sl-SI" sz="3400" dirty="0" err="1" smtClean="0"/>
              <a:t>economy</a:t>
            </a:r>
            <a:r>
              <a:rPr lang="sl-SI" sz="3400" dirty="0" smtClean="0"/>
              <a:t>. </a:t>
            </a:r>
            <a:r>
              <a:rPr lang="sl-SI" sz="3400" dirty="0" err="1" smtClean="0"/>
              <a:t>Studies</a:t>
            </a:r>
            <a:r>
              <a:rPr lang="sl-SI" sz="3400" dirty="0" smtClean="0"/>
              <a:t> in </a:t>
            </a:r>
            <a:r>
              <a:rPr lang="sl-SI" sz="3400" dirty="0" err="1" smtClean="0"/>
              <a:t>Political</a:t>
            </a:r>
            <a:r>
              <a:rPr lang="sl-SI" sz="3400" dirty="0" smtClean="0"/>
              <a:t> </a:t>
            </a:r>
            <a:r>
              <a:rPr lang="sl-SI" sz="3400" dirty="0" err="1" smtClean="0"/>
              <a:t>Economy</a:t>
            </a:r>
            <a:r>
              <a:rPr lang="sl-SI" sz="3400" dirty="0"/>
              <a:t>, 61, 1: 79–103 </a:t>
            </a:r>
          </a:p>
          <a:p>
            <a:r>
              <a:rPr lang="en-US" sz="3400" dirty="0" smtClean="0"/>
              <a:t>Sayer </a:t>
            </a:r>
            <a:r>
              <a:rPr lang="en-US" sz="3400" dirty="0"/>
              <a:t>A. 2011. Why things matter to people: Social science, values and ethical life. 1st ed. Cambridge, Cambridge University </a:t>
            </a:r>
            <a:r>
              <a:rPr lang="en-US" sz="3400" dirty="0" smtClean="0"/>
              <a:t>Press</a:t>
            </a:r>
            <a:endParaRPr lang="sl-SI" sz="3400" dirty="0" smtClean="0"/>
          </a:p>
          <a:p>
            <a:r>
              <a:rPr lang="sl-SI" sz="3400" dirty="0" smtClean="0"/>
              <a:t>Scott J. C. 1976. </a:t>
            </a:r>
            <a:r>
              <a:rPr lang="sl-SI" sz="3400" dirty="0" err="1" smtClean="0"/>
              <a:t>The</a:t>
            </a:r>
            <a:r>
              <a:rPr lang="sl-SI" sz="3400" dirty="0" smtClean="0"/>
              <a:t> moral </a:t>
            </a:r>
            <a:r>
              <a:rPr lang="sl-SI" sz="3400" dirty="0" err="1" smtClean="0"/>
              <a:t>economy</a:t>
            </a:r>
            <a:r>
              <a:rPr lang="sl-SI" sz="3400" dirty="0" smtClean="0"/>
              <a:t> </a:t>
            </a:r>
            <a:r>
              <a:rPr lang="sl-SI" sz="3400" dirty="0" err="1" smtClean="0"/>
              <a:t>of</a:t>
            </a:r>
            <a:r>
              <a:rPr lang="sl-SI" sz="3400" dirty="0" smtClean="0"/>
              <a:t> </a:t>
            </a:r>
            <a:r>
              <a:rPr lang="sl-SI" sz="3400" dirty="0" err="1" smtClean="0"/>
              <a:t>the</a:t>
            </a:r>
            <a:r>
              <a:rPr lang="sl-SI" sz="3400" dirty="0" smtClean="0"/>
              <a:t> </a:t>
            </a:r>
            <a:r>
              <a:rPr lang="sl-SI" sz="3400" dirty="0" err="1" smtClean="0"/>
              <a:t>peasant</a:t>
            </a:r>
            <a:r>
              <a:rPr lang="sl-SI" sz="3400" dirty="0" smtClean="0"/>
              <a:t>. 1st </a:t>
            </a:r>
            <a:r>
              <a:rPr lang="sl-SI" sz="3400" dirty="0" err="1" smtClean="0"/>
              <a:t>ed</a:t>
            </a:r>
            <a:r>
              <a:rPr lang="sl-SI" sz="3400" dirty="0" smtClean="0"/>
              <a:t>. New </a:t>
            </a:r>
            <a:r>
              <a:rPr lang="sl-SI" sz="3400" dirty="0" err="1" smtClean="0"/>
              <a:t>Haven</a:t>
            </a:r>
            <a:r>
              <a:rPr lang="sl-SI" sz="3400" dirty="0" smtClean="0"/>
              <a:t> </a:t>
            </a:r>
            <a:r>
              <a:rPr lang="sl-SI" sz="3400" dirty="0" err="1" smtClean="0"/>
              <a:t>and</a:t>
            </a:r>
            <a:r>
              <a:rPr lang="sl-SI" sz="3400" dirty="0" smtClean="0"/>
              <a:t> London, </a:t>
            </a:r>
            <a:r>
              <a:rPr lang="sl-SI" sz="3400" dirty="0" err="1" smtClean="0"/>
              <a:t>Yale</a:t>
            </a:r>
            <a:r>
              <a:rPr lang="sl-SI" sz="3400" dirty="0" smtClean="0"/>
              <a:t> </a:t>
            </a:r>
            <a:r>
              <a:rPr lang="sl-SI" sz="3400" dirty="0" err="1" smtClean="0"/>
              <a:t>University</a:t>
            </a:r>
            <a:r>
              <a:rPr lang="sl-SI" sz="3400" dirty="0" smtClean="0"/>
              <a:t> </a:t>
            </a:r>
            <a:r>
              <a:rPr lang="sl-SI" sz="3400" dirty="0" err="1" smtClean="0"/>
              <a:t>Press</a:t>
            </a:r>
            <a:endParaRPr lang="sl-SI" sz="3400" dirty="0" smtClean="0"/>
          </a:p>
          <a:p>
            <a:r>
              <a:rPr lang="sl-SI" sz="3400" dirty="0" smtClean="0"/>
              <a:t>Thompson E. P. 1963. </a:t>
            </a:r>
            <a:r>
              <a:rPr lang="sl-SI" sz="3400" dirty="0" err="1" smtClean="0"/>
              <a:t>The</a:t>
            </a:r>
            <a:r>
              <a:rPr lang="sl-SI" sz="3400" dirty="0" smtClean="0"/>
              <a:t> </a:t>
            </a:r>
            <a:r>
              <a:rPr lang="sl-SI" sz="3400" dirty="0" err="1" smtClean="0"/>
              <a:t>making</a:t>
            </a:r>
            <a:r>
              <a:rPr lang="sl-SI" sz="3400" dirty="0" smtClean="0"/>
              <a:t> </a:t>
            </a:r>
            <a:r>
              <a:rPr lang="sl-SI" sz="3400" dirty="0" err="1" smtClean="0"/>
              <a:t>of</a:t>
            </a:r>
            <a:r>
              <a:rPr lang="sl-SI" sz="3400" dirty="0" smtClean="0"/>
              <a:t> </a:t>
            </a:r>
            <a:r>
              <a:rPr lang="sl-SI" sz="3400" dirty="0" err="1" smtClean="0"/>
              <a:t>the</a:t>
            </a:r>
            <a:r>
              <a:rPr lang="sl-SI" sz="3400" dirty="0" smtClean="0"/>
              <a:t> </a:t>
            </a:r>
            <a:r>
              <a:rPr lang="sl-SI" sz="3400" dirty="0" err="1" smtClean="0"/>
              <a:t>English</a:t>
            </a:r>
            <a:r>
              <a:rPr lang="sl-SI" sz="3400" dirty="0" smtClean="0"/>
              <a:t> </a:t>
            </a:r>
            <a:r>
              <a:rPr lang="sl-SI" sz="3400" dirty="0" err="1" smtClean="0"/>
              <a:t>working</a:t>
            </a:r>
            <a:r>
              <a:rPr lang="sl-SI" sz="3400" dirty="0" smtClean="0"/>
              <a:t> </a:t>
            </a:r>
            <a:r>
              <a:rPr lang="sl-SI" sz="3400" dirty="0" err="1" smtClean="0"/>
              <a:t>class</a:t>
            </a:r>
            <a:r>
              <a:rPr lang="sl-SI" sz="3400" dirty="0" smtClean="0"/>
              <a:t>. 1st </a:t>
            </a:r>
            <a:r>
              <a:rPr lang="sl-SI" sz="3400" dirty="0" err="1" smtClean="0"/>
              <a:t>ed</a:t>
            </a:r>
            <a:r>
              <a:rPr lang="sl-SI" sz="3400" dirty="0" smtClean="0"/>
              <a:t>. New York, </a:t>
            </a:r>
            <a:r>
              <a:rPr lang="sl-SI" sz="3400" dirty="0" err="1" smtClean="0"/>
              <a:t>Pantheon</a:t>
            </a:r>
            <a:r>
              <a:rPr lang="sl-SI" sz="3400" dirty="0" smtClean="0"/>
              <a:t> </a:t>
            </a:r>
            <a:r>
              <a:rPr lang="sl-SI" sz="3400" dirty="0" err="1" smtClean="0"/>
              <a:t>Books</a:t>
            </a:r>
            <a:endParaRPr lang="sl-SI" sz="3400" dirty="0" smtClean="0"/>
          </a:p>
          <a:p>
            <a:r>
              <a:rPr lang="en-US" sz="3400" dirty="0" smtClean="0"/>
              <a:t>Thompson </a:t>
            </a:r>
            <a:r>
              <a:rPr lang="en-US" sz="3400" dirty="0"/>
              <a:t>E. P. 1993. Customs in common. 2nd ed. London, Penguin Books</a:t>
            </a:r>
            <a:endParaRPr lang="sl-SI" sz="3400" dirty="0" smtClean="0"/>
          </a:p>
          <a:p>
            <a:endParaRPr lang="sl-SI" dirty="0"/>
          </a:p>
          <a:p>
            <a:r>
              <a:rPr lang="sl-SI" sz="2000" dirty="0" err="1" smtClean="0"/>
              <a:t>Source</a:t>
            </a:r>
            <a:r>
              <a:rPr lang="sl-SI" sz="2000" dirty="0" smtClean="0"/>
              <a:t> </a:t>
            </a:r>
            <a:r>
              <a:rPr lang="sl-SI" sz="2000" dirty="0" err="1" smtClean="0"/>
              <a:t>for</a:t>
            </a:r>
            <a:r>
              <a:rPr lang="sl-SI" sz="2000" dirty="0" smtClean="0"/>
              <a:t> image 1: </a:t>
            </a:r>
            <a:r>
              <a:rPr lang="en-GB" sz="2000" dirty="0" smtClean="0">
                <a:hlinkClick r:id="rId2"/>
              </a:rPr>
              <a:t>https</a:t>
            </a:r>
            <a:r>
              <a:rPr lang="en-GB" sz="2000" dirty="0">
                <a:hlinkClick r:id="rId2"/>
              </a:rPr>
              <a:t>://</a:t>
            </a:r>
            <a:r>
              <a:rPr lang="en-GB" sz="2000" dirty="0" smtClean="0">
                <a:hlinkClick r:id="rId2"/>
              </a:rPr>
              <a:t>sl.m.wikipedia.org/wiki/Slika:Slovenia_map.png</a:t>
            </a:r>
            <a:r>
              <a:rPr lang="sl-SI" sz="2000" dirty="0" smtClean="0"/>
              <a:t> [</a:t>
            </a:r>
            <a:r>
              <a:rPr lang="sl-SI" sz="2000" dirty="0" err="1" smtClean="0"/>
              <a:t>accessed</a:t>
            </a:r>
            <a:r>
              <a:rPr lang="sl-SI" sz="2000" dirty="0" smtClean="0"/>
              <a:t> 21 </a:t>
            </a:r>
            <a:r>
              <a:rPr lang="sl-SI" sz="2000" dirty="0" err="1" smtClean="0"/>
              <a:t>August</a:t>
            </a:r>
            <a:r>
              <a:rPr lang="sl-SI" sz="2000" dirty="0" smtClean="0"/>
              <a:t> 2024]</a:t>
            </a:r>
          </a:p>
          <a:p>
            <a:r>
              <a:rPr lang="sl-SI" sz="2000" dirty="0" err="1" smtClean="0"/>
              <a:t>Source</a:t>
            </a:r>
            <a:r>
              <a:rPr lang="sl-SI" sz="2000" dirty="0" smtClean="0"/>
              <a:t> </a:t>
            </a:r>
            <a:r>
              <a:rPr lang="sl-SI" sz="2000" dirty="0" err="1" smtClean="0"/>
              <a:t>for</a:t>
            </a:r>
            <a:r>
              <a:rPr lang="sl-SI" sz="2000" dirty="0" smtClean="0"/>
              <a:t> image 2: </a:t>
            </a:r>
            <a:r>
              <a:rPr lang="sl-SI" sz="2000" dirty="0">
                <a:hlinkClick r:id="rId3"/>
              </a:rPr>
              <a:t>https://</a:t>
            </a:r>
            <a:r>
              <a:rPr lang="sl-SI" sz="2000" dirty="0" smtClean="0">
                <a:hlinkClick r:id="rId3"/>
              </a:rPr>
              <a:t>www.park-goricko.org/vsebina/2053</a:t>
            </a:r>
            <a:r>
              <a:rPr lang="sl-SI" sz="2000" dirty="0" smtClean="0"/>
              <a:t> </a:t>
            </a:r>
            <a:r>
              <a:rPr lang="sl-SI" sz="2000" dirty="0"/>
              <a:t>[</a:t>
            </a:r>
            <a:r>
              <a:rPr lang="sl-SI" sz="2000" dirty="0" err="1"/>
              <a:t>accessed</a:t>
            </a:r>
            <a:r>
              <a:rPr lang="sl-SI" sz="2000" dirty="0"/>
              <a:t> 21 </a:t>
            </a:r>
            <a:r>
              <a:rPr lang="sl-SI" sz="2000" dirty="0" err="1"/>
              <a:t>August</a:t>
            </a:r>
            <a:r>
              <a:rPr lang="sl-SI" sz="2000" dirty="0"/>
              <a:t> 2024</a:t>
            </a:r>
            <a:r>
              <a:rPr lang="sl-SI" sz="2000" dirty="0" smtClean="0"/>
              <a:t>]</a:t>
            </a:r>
          </a:p>
          <a:p>
            <a:r>
              <a:rPr lang="sl-SI" sz="2000" dirty="0" err="1" smtClean="0"/>
              <a:t>Source</a:t>
            </a:r>
            <a:r>
              <a:rPr lang="sl-SI" sz="2000" dirty="0" smtClean="0"/>
              <a:t> </a:t>
            </a:r>
            <a:r>
              <a:rPr lang="sl-SI" sz="2000" dirty="0" err="1" smtClean="0"/>
              <a:t>for</a:t>
            </a:r>
            <a:r>
              <a:rPr lang="sl-SI" sz="2000" dirty="0" smtClean="0"/>
              <a:t> </a:t>
            </a:r>
            <a:r>
              <a:rPr lang="sl-SI" sz="2000" dirty="0" err="1" smtClean="0"/>
              <a:t>photos</a:t>
            </a:r>
            <a:r>
              <a:rPr lang="sl-SI" sz="2000" dirty="0" smtClean="0"/>
              <a:t>: M. Slovenc Grasselli</a:t>
            </a:r>
            <a:endParaRPr lang="en-GB" sz="2000" dirty="0"/>
          </a:p>
        </p:txBody>
      </p:sp>
    </p:spTree>
    <p:extLst>
      <p:ext uri="{BB962C8B-B14F-4D97-AF65-F5344CB8AC3E}">
        <p14:creationId xmlns:p14="http://schemas.microsoft.com/office/powerpoint/2010/main" val="3819218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pPr marL="0" indent="0">
              <a:buNone/>
            </a:pPr>
            <a:r>
              <a:rPr lang="sl-SI" sz="3600" dirty="0" err="1" smtClean="0"/>
              <a:t>Thank</a:t>
            </a:r>
            <a:r>
              <a:rPr lang="sl-SI" sz="3600" dirty="0" smtClean="0"/>
              <a:t> </a:t>
            </a:r>
            <a:r>
              <a:rPr lang="sl-SI" sz="3600" dirty="0" err="1" smtClean="0"/>
              <a:t>you</a:t>
            </a:r>
            <a:r>
              <a:rPr lang="sl-SI" sz="3600" dirty="0" smtClean="0"/>
              <a:t> </a:t>
            </a:r>
            <a:r>
              <a:rPr lang="sl-SI" sz="3600" dirty="0" err="1" smtClean="0"/>
              <a:t>for</a:t>
            </a:r>
            <a:r>
              <a:rPr lang="sl-SI" sz="3600" dirty="0" smtClean="0"/>
              <a:t> </a:t>
            </a:r>
            <a:r>
              <a:rPr lang="sl-SI" sz="3600" dirty="0" err="1" smtClean="0"/>
              <a:t>your</a:t>
            </a:r>
            <a:r>
              <a:rPr lang="sl-SI" sz="3600" dirty="0" smtClean="0"/>
              <a:t> </a:t>
            </a:r>
            <a:r>
              <a:rPr lang="sl-SI" sz="3600" dirty="0" err="1" smtClean="0"/>
              <a:t>attention</a:t>
            </a:r>
            <a:r>
              <a:rPr lang="sl-SI" sz="3600" dirty="0" smtClean="0"/>
              <a:t>!</a:t>
            </a:r>
          </a:p>
          <a:p>
            <a:endParaRPr lang="sl-SI" dirty="0"/>
          </a:p>
          <a:p>
            <a:pPr marL="0" indent="0">
              <a:buNone/>
            </a:pPr>
            <a:r>
              <a:rPr lang="sl-SI" dirty="0" smtClean="0"/>
              <a:t>Mateja Slovenc Grasselli, </a:t>
            </a:r>
            <a:r>
              <a:rPr lang="sl-SI" dirty="0" err="1" smtClean="0"/>
              <a:t>research</a:t>
            </a:r>
            <a:r>
              <a:rPr lang="sl-SI" dirty="0" smtClean="0"/>
              <a:t> </a:t>
            </a:r>
            <a:r>
              <a:rPr lang="sl-SI" dirty="0" err="1" smtClean="0"/>
              <a:t>assistant</a:t>
            </a:r>
            <a:endParaRPr lang="sl-SI" dirty="0" smtClean="0"/>
          </a:p>
          <a:p>
            <a:pPr marL="0" indent="0">
              <a:buNone/>
            </a:pPr>
            <a:r>
              <a:rPr lang="sl-SI" dirty="0" err="1"/>
              <a:t>Research</a:t>
            </a:r>
            <a:r>
              <a:rPr lang="sl-SI" dirty="0"/>
              <a:t> Centre </a:t>
            </a:r>
            <a:r>
              <a:rPr lang="sl-SI" dirty="0" err="1"/>
              <a:t>of</a:t>
            </a:r>
            <a:r>
              <a:rPr lang="sl-SI" dirty="0"/>
              <a:t> </a:t>
            </a:r>
            <a:r>
              <a:rPr lang="sl-SI" dirty="0" err="1"/>
              <a:t>the</a:t>
            </a:r>
            <a:r>
              <a:rPr lang="sl-SI" dirty="0"/>
              <a:t> </a:t>
            </a:r>
            <a:r>
              <a:rPr lang="sl-SI" dirty="0" err="1"/>
              <a:t>Slovenian</a:t>
            </a:r>
            <a:r>
              <a:rPr lang="sl-SI" dirty="0"/>
              <a:t> </a:t>
            </a:r>
            <a:r>
              <a:rPr lang="sl-SI" dirty="0" err="1"/>
              <a:t>Academy</a:t>
            </a:r>
            <a:r>
              <a:rPr lang="sl-SI" dirty="0"/>
              <a:t> </a:t>
            </a:r>
            <a:r>
              <a:rPr lang="sl-SI" dirty="0" err="1"/>
              <a:t>of</a:t>
            </a:r>
            <a:r>
              <a:rPr lang="sl-SI" dirty="0"/>
              <a:t> </a:t>
            </a:r>
            <a:r>
              <a:rPr lang="sl-SI" dirty="0" err="1"/>
              <a:t>Sciences</a:t>
            </a:r>
            <a:r>
              <a:rPr lang="sl-SI" dirty="0"/>
              <a:t> </a:t>
            </a:r>
            <a:r>
              <a:rPr lang="sl-SI" dirty="0" err="1"/>
              <a:t>and</a:t>
            </a:r>
            <a:r>
              <a:rPr lang="sl-SI" dirty="0"/>
              <a:t> </a:t>
            </a:r>
            <a:r>
              <a:rPr lang="sl-SI" dirty="0" err="1"/>
              <a:t>Arts</a:t>
            </a:r>
            <a:endParaRPr lang="fr-FR" dirty="0"/>
          </a:p>
          <a:p>
            <a:pPr marL="0" indent="0">
              <a:buNone/>
            </a:pPr>
            <a:r>
              <a:rPr lang="sl-SI" dirty="0" smtClean="0"/>
              <a:t>mateja.slovenc@zrc-sazu.si</a:t>
            </a:r>
          </a:p>
          <a:p>
            <a:pPr marL="0" indent="0">
              <a:buNone/>
            </a:pPr>
            <a:endParaRPr lang="sl-SI" dirty="0" smtClean="0"/>
          </a:p>
        </p:txBody>
      </p:sp>
    </p:spTree>
    <p:extLst>
      <p:ext uri="{BB962C8B-B14F-4D97-AF65-F5344CB8AC3E}">
        <p14:creationId xmlns:p14="http://schemas.microsoft.com/office/powerpoint/2010/main" val="416067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Rural</a:t>
            </a:r>
            <a:r>
              <a:rPr lang="sl-SI" dirty="0" smtClean="0"/>
              <a:t> </a:t>
            </a:r>
            <a:r>
              <a:rPr lang="sl-SI" dirty="0" err="1" smtClean="0"/>
              <a:t>co-operation</a:t>
            </a:r>
            <a:endParaRPr lang="en-GB" dirty="0"/>
          </a:p>
        </p:txBody>
      </p:sp>
      <p:sp>
        <p:nvSpPr>
          <p:cNvPr id="3" name="Označba mesta vsebine 2"/>
          <p:cNvSpPr>
            <a:spLocks noGrp="1"/>
          </p:cNvSpPr>
          <p:nvPr>
            <p:ph idx="1"/>
          </p:nvPr>
        </p:nvSpPr>
        <p:spPr/>
        <p:txBody>
          <a:bodyPr/>
          <a:lstStyle/>
          <a:p>
            <a:r>
              <a:rPr lang="en-US" dirty="0"/>
              <a:t>Political and scientific solutions for the economic, social and ecological sustainability of European agriculture</a:t>
            </a:r>
            <a:r>
              <a:rPr lang="en-US" dirty="0" smtClean="0"/>
              <a:t>.</a:t>
            </a:r>
            <a:endParaRPr lang="sl-SI" dirty="0" smtClean="0"/>
          </a:p>
          <a:p>
            <a:endParaRPr lang="sl-SI" dirty="0"/>
          </a:p>
          <a:p>
            <a:r>
              <a:rPr lang="en-US" dirty="0" smtClean="0"/>
              <a:t>A </a:t>
            </a:r>
            <a:r>
              <a:rPr lang="en-US" dirty="0"/>
              <a:t>common research question: „Why do farmers not work together despite obvious advantages</a:t>
            </a:r>
            <a:r>
              <a:rPr lang="en-US" dirty="0" smtClean="0"/>
              <a:t>?“</a:t>
            </a:r>
            <a:endParaRPr lang="sl-SI" dirty="0" smtClean="0"/>
          </a:p>
          <a:p>
            <a:endParaRPr lang="sl-SI" dirty="0"/>
          </a:p>
          <a:p>
            <a:r>
              <a:rPr lang="en-US" dirty="0" smtClean="0"/>
              <a:t>The </a:t>
            </a:r>
            <a:r>
              <a:rPr lang="en-US" dirty="0"/>
              <a:t>focus is on the social (the problem of trust and different values) and above all on the economic dimension of agriculture.</a:t>
            </a:r>
            <a:endParaRPr lang="en-GB" dirty="0"/>
          </a:p>
        </p:txBody>
      </p:sp>
    </p:spTree>
    <p:extLst>
      <p:ext uri="{BB962C8B-B14F-4D97-AF65-F5344CB8AC3E}">
        <p14:creationId xmlns:p14="http://schemas.microsoft.com/office/powerpoint/2010/main" val="1878887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Moral </a:t>
            </a:r>
            <a:r>
              <a:rPr lang="sl-SI" dirty="0" err="1" smtClean="0"/>
              <a:t>dimensions</a:t>
            </a:r>
            <a:r>
              <a:rPr lang="sl-SI" dirty="0" smtClean="0"/>
              <a:t> </a:t>
            </a:r>
            <a:r>
              <a:rPr lang="sl-SI" dirty="0" err="1" smtClean="0"/>
              <a:t>of</a:t>
            </a:r>
            <a:r>
              <a:rPr lang="sl-SI" dirty="0" smtClean="0"/>
              <a:t> </a:t>
            </a:r>
            <a:r>
              <a:rPr lang="sl-SI" dirty="0" err="1" smtClean="0"/>
              <a:t>rural</a:t>
            </a:r>
            <a:r>
              <a:rPr lang="sl-SI" dirty="0" smtClean="0"/>
              <a:t> </a:t>
            </a:r>
            <a:r>
              <a:rPr lang="sl-SI" dirty="0" err="1" smtClean="0"/>
              <a:t>co-operation</a:t>
            </a:r>
            <a:endParaRPr lang="en-GB" dirty="0"/>
          </a:p>
        </p:txBody>
      </p:sp>
      <p:sp>
        <p:nvSpPr>
          <p:cNvPr id="3" name="Označba mesta vsebine 2"/>
          <p:cNvSpPr>
            <a:spLocks noGrp="1"/>
          </p:cNvSpPr>
          <p:nvPr>
            <p:ph idx="1"/>
          </p:nvPr>
        </p:nvSpPr>
        <p:spPr/>
        <p:txBody>
          <a:bodyPr/>
          <a:lstStyle/>
          <a:p>
            <a:r>
              <a:rPr lang="en-US" dirty="0"/>
              <a:t>They are under-researched</a:t>
            </a:r>
            <a:r>
              <a:rPr lang="en-US" dirty="0" smtClean="0"/>
              <a:t>.</a:t>
            </a:r>
            <a:endParaRPr lang="sl-SI" dirty="0" smtClean="0"/>
          </a:p>
          <a:p>
            <a:endParaRPr lang="sl-SI" dirty="0"/>
          </a:p>
          <a:p>
            <a:r>
              <a:rPr lang="en-US" dirty="0" smtClean="0"/>
              <a:t>The </a:t>
            </a:r>
            <a:r>
              <a:rPr lang="en-US" dirty="0"/>
              <a:t>concept of moral economy: does not reject people's economic motivations, but </a:t>
            </a:r>
            <a:r>
              <a:rPr lang="en-US" dirty="0" err="1"/>
              <a:t>emphasises</a:t>
            </a:r>
            <a:r>
              <a:rPr lang="en-US" dirty="0"/>
              <a:t> the importance of moral sentiments and norms for people‘s economic lives (Thompson, 1963, 1993; Scott, 1976; Sayer, 2000, 2011</a:t>
            </a:r>
            <a:r>
              <a:rPr lang="en-US" dirty="0" smtClean="0"/>
              <a:t>).</a:t>
            </a:r>
            <a:endParaRPr lang="sl-SI" dirty="0" smtClean="0"/>
          </a:p>
          <a:p>
            <a:endParaRPr lang="sl-SI" dirty="0"/>
          </a:p>
          <a:p>
            <a:r>
              <a:rPr lang="en-US" dirty="0" smtClean="0"/>
              <a:t>Historical </a:t>
            </a:r>
            <a:r>
              <a:rPr lang="en-US" dirty="0" err="1"/>
              <a:t>contextualisation</a:t>
            </a:r>
            <a:r>
              <a:rPr lang="en-US" dirty="0"/>
              <a:t> of emic evaluations of duties, rights and expectations of different groups of people.</a:t>
            </a:r>
            <a:endParaRPr lang="en-GB" dirty="0"/>
          </a:p>
        </p:txBody>
      </p:sp>
    </p:spTree>
    <p:extLst>
      <p:ext uri="{BB962C8B-B14F-4D97-AF65-F5344CB8AC3E}">
        <p14:creationId xmlns:p14="http://schemas.microsoft.com/office/powerpoint/2010/main" val="199632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Research</a:t>
            </a:r>
            <a:r>
              <a:rPr lang="sl-SI" dirty="0" smtClean="0"/>
              <a:t> </a:t>
            </a:r>
            <a:r>
              <a:rPr lang="sl-SI" dirty="0" err="1" smtClean="0"/>
              <a:t>questions</a:t>
            </a:r>
            <a:endParaRPr lang="en-GB" dirty="0"/>
          </a:p>
        </p:txBody>
      </p:sp>
      <p:sp>
        <p:nvSpPr>
          <p:cNvPr id="3" name="Označba mesta vsebine 2"/>
          <p:cNvSpPr>
            <a:spLocks noGrp="1"/>
          </p:cNvSpPr>
          <p:nvPr>
            <p:ph idx="1"/>
          </p:nvPr>
        </p:nvSpPr>
        <p:spPr/>
        <p:txBody>
          <a:bodyPr/>
          <a:lstStyle/>
          <a:p>
            <a:r>
              <a:rPr lang="en-US" dirty="0"/>
              <a:t>How do farmers evaluate past and present </a:t>
            </a:r>
            <a:r>
              <a:rPr lang="en-US" dirty="0" err="1"/>
              <a:t>practises</a:t>
            </a:r>
            <a:r>
              <a:rPr lang="en-US" dirty="0"/>
              <a:t> of cooperation in relation to their ideas of a life worth living</a:t>
            </a:r>
            <a:r>
              <a:rPr lang="en-US" dirty="0" smtClean="0"/>
              <a:t>?</a:t>
            </a:r>
            <a:endParaRPr lang="sl-SI" dirty="0" smtClean="0"/>
          </a:p>
          <a:p>
            <a:pPr marL="0" indent="0">
              <a:buNone/>
            </a:pPr>
            <a:endParaRPr lang="sl-SI" dirty="0" smtClean="0"/>
          </a:p>
          <a:p>
            <a:r>
              <a:rPr lang="en-US" dirty="0"/>
              <a:t>To whom do farmers attribute responsibility for the emergence, continuation and failure of different forms of cooperation</a:t>
            </a:r>
            <a:r>
              <a:rPr lang="en-US" dirty="0" smtClean="0"/>
              <a:t>?</a:t>
            </a:r>
            <a:endParaRPr lang="sl-SI" dirty="0" smtClean="0"/>
          </a:p>
          <a:p>
            <a:endParaRPr lang="sl-SI" dirty="0"/>
          </a:p>
          <a:p>
            <a:r>
              <a:rPr lang="en-US" dirty="0"/>
              <a:t>Do farmers perceive collaborative relationships as legitimate when it comes to assessing the fairness and fulfilment of duty of those involved?</a:t>
            </a:r>
            <a:r>
              <a:rPr lang="sl-SI" dirty="0" smtClean="0"/>
              <a:t> </a:t>
            </a:r>
          </a:p>
        </p:txBody>
      </p:sp>
    </p:spTree>
    <p:extLst>
      <p:ext uri="{BB962C8B-B14F-4D97-AF65-F5344CB8AC3E}">
        <p14:creationId xmlns:p14="http://schemas.microsoft.com/office/powerpoint/2010/main" val="3845977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Methodology</a:t>
            </a:r>
            <a:endParaRPr lang="en-GB" dirty="0"/>
          </a:p>
        </p:txBody>
      </p:sp>
      <p:pic>
        <p:nvPicPr>
          <p:cNvPr id="4" name="Označba mesta vsebine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38200" y="1690688"/>
            <a:ext cx="5677460" cy="4351338"/>
          </a:xfrm>
        </p:spPr>
      </p:pic>
      <p:pic>
        <p:nvPicPr>
          <p:cNvPr id="5" name="Slika 4"/>
          <p:cNvPicPr>
            <a:picLocks noChangeAspect="1"/>
          </p:cNvPicPr>
          <p:nvPr/>
        </p:nvPicPr>
        <p:blipFill rotWithShape="1">
          <a:blip r:embed="rId3">
            <a:extLst>
              <a:ext uri="{28A0092B-C50C-407E-A947-70E740481C1C}">
                <a14:useLocalDpi xmlns:a14="http://schemas.microsoft.com/office/drawing/2010/main" val="0"/>
              </a:ext>
            </a:extLst>
          </a:blip>
          <a:srcRect l="6766" t="6187" r="1840" b="6437"/>
          <a:stretch/>
        </p:blipFill>
        <p:spPr>
          <a:xfrm>
            <a:off x="7117537" y="1690688"/>
            <a:ext cx="4236263" cy="2865377"/>
          </a:xfrm>
          <a:prstGeom prst="rect">
            <a:avLst/>
          </a:prstGeom>
        </p:spPr>
      </p:pic>
      <p:sp>
        <p:nvSpPr>
          <p:cNvPr id="6" name="Navzdol ukrivljena puščica 5"/>
          <p:cNvSpPr/>
          <p:nvPr/>
        </p:nvSpPr>
        <p:spPr>
          <a:xfrm>
            <a:off x="5602941" y="968188"/>
            <a:ext cx="2805953" cy="1021977"/>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84448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Fieldwork</a:t>
            </a:r>
            <a:endParaRPr lang="en-GB" dirty="0"/>
          </a:p>
        </p:txBody>
      </p:sp>
      <p:sp>
        <p:nvSpPr>
          <p:cNvPr id="3" name="Označba mesta vsebine 2"/>
          <p:cNvSpPr>
            <a:spLocks noGrp="1"/>
          </p:cNvSpPr>
          <p:nvPr>
            <p:ph idx="1"/>
          </p:nvPr>
        </p:nvSpPr>
        <p:spPr/>
        <p:txBody>
          <a:bodyPr/>
          <a:lstStyle/>
          <a:p>
            <a:endParaRPr lang="en-GB" dirty="0"/>
          </a:p>
        </p:txBody>
      </p:sp>
      <p:sp>
        <p:nvSpPr>
          <p:cNvPr id="4" name="Text Placeholder 6">
            <a:extLst>
              <a:ext uri="{FF2B5EF4-FFF2-40B4-BE49-F238E27FC236}">
                <a16:creationId xmlns:a16="http://schemas.microsoft.com/office/drawing/2014/main" id="{01D9FC42-C98A-3A41-825B-EE5EC033991B}"/>
              </a:ext>
            </a:extLst>
          </p:cNvPr>
          <p:cNvSpPr txBox="1">
            <a:spLocks/>
          </p:cNvSpPr>
          <p:nvPr/>
        </p:nvSpPr>
        <p:spPr>
          <a:xfrm>
            <a:off x="8254184" y="4500388"/>
            <a:ext cx="3420000" cy="84492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400"/>
            <a:r>
              <a:rPr lang="sl-SI" sz="1400" kern="0" dirty="0" smtClean="0">
                <a:solidFill>
                  <a:schemeClr val="tx1"/>
                </a:solidFill>
              </a:rPr>
              <a:t>Fokovci in </a:t>
            </a:r>
            <a:r>
              <a:rPr lang="sl-SI" sz="1400" kern="0" dirty="0" err="1" smtClean="0">
                <a:solidFill>
                  <a:schemeClr val="tx1"/>
                </a:solidFill>
              </a:rPr>
              <a:t>June</a:t>
            </a:r>
            <a:r>
              <a:rPr lang="sl-SI" sz="1400" kern="0" dirty="0" smtClean="0">
                <a:solidFill>
                  <a:schemeClr val="tx1"/>
                </a:solidFill>
              </a:rPr>
              <a:t> 2020</a:t>
            </a:r>
            <a:endParaRPr lang="en-SI" sz="1400" kern="0" dirty="0">
              <a:solidFill>
                <a:schemeClr val="tx1"/>
              </a:solidFill>
            </a:endParaRPr>
          </a:p>
        </p:txBody>
      </p:sp>
      <p:pic>
        <p:nvPicPr>
          <p:cNvPr id="5" name="Označba mesta slike 8"/>
          <p:cNvPicPr>
            <a:picLocks noChangeAspect="1"/>
          </p:cNvPicPr>
          <p:nvPr/>
        </p:nvPicPr>
        <p:blipFill>
          <a:blip r:embed="rId2" cstate="hqprint">
            <a:extLst>
              <a:ext uri="{28A0092B-C50C-407E-A947-70E740481C1C}">
                <a14:useLocalDpi xmlns:a14="http://schemas.microsoft.com/office/drawing/2010/main" val="0"/>
              </a:ext>
            </a:extLst>
          </a:blip>
          <a:srcRect t="7165" b="7165"/>
          <a:stretch>
            <a:fillRect/>
          </a:stretch>
        </p:blipFill>
        <p:spPr>
          <a:xfrm>
            <a:off x="8254184" y="2160388"/>
            <a:ext cx="3420000" cy="2196000"/>
          </a:xfrm>
          <a:prstGeom prst="rect">
            <a:avLst/>
          </a:prstGeom>
        </p:spPr>
      </p:pic>
      <p:pic>
        <p:nvPicPr>
          <p:cNvPr id="6" name="Označba mesta slike 10"/>
          <p:cNvPicPr>
            <a:picLocks noChangeAspect="1"/>
          </p:cNvPicPr>
          <p:nvPr/>
        </p:nvPicPr>
        <p:blipFill>
          <a:blip r:embed="rId3" cstate="hqprint">
            <a:extLst>
              <a:ext uri="{28A0092B-C50C-407E-A947-70E740481C1C}">
                <a14:useLocalDpi xmlns:a14="http://schemas.microsoft.com/office/drawing/2010/main" val="0"/>
              </a:ext>
            </a:extLst>
          </a:blip>
          <a:srcRect t="7185" b="7185"/>
          <a:stretch>
            <a:fillRect/>
          </a:stretch>
        </p:blipFill>
        <p:spPr>
          <a:xfrm>
            <a:off x="4401437" y="2160388"/>
            <a:ext cx="3420000" cy="2196000"/>
          </a:xfrm>
          <a:prstGeom prst="rect">
            <a:avLst/>
          </a:prstGeom>
          <a:noFill/>
          <a:ln>
            <a:noFill/>
          </a:ln>
        </p:spPr>
      </p:pic>
      <p:pic>
        <p:nvPicPr>
          <p:cNvPr id="7" name="Označba mesta slike 12"/>
          <p:cNvPicPr>
            <a:picLocks noChangeAspect="1"/>
          </p:cNvPicPr>
          <p:nvPr/>
        </p:nvPicPr>
        <p:blipFill>
          <a:blip r:embed="rId4" cstate="hqprint">
            <a:extLst>
              <a:ext uri="{28A0092B-C50C-407E-A947-70E740481C1C}">
                <a14:useLocalDpi xmlns:a14="http://schemas.microsoft.com/office/drawing/2010/main" val="0"/>
              </a:ext>
            </a:extLst>
          </a:blip>
          <a:srcRect t="7165" b="7165"/>
          <a:stretch>
            <a:fillRect/>
          </a:stretch>
        </p:blipFill>
        <p:spPr>
          <a:xfrm>
            <a:off x="548691" y="2160388"/>
            <a:ext cx="3420000" cy="2196000"/>
          </a:xfrm>
          <a:prstGeom prst="rect">
            <a:avLst/>
          </a:prstGeom>
        </p:spPr>
      </p:pic>
      <p:sp>
        <p:nvSpPr>
          <p:cNvPr id="8" name="Text Placeholder 4">
            <a:extLst>
              <a:ext uri="{FF2B5EF4-FFF2-40B4-BE49-F238E27FC236}">
                <a16:creationId xmlns:a16="http://schemas.microsoft.com/office/drawing/2014/main" id="{DF1598C3-17E7-CB47-9230-E6E9AC8B9CA6}"/>
              </a:ext>
            </a:extLst>
          </p:cNvPr>
          <p:cNvSpPr txBox="1">
            <a:spLocks/>
          </p:cNvSpPr>
          <p:nvPr/>
        </p:nvSpPr>
        <p:spPr>
          <a:xfrm>
            <a:off x="494184" y="4500387"/>
            <a:ext cx="3420000" cy="84492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400"/>
            <a:r>
              <a:rPr lang="sl-SI" sz="1400" kern="0" dirty="0" smtClean="0">
                <a:solidFill>
                  <a:schemeClr val="tx1"/>
                </a:solidFill>
              </a:rPr>
              <a:t>Motovilci </a:t>
            </a:r>
            <a:r>
              <a:rPr lang="sl-SI" sz="1400" kern="0" dirty="0" err="1" smtClean="0">
                <a:solidFill>
                  <a:schemeClr val="tx1"/>
                </a:solidFill>
              </a:rPr>
              <a:t>environment</a:t>
            </a:r>
            <a:r>
              <a:rPr lang="sl-SI" sz="1400" kern="0" dirty="0" smtClean="0">
                <a:solidFill>
                  <a:schemeClr val="tx1"/>
                </a:solidFill>
              </a:rPr>
              <a:t> in September 2019 </a:t>
            </a:r>
            <a:endParaRPr lang="en-SI" sz="1400" kern="0" dirty="0">
              <a:solidFill>
                <a:schemeClr val="tx1"/>
              </a:solidFill>
            </a:endParaRPr>
          </a:p>
        </p:txBody>
      </p:sp>
      <p:sp>
        <p:nvSpPr>
          <p:cNvPr id="9" name="Text Placeholder 4">
            <a:extLst>
              <a:ext uri="{FF2B5EF4-FFF2-40B4-BE49-F238E27FC236}">
                <a16:creationId xmlns:a16="http://schemas.microsoft.com/office/drawing/2014/main" id="{DF1598C3-17E7-CB47-9230-E6E9AC8B9CA6}"/>
              </a:ext>
            </a:extLst>
          </p:cNvPr>
          <p:cNvSpPr txBox="1">
            <a:spLocks/>
          </p:cNvSpPr>
          <p:nvPr/>
        </p:nvSpPr>
        <p:spPr>
          <a:xfrm>
            <a:off x="4374184" y="4500386"/>
            <a:ext cx="3420000" cy="84492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400"/>
            <a:r>
              <a:rPr lang="sl-SI" sz="1400" kern="0" dirty="0" smtClean="0">
                <a:solidFill>
                  <a:schemeClr val="tx1"/>
                </a:solidFill>
              </a:rPr>
              <a:t>Moravske Toplice in </a:t>
            </a:r>
            <a:r>
              <a:rPr lang="sl-SI" sz="1400" kern="0" dirty="0">
                <a:solidFill>
                  <a:schemeClr val="tx1"/>
                </a:solidFill>
              </a:rPr>
              <a:t>N</a:t>
            </a:r>
            <a:r>
              <a:rPr lang="sl-SI" sz="1400" kern="0" dirty="0" smtClean="0">
                <a:solidFill>
                  <a:schemeClr val="tx1"/>
                </a:solidFill>
              </a:rPr>
              <a:t>ovember 2019 </a:t>
            </a:r>
            <a:endParaRPr lang="en-SI" sz="1400" kern="0" dirty="0">
              <a:solidFill>
                <a:schemeClr val="tx1"/>
              </a:solidFill>
            </a:endParaRPr>
          </a:p>
        </p:txBody>
      </p:sp>
    </p:spTree>
    <p:extLst>
      <p:ext uri="{BB962C8B-B14F-4D97-AF65-F5344CB8AC3E}">
        <p14:creationId xmlns:p14="http://schemas.microsoft.com/office/powerpoint/2010/main" val="125336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Results</a:t>
            </a:r>
            <a:endParaRPr lang="en-GB" dirty="0"/>
          </a:p>
        </p:txBody>
      </p:sp>
      <p:sp>
        <p:nvSpPr>
          <p:cNvPr id="3" name="Označba mesta vsebine 2"/>
          <p:cNvSpPr>
            <a:spLocks noGrp="1"/>
          </p:cNvSpPr>
          <p:nvPr>
            <p:ph idx="1"/>
          </p:nvPr>
        </p:nvSpPr>
        <p:spPr/>
        <p:txBody>
          <a:bodyPr>
            <a:normAutofit fontScale="92500" lnSpcReduction="10000"/>
          </a:bodyPr>
          <a:lstStyle/>
          <a:p>
            <a:r>
              <a:rPr lang="sl-SI" i="1" dirty="0" smtClean="0"/>
              <a:t>„</a:t>
            </a:r>
            <a:r>
              <a:rPr lang="en-US" i="1" dirty="0" smtClean="0"/>
              <a:t>There </a:t>
            </a:r>
            <a:r>
              <a:rPr lang="en-US" i="1" dirty="0"/>
              <a:t>were six siblings. Hungarian inheritance law. /.../ This land, which was two hectares, was divided into six parts. /.../ My father bought it back, so it was put together again. I bought some more. Now [the property] has about four </a:t>
            </a:r>
            <a:r>
              <a:rPr lang="en-US" i="1" dirty="0" smtClean="0"/>
              <a:t>hectares</a:t>
            </a:r>
            <a:r>
              <a:rPr lang="sl-SI" i="1" dirty="0" smtClean="0"/>
              <a:t>“</a:t>
            </a:r>
            <a:r>
              <a:rPr lang="en-US" dirty="0" smtClean="0"/>
              <a:t> </a:t>
            </a:r>
            <a:r>
              <a:rPr lang="en-US" dirty="0"/>
              <a:t>(L. K., 2021</a:t>
            </a:r>
            <a:r>
              <a:rPr lang="en-US" dirty="0" smtClean="0"/>
              <a:t>).</a:t>
            </a:r>
            <a:endParaRPr lang="sl-SI" dirty="0" smtClean="0"/>
          </a:p>
          <a:p>
            <a:endParaRPr lang="sl-SI" dirty="0"/>
          </a:p>
          <a:p>
            <a:r>
              <a:rPr lang="sl-SI" i="1" dirty="0" smtClean="0"/>
              <a:t>„</a:t>
            </a:r>
            <a:r>
              <a:rPr lang="en-US" i="1" dirty="0" smtClean="0"/>
              <a:t>Then </a:t>
            </a:r>
            <a:r>
              <a:rPr lang="en-US" i="1" dirty="0"/>
              <a:t>came Mura [the factory] and </a:t>
            </a:r>
            <a:r>
              <a:rPr lang="en-US" i="1" dirty="0" err="1"/>
              <a:t>Sobota</a:t>
            </a:r>
            <a:r>
              <a:rPr lang="en-US" i="1" dirty="0"/>
              <a:t> [the town] and the opportunity, and this is what actually happened: the old parents are still in power, the son and daughter-in-law have to go to work so that everyone can earn money and build a new house. But the young couple liked it and didn't want to go back, so they stayed in </a:t>
            </a:r>
            <a:r>
              <a:rPr lang="en-US" i="1" dirty="0" err="1"/>
              <a:t>Sobota</a:t>
            </a:r>
            <a:r>
              <a:rPr lang="en-US" i="1" dirty="0"/>
              <a:t>. Then two farms collapsed. /.../ That is the tragedy of </a:t>
            </a:r>
            <a:r>
              <a:rPr lang="en-US" i="1" dirty="0" err="1" smtClean="0"/>
              <a:t>Goričko</a:t>
            </a:r>
            <a:r>
              <a:rPr lang="sl-SI" i="1" dirty="0" smtClean="0"/>
              <a:t>“</a:t>
            </a:r>
            <a:r>
              <a:rPr lang="en-US" i="1" dirty="0" smtClean="0"/>
              <a:t> </a:t>
            </a:r>
            <a:r>
              <a:rPr lang="en-US" dirty="0"/>
              <a:t>(S</a:t>
            </a:r>
            <a:r>
              <a:rPr lang="en-US" dirty="0" smtClean="0"/>
              <a:t>.</a:t>
            </a:r>
            <a:r>
              <a:rPr lang="sl-SI" dirty="0" smtClean="0"/>
              <a:t> </a:t>
            </a:r>
            <a:r>
              <a:rPr lang="en-US" dirty="0" smtClean="0"/>
              <a:t>S</a:t>
            </a:r>
            <a:r>
              <a:rPr lang="en-US" dirty="0"/>
              <a:t>., 2020).</a:t>
            </a:r>
            <a:endParaRPr lang="en-GB" dirty="0"/>
          </a:p>
        </p:txBody>
      </p:sp>
    </p:spTree>
    <p:extLst>
      <p:ext uri="{BB962C8B-B14F-4D97-AF65-F5344CB8AC3E}">
        <p14:creationId xmlns:p14="http://schemas.microsoft.com/office/powerpoint/2010/main" val="103812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Results</a:t>
            </a:r>
            <a:endParaRPr lang="en-GB" dirty="0"/>
          </a:p>
        </p:txBody>
      </p:sp>
      <p:sp>
        <p:nvSpPr>
          <p:cNvPr id="3" name="Označba mesta vsebine 2"/>
          <p:cNvSpPr>
            <a:spLocks noGrp="1"/>
          </p:cNvSpPr>
          <p:nvPr>
            <p:ph idx="1"/>
          </p:nvPr>
        </p:nvSpPr>
        <p:spPr/>
        <p:txBody>
          <a:bodyPr>
            <a:normAutofit fontScale="92500" lnSpcReduction="10000"/>
          </a:bodyPr>
          <a:lstStyle/>
          <a:p>
            <a:r>
              <a:rPr lang="sl-SI" i="1" dirty="0" smtClean="0"/>
              <a:t>„</a:t>
            </a:r>
            <a:r>
              <a:rPr lang="en-US" i="1" dirty="0" smtClean="0"/>
              <a:t>Now </a:t>
            </a:r>
            <a:r>
              <a:rPr lang="en-US" i="1" dirty="0"/>
              <a:t>you can no longer make a living from it [agriculture</a:t>
            </a:r>
            <a:r>
              <a:rPr lang="en-US" i="1" dirty="0" smtClean="0"/>
              <a:t>]</a:t>
            </a:r>
            <a:r>
              <a:rPr lang="sl-SI" i="1" dirty="0" smtClean="0"/>
              <a:t>“</a:t>
            </a:r>
            <a:r>
              <a:rPr lang="en-US" i="1" dirty="0" smtClean="0"/>
              <a:t> </a:t>
            </a:r>
            <a:r>
              <a:rPr lang="en-US" dirty="0"/>
              <a:t>(K. C., 2019</a:t>
            </a:r>
            <a:r>
              <a:rPr lang="en-US" dirty="0" smtClean="0"/>
              <a:t>)</a:t>
            </a:r>
            <a:r>
              <a:rPr lang="sl-SI" dirty="0" smtClean="0"/>
              <a:t>.</a:t>
            </a:r>
          </a:p>
          <a:p>
            <a:endParaRPr lang="sl-SI" dirty="0"/>
          </a:p>
          <a:p>
            <a:r>
              <a:rPr lang="sl-SI" i="1" dirty="0" smtClean="0"/>
              <a:t>„</a:t>
            </a:r>
            <a:r>
              <a:rPr lang="en-US" i="1" dirty="0" smtClean="0"/>
              <a:t>Otherwise</a:t>
            </a:r>
            <a:r>
              <a:rPr lang="en-US" i="1" dirty="0"/>
              <a:t>, it is very difficult to connect in this way. Very difficult. There is no human being who would begin to do so. Then perhaps the problem lies within ourselves. And this </a:t>
            </a:r>
            <a:r>
              <a:rPr lang="en-US" i="1" dirty="0" smtClean="0"/>
              <a:t>envy</a:t>
            </a:r>
            <a:r>
              <a:rPr lang="sl-SI" i="1" dirty="0" smtClean="0"/>
              <a:t>“</a:t>
            </a:r>
            <a:r>
              <a:rPr lang="en-US" i="1" dirty="0" smtClean="0"/>
              <a:t> </a:t>
            </a:r>
            <a:r>
              <a:rPr lang="en-US" dirty="0"/>
              <a:t>(J. F., 2019</a:t>
            </a:r>
            <a:r>
              <a:rPr lang="en-US" dirty="0" smtClean="0"/>
              <a:t>).</a:t>
            </a:r>
            <a:endParaRPr lang="sl-SI" dirty="0" smtClean="0"/>
          </a:p>
          <a:p>
            <a:endParaRPr lang="sl-SI" dirty="0" smtClean="0"/>
          </a:p>
          <a:p>
            <a:r>
              <a:rPr lang="sl-SI" i="1" dirty="0" smtClean="0"/>
              <a:t>„</a:t>
            </a:r>
            <a:r>
              <a:rPr lang="en-US" i="1" dirty="0" smtClean="0"/>
              <a:t>The </a:t>
            </a:r>
            <a:r>
              <a:rPr lang="en-US" i="1" dirty="0"/>
              <a:t>problem is that nobody works with the farmers. They all have specialists at the advisory level - for economics, for taxes, for accounting - there is no one for the co-operative model, not even in the </a:t>
            </a:r>
            <a:r>
              <a:rPr lang="en-US" i="1" dirty="0" smtClean="0"/>
              <a:t>faculties</a:t>
            </a:r>
            <a:r>
              <a:rPr lang="sl-SI" i="1" dirty="0" smtClean="0"/>
              <a:t>“</a:t>
            </a:r>
            <a:r>
              <a:rPr lang="en-US" i="1" dirty="0" smtClean="0"/>
              <a:t> </a:t>
            </a:r>
            <a:r>
              <a:rPr lang="en-US" dirty="0"/>
              <a:t>(J. V., 2019).</a:t>
            </a:r>
            <a:endParaRPr lang="en-GB" dirty="0"/>
          </a:p>
        </p:txBody>
      </p:sp>
    </p:spTree>
    <p:extLst>
      <p:ext uri="{BB962C8B-B14F-4D97-AF65-F5344CB8AC3E}">
        <p14:creationId xmlns:p14="http://schemas.microsoft.com/office/powerpoint/2010/main" val="1796857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Results</a:t>
            </a:r>
            <a:endParaRPr lang="en-GB" dirty="0"/>
          </a:p>
        </p:txBody>
      </p:sp>
      <p:sp>
        <p:nvSpPr>
          <p:cNvPr id="3" name="Označba mesta vsebine 2"/>
          <p:cNvSpPr>
            <a:spLocks noGrp="1"/>
          </p:cNvSpPr>
          <p:nvPr>
            <p:ph idx="1"/>
          </p:nvPr>
        </p:nvSpPr>
        <p:spPr/>
        <p:txBody>
          <a:bodyPr>
            <a:normAutofit fontScale="92500" lnSpcReduction="20000"/>
          </a:bodyPr>
          <a:lstStyle/>
          <a:p>
            <a:r>
              <a:rPr lang="sl-SI" i="1" dirty="0" smtClean="0"/>
              <a:t>„</a:t>
            </a:r>
            <a:r>
              <a:rPr lang="en-US" i="1" dirty="0" smtClean="0"/>
              <a:t>The </a:t>
            </a:r>
            <a:r>
              <a:rPr lang="en-US" i="1" dirty="0"/>
              <a:t>dairy got into trouble, went bankrupt, and of course the farmers were left without anything. You see what happened in the past, and now you persuade one of them to pay in a share again somewhere, when they've already lost a thousand, two, five, ten, thirty thousand, stolen from some of the bigger farmers. One of them said to me: </a:t>
            </a:r>
            <a:r>
              <a:rPr lang="sl-SI" i="1" dirty="0" smtClean="0"/>
              <a:t>‚</a:t>
            </a:r>
            <a:r>
              <a:rPr lang="en-US" i="1" dirty="0" smtClean="0"/>
              <a:t>You </a:t>
            </a:r>
            <a:r>
              <a:rPr lang="en-US" i="1" dirty="0"/>
              <a:t>know, I have 30,000 euros and I don't have them. It's like buying a car and breaking it, I don't have it anymore, but I'm still alive</a:t>
            </a:r>
            <a:r>
              <a:rPr lang="en-US" i="1" dirty="0" smtClean="0"/>
              <a:t>.</a:t>
            </a:r>
            <a:r>
              <a:rPr lang="sl-SI" i="1" dirty="0" smtClean="0"/>
              <a:t>‘</a:t>
            </a:r>
            <a:r>
              <a:rPr lang="en-US" i="1" dirty="0" smtClean="0"/>
              <a:t> </a:t>
            </a:r>
            <a:r>
              <a:rPr lang="en-US" i="1" dirty="0"/>
              <a:t>That's exactly what they did to </a:t>
            </a:r>
            <a:r>
              <a:rPr lang="en-US" i="1" dirty="0" smtClean="0"/>
              <a:t>them</a:t>
            </a:r>
            <a:r>
              <a:rPr lang="sl-SI" i="1" dirty="0" smtClean="0"/>
              <a:t>“</a:t>
            </a:r>
            <a:r>
              <a:rPr lang="en-US" i="1" dirty="0" smtClean="0"/>
              <a:t> </a:t>
            </a:r>
            <a:r>
              <a:rPr lang="en-US" dirty="0"/>
              <a:t>(D</a:t>
            </a:r>
            <a:r>
              <a:rPr lang="en-US" dirty="0" smtClean="0"/>
              <a:t>.</a:t>
            </a:r>
            <a:r>
              <a:rPr lang="sl-SI" dirty="0" smtClean="0"/>
              <a:t> </a:t>
            </a:r>
            <a:r>
              <a:rPr lang="en-US" dirty="0" smtClean="0"/>
              <a:t>O</a:t>
            </a:r>
            <a:r>
              <a:rPr lang="en-US" dirty="0"/>
              <a:t>., 2018</a:t>
            </a:r>
            <a:r>
              <a:rPr lang="en-US" dirty="0" smtClean="0"/>
              <a:t>).</a:t>
            </a:r>
            <a:endParaRPr lang="sl-SI" dirty="0" smtClean="0"/>
          </a:p>
          <a:p>
            <a:endParaRPr lang="sl-SI" dirty="0"/>
          </a:p>
          <a:p>
            <a:r>
              <a:rPr lang="sl-SI" i="1" dirty="0" smtClean="0"/>
              <a:t>„</a:t>
            </a:r>
            <a:r>
              <a:rPr lang="en-US" i="1" dirty="0" smtClean="0"/>
              <a:t>The </a:t>
            </a:r>
            <a:r>
              <a:rPr lang="en-US" i="1" dirty="0"/>
              <a:t>co-operative lived for about ten years. But after five or six years it began to die out because the harvest was sold in passing. Back then, the farmers didn't know what it meant to have their own cold store. Now everyone knows, we know, but it's too late. </a:t>
            </a:r>
            <a:r>
              <a:rPr lang="en-US" i="1" dirty="0" smtClean="0"/>
              <a:t>Unfortunately</a:t>
            </a:r>
            <a:r>
              <a:rPr lang="sl-SI" i="1" dirty="0" smtClean="0"/>
              <a:t>“</a:t>
            </a:r>
            <a:r>
              <a:rPr lang="en-US" i="1" dirty="0" smtClean="0"/>
              <a:t> </a:t>
            </a:r>
            <a:r>
              <a:rPr lang="en-US" dirty="0"/>
              <a:t>(B. P., 2019).</a:t>
            </a:r>
            <a:endParaRPr lang="en-GB" dirty="0"/>
          </a:p>
        </p:txBody>
      </p:sp>
    </p:spTree>
    <p:extLst>
      <p:ext uri="{BB962C8B-B14F-4D97-AF65-F5344CB8AC3E}">
        <p14:creationId xmlns:p14="http://schemas.microsoft.com/office/powerpoint/2010/main" val="1735250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983</Words>
  <Application>Microsoft Office PowerPoint</Application>
  <PresentationFormat>Širokozaslonsko</PresentationFormat>
  <Paragraphs>60</Paragraphs>
  <Slides>12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12</vt:i4>
      </vt:variant>
    </vt:vector>
  </HeadingPairs>
  <TitlesOfParts>
    <vt:vector size="15" baseType="lpstr">
      <vt:lpstr>Arial</vt:lpstr>
      <vt:lpstr>Calibri</vt:lpstr>
      <vt:lpstr>Thème Office</vt:lpstr>
      <vt:lpstr>The importance of understanding and examining the moral dimensions of farmers‘ economic life for their culture of cooperation</vt:lpstr>
      <vt:lpstr>Rural co-operation</vt:lpstr>
      <vt:lpstr>Moral dimensions of rural co-operation</vt:lpstr>
      <vt:lpstr>Research questions</vt:lpstr>
      <vt:lpstr>Methodology</vt:lpstr>
      <vt:lpstr>Fieldwork</vt:lpstr>
      <vt:lpstr>Results</vt:lpstr>
      <vt:lpstr>Results</vt:lpstr>
      <vt:lpstr>Results</vt:lpstr>
      <vt:lpstr>Conclusions</vt:lpstr>
      <vt:lpstr>References</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 title</dc:title>
  <dc:creator>Mateja Slovenc</dc:creator>
  <cp:lastModifiedBy>Mateja Slovenc</cp:lastModifiedBy>
  <cp:revision>28</cp:revision>
  <dcterms:created xsi:type="dcterms:W3CDTF">2024-06-09T17:28:30Z</dcterms:created>
  <dcterms:modified xsi:type="dcterms:W3CDTF">2024-08-21T21:59:12Z</dcterms:modified>
</cp:coreProperties>
</file>