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Lst>
  <p:notesMasterIdLst>
    <p:notesMasterId r:id="rId17"/>
  </p:notesMasterIdLst>
  <p:sldIdLst>
    <p:sldId id="360" r:id="rId3"/>
    <p:sldId id="277" r:id="rId4"/>
    <p:sldId id="266" r:id="rId5"/>
    <p:sldId id="355" r:id="rId6"/>
    <p:sldId id="359" r:id="rId7"/>
    <p:sldId id="442" r:id="rId8"/>
    <p:sldId id="361" r:id="rId9"/>
    <p:sldId id="422" r:id="rId10"/>
    <p:sldId id="365" r:id="rId11"/>
    <p:sldId id="362" r:id="rId12"/>
    <p:sldId id="363" r:id="rId13"/>
    <p:sldId id="364" r:id="rId14"/>
    <p:sldId id="443" r:id="rId15"/>
    <p:sldId id="44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B8D6EA7E-E65C-40D3-B1D1-FE1C40774949}">
          <p14:sldIdLst>
            <p14:sldId id="360"/>
            <p14:sldId id="277"/>
            <p14:sldId id="266"/>
            <p14:sldId id="355"/>
            <p14:sldId id="359"/>
            <p14:sldId id="442"/>
            <p14:sldId id="361"/>
            <p14:sldId id="422"/>
            <p14:sldId id="365"/>
            <p14:sldId id="362"/>
            <p14:sldId id="363"/>
            <p14:sldId id="364"/>
            <p14:sldId id="443"/>
            <p14:sldId id="44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8E5"/>
    <a:srgbClr val="D0CECE"/>
    <a:srgbClr val="5A384F"/>
    <a:srgbClr val="689D71"/>
    <a:srgbClr val="002060"/>
    <a:srgbClr val="FAAD0A"/>
    <a:srgbClr val="86755E"/>
    <a:srgbClr val="C1B77D"/>
    <a:srgbClr val="DBE187"/>
    <a:srgbClr val="7A82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3188" autoAdjust="0"/>
  </p:normalViewPr>
  <p:slideViewPr>
    <p:cSldViewPr snapToGrid="0">
      <p:cViewPr>
        <p:scale>
          <a:sx n="75" d="100"/>
          <a:sy n="75" d="100"/>
        </p:scale>
        <p:origin x="974"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365508-A1A8-4DBC-891A-07965D69491D}" type="datetimeFigureOut">
              <a:rPr lang="en-GB" smtClean="0"/>
              <a:t>23/08/2024</a:t>
            </a:fld>
            <a:endParaRPr lang="en-GB"/>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16879A-87E8-4346-BE3D-7AA4559DD736}" type="slidenum">
              <a:rPr lang="en-GB" smtClean="0"/>
              <a:t>‹N°›</a:t>
            </a:fld>
            <a:endParaRPr lang="en-GB"/>
          </a:p>
        </p:txBody>
      </p:sp>
    </p:spTree>
    <p:extLst>
      <p:ext uri="{BB962C8B-B14F-4D97-AF65-F5344CB8AC3E}">
        <p14:creationId xmlns:p14="http://schemas.microsoft.com/office/powerpoint/2010/main" val="4078469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256C1F-F841-4DCE-8D95-6BCDDCB4E9EB}" type="slidenum">
              <a:rPr kumimoji="0" lang="fr-F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51193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Début explication, résultats préliminaires, </a:t>
            </a:r>
            <a:r>
              <a:rPr lang="fr-FR" dirty="0" err="1"/>
              <a:t>crop</a:t>
            </a:r>
            <a:r>
              <a:rPr lang="fr-FR" dirty="0"/>
              <a:t> </a:t>
            </a:r>
            <a:r>
              <a:rPr lang="fr-FR" dirty="0" err="1"/>
              <a:t>failure</a:t>
            </a:r>
            <a:r>
              <a:rPr lang="fr-FR" dirty="0"/>
              <a:t> dans le modèle : présenter en point d’interrogation. Minéralisation totale. Mettre un titre commun. Minéralisation nette</a:t>
            </a:r>
            <a:endParaRPr lang="en-GB" dirty="0"/>
          </a:p>
        </p:txBody>
      </p:sp>
      <p:sp>
        <p:nvSpPr>
          <p:cNvPr id="4" name="Espace réservé du numéro de diapositive 3"/>
          <p:cNvSpPr>
            <a:spLocks noGrp="1"/>
          </p:cNvSpPr>
          <p:nvPr>
            <p:ph type="sldNum" sz="quarter" idx="5"/>
          </p:nvPr>
        </p:nvSpPr>
        <p:spPr/>
        <p:txBody>
          <a:bodyPr/>
          <a:lstStyle/>
          <a:p>
            <a:fld id="{3516879A-87E8-4346-BE3D-7AA4559DD736}" type="slidenum">
              <a:rPr lang="en-GB" smtClean="0"/>
              <a:t>11</a:t>
            </a:fld>
            <a:endParaRPr lang="en-GB"/>
          </a:p>
        </p:txBody>
      </p:sp>
    </p:spTree>
    <p:extLst>
      <p:ext uri="{BB962C8B-B14F-4D97-AF65-F5344CB8AC3E}">
        <p14:creationId xmlns:p14="http://schemas.microsoft.com/office/powerpoint/2010/main" val="19943047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a:t>Using</a:t>
            </a:r>
            <a:r>
              <a:rPr lang="fr-FR" dirty="0"/>
              <a:t> DEXI = description de DEXI </a:t>
            </a:r>
          </a:p>
          <a:p>
            <a:r>
              <a:rPr lang="fr-FR" dirty="0"/>
              <a:t>Ecrire carbone azote + autre service </a:t>
            </a:r>
            <a:endParaRPr lang="en-GB" dirty="0"/>
          </a:p>
        </p:txBody>
      </p:sp>
      <p:sp>
        <p:nvSpPr>
          <p:cNvPr id="4" name="Espace réservé du numéro de diapositive 3"/>
          <p:cNvSpPr>
            <a:spLocks noGrp="1"/>
          </p:cNvSpPr>
          <p:nvPr>
            <p:ph type="sldNum" sz="quarter" idx="5"/>
          </p:nvPr>
        </p:nvSpPr>
        <p:spPr/>
        <p:txBody>
          <a:bodyPr/>
          <a:lstStyle/>
          <a:p>
            <a:fld id="{3516879A-87E8-4346-BE3D-7AA4559DD736}" type="slidenum">
              <a:rPr lang="en-GB" smtClean="0"/>
              <a:t>12</a:t>
            </a:fld>
            <a:endParaRPr lang="en-GB"/>
          </a:p>
        </p:txBody>
      </p:sp>
    </p:spTree>
    <p:extLst>
      <p:ext uri="{BB962C8B-B14F-4D97-AF65-F5344CB8AC3E}">
        <p14:creationId xmlns:p14="http://schemas.microsoft.com/office/powerpoint/2010/main" val="9545465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344C73-BD43-467D-A944-21F7922EB58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4927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Grossir la seconde figure. Tendance à l’inverse de ça</a:t>
            </a:r>
            <a:endParaRPr lang="en-GB"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138AB8-8695-44E4-8D5A-100537C7523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3968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256C1F-F841-4DCE-8D95-6BCDDCB4E9EB}" type="slidenum">
              <a:rPr kumimoji="0" lang="fr-F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3578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Insister sur le modèle : sur pourquoi on utilise le modèle. En surbrillance la partie modèle. Changement </a:t>
            </a:r>
            <a:r>
              <a:rPr lang="fr-FR" dirty="0" err="1"/>
              <a:t>clmatique</a:t>
            </a:r>
            <a:r>
              <a:rPr lang="fr-FR" dirty="0"/>
              <a:t>, LT manque de projection </a:t>
            </a:r>
            <a:endParaRPr lang="en-GB" dirty="0"/>
          </a:p>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256C1F-F841-4DCE-8D95-6BCDDCB4E9EB}"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7571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Mettre les variables de sorties : C et N </a:t>
            </a:r>
            <a:endParaRPr lang="en-GB" dirty="0"/>
          </a:p>
        </p:txBody>
      </p:sp>
      <p:sp>
        <p:nvSpPr>
          <p:cNvPr id="4" name="Espace réservé du numéro de diapositive 3"/>
          <p:cNvSpPr>
            <a:spLocks noGrp="1"/>
          </p:cNvSpPr>
          <p:nvPr>
            <p:ph type="sldNum" sz="quarter" idx="5"/>
          </p:nvPr>
        </p:nvSpPr>
        <p:spPr/>
        <p:txBody>
          <a:bodyPr/>
          <a:lstStyle/>
          <a:p>
            <a:fld id="{3516879A-87E8-4346-BE3D-7AA4559DD736}" type="slidenum">
              <a:rPr lang="en-GB" smtClean="0"/>
              <a:t>6</a:t>
            </a:fld>
            <a:endParaRPr lang="en-GB"/>
          </a:p>
        </p:txBody>
      </p:sp>
    </p:spTree>
    <p:extLst>
      <p:ext uri="{BB962C8B-B14F-4D97-AF65-F5344CB8AC3E}">
        <p14:creationId xmlns:p14="http://schemas.microsoft.com/office/powerpoint/2010/main" val="4086615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a:t>Legend</a:t>
            </a:r>
            <a:r>
              <a:rPr lang="fr-FR" dirty="0"/>
              <a:t>. </a:t>
            </a:r>
            <a:r>
              <a:rPr lang="fr-FR" dirty="0" err="1"/>
              <a:t>Repondondre</a:t>
            </a:r>
            <a:r>
              <a:rPr lang="fr-FR" dirty="0"/>
              <a:t> en diapo une les infos différentes famille qui se succède espace et temps. </a:t>
            </a:r>
            <a:r>
              <a:rPr lang="fr-FR" dirty="0" err="1"/>
              <a:t>Elnever</a:t>
            </a:r>
            <a:r>
              <a:rPr lang="fr-FR" dirty="0"/>
              <a:t> rotation </a:t>
            </a:r>
            <a:r>
              <a:rPr lang="fr-FR" dirty="0" err="1"/>
              <a:t>nmber</a:t>
            </a:r>
            <a:r>
              <a:rPr lang="fr-FR" dirty="0"/>
              <a:t> one et mettre nombre espèce </a:t>
            </a:r>
            <a:r>
              <a:rPr lang="fr-FR" dirty="0" err="1"/>
              <a:t>diffrentes</a:t>
            </a:r>
            <a:endParaRPr lang="en-GB" dirty="0"/>
          </a:p>
        </p:txBody>
      </p:sp>
      <p:sp>
        <p:nvSpPr>
          <p:cNvPr id="4" name="Espace réservé du numéro de diapositive 3"/>
          <p:cNvSpPr>
            <a:spLocks noGrp="1"/>
          </p:cNvSpPr>
          <p:nvPr>
            <p:ph type="sldNum" sz="quarter" idx="5"/>
          </p:nvPr>
        </p:nvSpPr>
        <p:spPr/>
        <p:txBody>
          <a:bodyPr/>
          <a:lstStyle/>
          <a:p>
            <a:fld id="{3516879A-87E8-4346-BE3D-7AA4559DD736}" type="slidenum">
              <a:rPr lang="en-GB" smtClean="0"/>
              <a:t>7</a:t>
            </a:fld>
            <a:endParaRPr lang="en-GB"/>
          </a:p>
        </p:txBody>
      </p:sp>
    </p:spTree>
    <p:extLst>
      <p:ext uri="{BB962C8B-B14F-4D97-AF65-F5344CB8AC3E}">
        <p14:creationId xmlns:p14="http://schemas.microsoft.com/office/powerpoint/2010/main" val="2696016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Poster référence</a:t>
            </a:r>
            <a:endParaRPr lang="en-GB" dirty="0"/>
          </a:p>
        </p:txBody>
      </p:sp>
      <p:sp>
        <p:nvSpPr>
          <p:cNvPr id="4" name="Espace réservé du numéro de diapositive 3"/>
          <p:cNvSpPr>
            <a:spLocks noGrp="1"/>
          </p:cNvSpPr>
          <p:nvPr>
            <p:ph type="sldNum" sz="quarter" idx="5"/>
          </p:nvPr>
        </p:nvSpPr>
        <p:spPr/>
        <p:txBody>
          <a:bodyPr/>
          <a:lstStyle/>
          <a:p>
            <a:fld id="{3516879A-87E8-4346-BE3D-7AA4559DD736}" type="slidenum">
              <a:rPr lang="en-GB" smtClean="0"/>
              <a:t>8</a:t>
            </a:fld>
            <a:endParaRPr lang="en-GB"/>
          </a:p>
        </p:txBody>
      </p:sp>
    </p:spTree>
    <p:extLst>
      <p:ext uri="{BB962C8B-B14F-4D97-AF65-F5344CB8AC3E}">
        <p14:creationId xmlns:p14="http://schemas.microsoft.com/office/powerpoint/2010/main" val="539585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1 sol 1 climat, ne se concentrer que sur un seul jeu de données. </a:t>
            </a:r>
            <a:endParaRPr lang="en-GB" dirty="0"/>
          </a:p>
        </p:txBody>
      </p:sp>
      <p:sp>
        <p:nvSpPr>
          <p:cNvPr id="4" name="Espace réservé du numéro de diapositive 3"/>
          <p:cNvSpPr>
            <a:spLocks noGrp="1"/>
          </p:cNvSpPr>
          <p:nvPr>
            <p:ph type="sldNum" sz="quarter" idx="5"/>
          </p:nvPr>
        </p:nvSpPr>
        <p:spPr/>
        <p:txBody>
          <a:bodyPr/>
          <a:lstStyle/>
          <a:p>
            <a:fld id="{3516879A-87E8-4346-BE3D-7AA4559DD736}" type="slidenum">
              <a:rPr lang="en-GB" smtClean="0"/>
              <a:t>9</a:t>
            </a:fld>
            <a:endParaRPr lang="en-GB"/>
          </a:p>
        </p:txBody>
      </p:sp>
    </p:spTree>
    <p:extLst>
      <p:ext uri="{BB962C8B-B14F-4D97-AF65-F5344CB8AC3E}">
        <p14:creationId xmlns:p14="http://schemas.microsoft.com/office/powerpoint/2010/main" val="3478946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Mettre les codes couleurs respectant. Mettre en Mat et </a:t>
            </a:r>
            <a:r>
              <a:rPr lang="fr-FR" dirty="0" err="1"/>
              <a:t>Meth</a:t>
            </a:r>
            <a:r>
              <a:rPr lang="fr-FR" dirty="0"/>
              <a:t> que les effluents sont équivalents mais pas le travail du sol et les résidus. On perd pas mal de carbone pas de prise en compte de la stabilisation en profondeur. Discussion stockage de carbone. </a:t>
            </a:r>
            <a:r>
              <a:rPr lang="fr-FR" dirty="0" err="1"/>
              <a:t>Take</a:t>
            </a:r>
            <a:r>
              <a:rPr lang="fr-FR" dirty="0"/>
              <a:t> home message, sous </a:t>
            </a:r>
            <a:r>
              <a:rPr lang="fr-FR" dirty="0" err="1"/>
              <a:t>fome</a:t>
            </a:r>
            <a:r>
              <a:rPr lang="fr-FR" dirty="0"/>
              <a:t> de </a:t>
            </a:r>
            <a:r>
              <a:rPr lang="fr-FR" dirty="0" err="1"/>
              <a:t>bullet</a:t>
            </a:r>
            <a:r>
              <a:rPr lang="fr-FR" dirty="0"/>
              <a:t> point</a:t>
            </a:r>
            <a:endParaRPr lang="en-GB" dirty="0"/>
          </a:p>
        </p:txBody>
      </p:sp>
      <p:sp>
        <p:nvSpPr>
          <p:cNvPr id="4" name="Espace réservé du numéro de diapositive 3"/>
          <p:cNvSpPr>
            <a:spLocks noGrp="1"/>
          </p:cNvSpPr>
          <p:nvPr>
            <p:ph type="sldNum" sz="quarter" idx="5"/>
          </p:nvPr>
        </p:nvSpPr>
        <p:spPr/>
        <p:txBody>
          <a:bodyPr/>
          <a:lstStyle/>
          <a:p>
            <a:fld id="{3516879A-87E8-4346-BE3D-7AA4559DD736}" type="slidenum">
              <a:rPr lang="en-GB" smtClean="0"/>
              <a:t>10</a:t>
            </a:fld>
            <a:endParaRPr lang="en-GB"/>
          </a:p>
        </p:txBody>
      </p:sp>
    </p:spTree>
    <p:extLst>
      <p:ext uri="{BB962C8B-B14F-4D97-AF65-F5344CB8AC3E}">
        <p14:creationId xmlns:p14="http://schemas.microsoft.com/office/powerpoint/2010/main" val="1031453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FAAD0A-3168-4415-AC63-914D240D8CC3}"/>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2BA8F6F5-CB0A-4791-B365-74AC5B1947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48B8616F-C612-49F7-92E4-D12B35D2D4C0}"/>
              </a:ext>
            </a:extLst>
          </p:cNvPr>
          <p:cNvSpPr>
            <a:spLocks noGrp="1"/>
          </p:cNvSpPr>
          <p:nvPr>
            <p:ph type="dt" sz="half" idx="10"/>
          </p:nvPr>
        </p:nvSpPr>
        <p:spPr/>
        <p:txBody>
          <a:bodyPr/>
          <a:lstStyle/>
          <a:p>
            <a:endParaRPr lang="fr-FR" dirty="0"/>
          </a:p>
        </p:txBody>
      </p:sp>
      <p:sp>
        <p:nvSpPr>
          <p:cNvPr id="5" name="Espace réservé du pied de page 4">
            <a:extLst>
              <a:ext uri="{FF2B5EF4-FFF2-40B4-BE49-F238E27FC236}">
                <a16:creationId xmlns:a16="http://schemas.microsoft.com/office/drawing/2014/main" id="{2CDD58D5-49C0-46D8-81CB-EC3E717518A3}"/>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F795FEB7-7A26-4C50-9933-F97C12A62AE0}"/>
              </a:ext>
            </a:extLst>
          </p:cNvPr>
          <p:cNvSpPr>
            <a:spLocks noGrp="1"/>
          </p:cNvSpPr>
          <p:nvPr>
            <p:ph type="sldNum" sz="quarter" idx="12"/>
          </p:nvPr>
        </p:nvSpPr>
        <p:spPr/>
        <p:txBody>
          <a:bodyPr/>
          <a:lstStyle/>
          <a:p>
            <a:fld id="{8AA005E4-423A-401E-9119-B3459E3083CE}" type="slidenum">
              <a:rPr lang="fr-FR" smtClean="0"/>
              <a:t>‹N°›</a:t>
            </a:fld>
            <a:endParaRPr lang="fr-FR" dirty="0"/>
          </a:p>
        </p:txBody>
      </p:sp>
    </p:spTree>
    <p:extLst>
      <p:ext uri="{BB962C8B-B14F-4D97-AF65-F5344CB8AC3E}">
        <p14:creationId xmlns:p14="http://schemas.microsoft.com/office/powerpoint/2010/main" val="1722817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8F5358-930B-46AF-86D7-1A028C5A6D58}"/>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3607A907-E539-4A74-B2FF-BB019F695E75}"/>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F11F65E-D686-4BF4-95C9-60661312D3DC}"/>
              </a:ext>
            </a:extLst>
          </p:cNvPr>
          <p:cNvSpPr>
            <a:spLocks noGrp="1"/>
          </p:cNvSpPr>
          <p:nvPr>
            <p:ph type="dt" sz="half" idx="10"/>
          </p:nvPr>
        </p:nvSpPr>
        <p:spPr/>
        <p:txBody>
          <a:bodyPr/>
          <a:lstStyle/>
          <a:p>
            <a:endParaRPr lang="fr-FR" dirty="0"/>
          </a:p>
        </p:txBody>
      </p:sp>
      <p:sp>
        <p:nvSpPr>
          <p:cNvPr id="5" name="Espace réservé du pied de page 4">
            <a:extLst>
              <a:ext uri="{FF2B5EF4-FFF2-40B4-BE49-F238E27FC236}">
                <a16:creationId xmlns:a16="http://schemas.microsoft.com/office/drawing/2014/main" id="{3593A5E9-1F97-48AB-AAB6-E09D3C162AAF}"/>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929076A0-F9F8-44F3-84B0-A4D01CA86F7F}"/>
              </a:ext>
            </a:extLst>
          </p:cNvPr>
          <p:cNvSpPr>
            <a:spLocks noGrp="1"/>
          </p:cNvSpPr>
          <p:nvPr>
            <p:ph type="sldNum" sz="quarter" idx="12"/>
          </p:nvPr>
        </p:nvSpPr>
        <p:spPr/>
        <p:txBody>
          <a:bodyPr/>
          <a:lstStyle/>
          <a:p>
            <a:fld id="{8AA005E4-423A-401E-9119-B3459E3083CE}" type="slidenum">
              <a:rPr lang="fr-FR" smtClean="0"/>
              <a:t>‹N°›</a:t>
            </a:fld>
            <a:endParaRPr lang="fr-FR" dirty="0"/>
          </a:p>
        </p:txBody>
      </p:sp>
    </p:spTree>
    <p:extLst>
      <p:ext uri="{BB962C8B-B14F-4D97-AF65-F5344CB8AC3E}">
        <p14:creationId xmlns:p14="http://schemas.microsoft.com/office/powerpoint/2010/main" val="3966673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CC29B7E-0758-4ACA-A3D5-F48A07962193}"/>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8C48BAA5-3FDF-439B-A782-61EA1781774C}"/>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C42E4ED-9D8C-4B81-A06D-987614CDD3F3}"/>
              </a:ext>
            </a:extLst>
          </p:cNvPr>
          <p:cNvSpPr>
            <a:spLocks noGrp="1"/>
          </p:cNvSpPr>
          <p:nvPr>
            <p:ph type="dt" sz="half" idx="10"/>
          </p:nvPr>
        </p:nvSpPr>
        <p:spPr/>
        <p:txBody>
          <a:bodyPr/>
          <a:lstStyle/>
          <a:p>
            <a:endParaRPr lang="fr-FR" dirty="0"/>
          </a:p>
        </p:txBody>
      </p:sp>
      <p:sp>
        <p:nvSpPr>
          <p:cNvPr id="5" name="Espace réservé du pied de page 4">
            <a:extLst>
              <a:ext uri="{FF2B5EF4-FFF2-40B4-BE49-F238E27FC236}">
                <a16:creationId xmlns:a16="http://schemas.microsoft.com/office/drawing/2014/main" id="{025B0DC2-BCA2-47F6-911A-6227B60D8BC8}"/>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CCD827C2-BC93-4BFB-B555-73B02201C9BD}"/>
              </a:ext>
            </a:extLst>
          </p:cNvPr>
          <p:cNvSpPr>
            <a:spLocks noGrp="1"/>
          </p:cNvSpPr>
          <p:nvPr>
            <p:ph type="sldNum" sz="quarter" idx="12"/>
          </p:nvPr>
        </p:nvSpPr>
        <p:spPr/>
        <p:txBody>
          <a:bodyPr/>
          <a:lstStyle/>
          <a:p>
            <a:fld id="{8AA005E4-423A-401E-9119-B3459E3083CE}" type="slidenum">
              <a:rPr lang="fr-FR" smtClean="0"/>
              <a:t>‹N°›</a:t>
            </a:fld>
            <a:endParaRPr lang="fr-FR" dirty="0"/>
          </a:p>
        </p:txBody>
      </p:sp>
    </p:spTree>
    <p:extLst>
      <p:ext uri="{BB962C8B-B14F-4D97-AF65-F5344CB8AC3E}">
        <p14:creationId xmlns:p14="http://schemas.microsoft.com/office/powerpoint/2010/main" val="5109574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ositive de titre">
    <p:bg>
      <p:bgPr>
        <a:solidFill>
          <a:srgbClr val="F8AC00"/>
        </a:solidFill>
        <a:effectLst/>
      </p:bgPr>
    </p:bg>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D1657154-122D-4268-9641-70D92D67246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0891" r="20748" b="20891"/>
          <a:stretch/>
        </p:blipFill>
        <p:spPr>
          <a:xfrm>
            <a:off x="8278760" y="3028335"/>
            <a:ext cx="3913239" cy="3838053"/>
          </a:xfrm>
          <a:prstGeom prst="rect">
            <a:avLst/>
          </a:prstGeom>
        </p:spPr>
      </p:pic>
      <p:sp>
        <p:nvSpPr>
          <p:cNvPr id="2" name="Titre 1">
            <a:extLst>
              <a:ext uri="{FF2B5EF4-FFF2-40B4-BE49-F238E27FC236}">
                <a16:creationId xmlns:a16="http://schemas.microsoft.com/office/drawing/2014/main" id="{80D33237-E9BF-4A7A-BABE-1D459FC2D70F}"/>
              </a:ext>
            </a:extLst>
          </p:cNvPr>
          <p:cNvSpPr>
            <a:spLocks noGrp="1"/>
          </p:cNvSpPr>
          <p:nvPr>
            <p:ph type="ctrTitle"/>
          </p:nvPr>
        </p:nvSpPr>
        <p:spPr>
          <a:xfrm>
            <a:off x="1524000" y="384941"/>
            <a:ext cx="9144000" cy="2643394"/>
          </a:xfrm>
        </p:spPr>
        <p:txBody>
          <a:bodyPr anchor="b">
            <a:normAutofit/>
          </a:bodyPr>
          <a:lstStyle>
            <a:lvl1pPr algn="just">
              <a:defRPr sz="5000" b="1"/>
            </a:lvl1pPr>
          </a:lstStyle>
          <a:p>
            <a:r>
              <a:rPr lang="fr-FR"/>
              <a:t>Modifiez le style du titre</a:t>
            </a:r>
          </a:p>
        </p:txBody>
      </p:sp>
      <p:sp>
        <p:nvSpPr>
          <p:cNvPr id="3" name="Sous-titre 2">
            <a:extLst>
              <a:ext uri="{FF2B5EF4-FFF2-40B4-BE49-F238E27FC236}">
                <a16:creationId xmlns:a16="http://schemas.microsoft.com/office/drawing/2014/main" id="{2406CA7F-4D9F-4CA2-88C3-11FA520C38CD}"/>
              </a:ext>
            </a:extLst>
          </p:cNvPr>
          <p:cNvSpPr>
            <a:spLocks noGrp="1"/>
          </p:cNvSpPr>
          <p:nvPr>
            <p:ph type="subTitle" idx="1"/>
          </p:nvPr>
        </p:nvSpPr>
        <p:spPr>
          <a:xfrm>
            <a:off x="1524000" y="3464387"/>
            <a:ext cx="9144000" cy="1382915"/>
          </a:xfrm>
        </p:spPr>
        <p:txBody>
          <a:bodyPr/>
          <a:lstStyle>
            <a:lvl1pPr marL="0" indent="0" algn="just">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pic>
        <p:nvPicPr>
          <p:cNvPr id="9" name="Image 8">
            <a:extLst>
              <a:ext uri="{FF2B5EF4-FFF2-40B4-BE49-F238E27FC236}">
                <a16:creationId xmlns:a16="http://schemas.microsoft.com/office/drawing/2014/main" id="{91294EBA-F4E8-4582-A521-2C3B5A9696A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81384" y="4389119"/>
            <a:ext cx="2105979" cy="866250"/>
          </a:xfrm>
          <a:prstGeom prst="rect">
            <a:avLst/>
          </a:prstGeom>
        </p:spPr>
      </p:pic>
      <p:pic>
        <p:nvPicPr>
          <p:cNvPr id="11" name="Image 10">
            <a:extLst>
              <a:ext uri="{FF2B5EF4-FFF2-40B4-BE49-F238E27FC236}">
                <a16:creationId xmlns:a16="http://schemas.microsoft.com/office/drawing/2014/main" id="{10B171E4-B065-4FA7-BD0B-D6F77FF8FC8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248634" y="5779758"/>
            <a:ext cx="2838729" cy="1021866"/>
          </a:xfrm>
          <a:prstGeom prst="rect">
            <a:avLst/>
          </a:prstGeom>
        </p:spPr>
      </p:pic>
      <p:sp>
        <p:nvSpPr>
          <p:cNvPr id="12" name="ZoneTexte 11">
            <a:extLst>
              <a:ext uri="{FF2B5EF4-FFF2-40B4-BE49-F238E27FC236}">
                <a16:creationId xmlns:a16="http://schemas.microsoft.com/office/drawing/2014/main" id="{E9F312C0-DE55-481C-913D-55B7AEA4ED03}"/>
              </a:ext>
            </a:extLst>
          </p:cNvPr>
          <p:cNvSpPr txBox="1"/>
          <p:nvPr userDrawn="1"/>
        </p:nvSpPr>
        <p:spPr>
          <a:xfrm>
            <a:off x="104637" y="6432292"/>
            <a:ext cx="8174123"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18</a:t>
            </a:r>
            <a:r>
              <a:rPr lang="en-US" b="1" baseline="30000" dirty="0">
                <a:latin typeface="Arial" panose="020B0604020202020204" pitchFamily="34" charset="0"/>
                <a:cs typeface="Arial" panose="020B0604020202020204" pitchFamily="34" charset="0"/>
              </a:rPr>
              <a:t>th</a:t>
            </a:r>
            <a:r>
              <a:rPr lang="en-US" b="1" dirty="0">
                <a:latin typeface="Arial" panose="020B0604020202020204" pitchFamily="34" charset="0"/>
                <a:cs typeface="Arial" panose="020B0604020202020204" pitchFamily="34" charset="0"/>
              </a:rPr>
              <a:t> Congress of the European Society for Agronomy in Rennes, France</a:t>
            </a:r>
            <a:r>
              <a:rPr lang="fr-FR" b="1" dirty="0">
                <a:latin typeface="Arial" panose="020B0604020202020204" pitchFamily="34" charset="0"/>
                <a:cs typeface="Arial" panose="020B0604020202020204" pitchFamily="34" charset="0"/>
              </a:rPr>
              <a:t> </a:t>
            </a:r>
          </a:p>
        </p:txBody>
      </p:sp>
      <p:pic>
        <p:nvPicPr>
          <p:cNvPr id="5" name="Image 4">
            <a:extLst>
              <a:ext uri="{FF2B5EF4-FFF2-40B4-BE49-F238E27FC236}">
                <a16:creationId xmlns:a16="http://schemas.microsoft.com/office/drawing/2014/main" id="{7832B1B8-CDC9-406A-95F8-257BBE52E21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616551" y="5341847"/>
            <a:ext cx="1334556" cy="351433"/>
          </a:xfrm>
          <a:prstGeom prst="rect">
            <a:avLst/>
          </a:prstGeom>
        </p:spPr>
      </p:pic>
    </p:spTree>
    <p:extLst>
      <p:ext uri="{BB962C8B-B14F-4D97-AF65-F5344CB8AC3E}">
        <p14:creationId xmlns:p14="http://schemas.microsoft.com/office/powerpoint/2010/main" val="13327001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7DC257-FE2F-43B2-98B3-7D1FBD819A23}"/>
              </a:ext>
            </a:extLst>
          </p:cNvPr>
          <p:cNvSpPr>
            <a:spLocks noGrp="1"/>
          </p:cNvSpPr>
          <p:nvPr>
            <p:ph type="title"/>
          </p:nvPr>
        </p:nvSpPr>
        <p:spPr/>
        <p:txBody>
          <a:bodyPr/>
          <a:lstStyle/>
          <a:p>
            <a:r>
              <a:rPr lang="fr-FR" dirty="0"/>
              <a:t>Modifiez le style du titre</a:t>
            </a:r>
          </a:p>
        </p:txBody>
      </p:sp>
      <p:sp>
        <p:nvSpPr>
          <p:cNvPr id="3" name="Espace réservé du contenu 2">
            <a:extLst>
              <a:ext uri="{FF2B5EF4-FFF2-40B4-BE49-F238E27FC236}">
                <a16:creationId xmlns:a16="http://schemas.microsoft.com/office/drawing/2014/main" id="{3AE32C67-2E3B-4DCE-ABF7-B78541B1D5D3}"/>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F178F27-8071-490B-899B-FDA764579CA5}"/>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AAA1D41B-B9C6-4B73-88CC-7D410E21BE2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88DCF7D-2208-429E-9FF1-D22F85E64E07}"/>
              </a:ext>
            </a:extLst>
          </p:cNvPr>
          <p:cNvSpPr>
            <a:spLocks noGrp="1"/>
          </p:cNvSpPr>
          <p:nvPr>
            <p:ph type="sldNum" sz="quarter" idx="12"/>
          </p:nvPr>
        </p:nvSpPr>
        <p:spPr/>
        <p:txBody>
          <a:bodyPr/>
          <a:lstStyle/>
          <a:p>
            <a:fld id="{A8B25A46-D16C-4E16-AAE0-72064F153859}" type="slidenum">
              <a:rPr lang="fr-FR" smtClean="0"/>
              <a:t>‹N°›</a:t>
            </a:fld>
            <a:endParaRPr lang="fr-FR"/>
          </a:p>
        </p:txBody>
      </p:sp>
    </p:spTree>
    <p:extLst>
      <p:ext uri="{BB962C8B-B14F-4D97-AF65-F5344CB8AC3E}">
        <p14:creationId xmlns:p14="http://schemas.microsoft.com/office/powerpoint/2010/main" val="23842199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8D8CAA-485F-44A3-A52A-F1BA5174D6FD}"/>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73D83CB2-57B0-4646-8E74-6BF4CE882E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2EF2016F-4D89-46A4-8D64-80E135B7C97A}"/>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4A90FF56-9036-4C1E-8EA5-B7CB0366EC7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C304A49-CBF9-46CA-ACFA-4EF95C988840}"/>
              </a:ext>
            </a:extLst>
          </p:cNvPr>
          <p:cNvSpPr>
            <a:spLocks noGrp="1"/>
          </p:cNvSpPr>
          <p:nvPr>
            <p:ph type="sldNum" sz="quarter" idx="12"/>
          </p:nvPr>
        </p:nvSpPr>
        <p:spPr/>
        <p:txBody>
          <a:bodyPr/>
          <a:lstStyle/>
          <a:p>
            <a:fld id="{A8B25A46-D16C-4E16-AAE0-72064F153859}" type="slidenum">
              <a:rPr lang="fr-FR" smtClean="0"/>
              <a:t>‹N°›</a:t>
            </a:fld>
            <a:endParaRPr lang="fr-FR"/>
          </a:p>
        </p:txBody>
      </p:sp>
    </p:spTree>
    <p:extLst>
      <p:ext uri="{BB962C8B-B14F-4D97-AF65-F5344CB8AC3E}">
        <p14:creationId xmlns:p14="http://schemas.microsoft.com/office/powerpoint/2010/main" val="204742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892441-FCC4-4BF2-87BD-73F6DBFF81A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6C6B53D-1ECD-4850-928C-B554822AE644}"/>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0A3E342F-F33E-4367-9661-2DFA6FE1C137}"/>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8EB6FC86-27D9-4210-9491-02459C477815}"/>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3DDEF9BB-019F-4263-B6B3-15CFB1075B4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0ACB5E5-3A5D-45BC-BA49-78494972EF85}"/>
              </a:ext>
            </a:extLst>
          </p:cNvPr>
          <p:cNvSpPr>
            <a:spLocks noGrp="1"/>
          </p:cNvSpPr>
          <p:nvPr>
            <p:ph type="sldNum" sz="quarter" idx="12"/>
          </p:nvPr>
        </p:nvSpPr>
        <p:spPr/>
        <p:txBody>
          <a:bodyPr/>
          <a:lstStyle/>
          <a:p>
            <a:fld id="{A8B25A46-D16C-4E16-AAE0-72064F153859}" type="slidenum">
              <a:rPr lang="fr-FR" smtClean="0"/>
              <a:t>‹N°›</a:t>
            </a:fld>
            <a:endParaRPr lang="fr-FR"/>
          </a:p>
        </p:txBody>
      </p:sp>
    </p:spTree>
    <p:extLst>
      <p:ext uri="{BB962C8B-B14F-4D97-AF65-F5344CB8AC3E}">
        <p14:creationId xmlns:p14="http://schemas.microsoft.com/office/powerpoint/2010/main" val="10376077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8C0D10-6936-4FE7-9BA7-6C808DA968D6}"/>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92FEAE57-3F5E-4C40-9E68-5FC612BE6D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8E06842C-38A5-4FEE-8349-636AA0A3E78A}"/>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E94B87A0-C909-4A7C-A1FC-D77DA15A88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C99993E1-3E7F-4C58-B68E-3D61AD8437FD}"/>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6B2EA4C4-AD1F-4906-A4F5-DC43F53B52F7}"/>
              </a:ext>
            </a:extLst>
          </p:cNvPr>
          <p:cNvSpPr>
            <a:spLocks noGrp="1"/>
          </p:cNvSpPr>
          <p:nvPr>
            <p:ph type="dt" sz="half" idx="10"/>
          </p:nvPr>
        </p:nvSpPr>
        <p:spPr/>
        <p:txBody>
          <a:bodyPr/>
          <a:lstStyle/>
          <a:p>
            <a:endParaRPr lang="fr-FR"/>
          </a:p>
        </p:txBody>
      </p:sp>
      <p:sp>
        <p:nvSpPr>
          <p:cNvPr id="8" name="Espace réservé du pied de page 7">
            <a:extLst>
              <a:ext uri="{FF2B5EF4-FFF2-40B4-BE49-F238E27FC236}">
                <a16:creationId xmlns:a16="http://schemas.microsoft.com/office/drawing/2014/main" id="{40A5F39A-79FD-4784-8ED3-65A2F28DFB7A}"/>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7F0CBEF0-E16A-4F06-B042-BCA8871DAAB6}"/>
              </a:ext>
            </a:extLst>
          </p:cNvPr>
          <p:cNvSpPr>
            <a:spLocks noGrp="1"/>
          </p:cNvSpPr>
          <p:nvPr>
            <p:ph type="sldNum" sz="quarter" idx="12"/>
          </p:nvPr>
        </p:nvSpPr>
        <p:spPr/>
        <p:txBody>
          <a:bodyPr/>
          <a:lstStyle/>
          <a:p>
            <a:fld id="{A8B25A46-D16C-4E16-AAE0-72064F153859}" type="slidenum">
              <a:rPr lang="fr-FR" smtClean="0"/>
              <a:t>‹N°›</a:t>
            </a:fld>
            <a:endParaRPr lang="fr-FR"/>
          </a:p>
        </p:txBody>
      </p:sp>
    </p:spTree>
    <p:extLst>
      <p:ext uri="{BB962C8B-B14F-4D97-AF65-F5344CB8AC3E}">
        <p14:creationId xmlns:p14="http://schemas.microsoft.com/office/powerpoint/2010/main" val="8104751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395F94-F8F2-4597-8B0C-530594C99319}"/>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49F90D61-B0F5-49F0-87C7-039B23F0B583}"/>
              </a:ext>
            </a:extLst>
          </p:cNvPr>
          <p:cNvSpPr>
            <a:spLocks noGrp="1"/>
          </p:cNvSpPr>
          <p:nvPr>
            <p:ph type="dt" sz="half" idx="10"/>
          </p:nvPr>
        </p:nvSpPr>
        <p:spPr/>
        <p:txBody>
          <a:bodyPr/>
          <a:lstStyle/>
          <a:p>
            <a:endParaRPr lang="fr-FR"/>
          </a:p>
        </p:txBody>
      </p:sp>
      <p:sp>
        <p:nvSpPr>
          <p:cNvPr id="4" name="Espace réservé du pied de page 3">
            <a:extLst>
              <a:ext uri="{FF2B5EF4-FFF2-40B4-BE49-F238E27FC236}">
                <a16:creationId xmlns:a16="http://schemas.microsoft.com/office/drawing/2014/main" id="{0CE8C9E2-8EE3-4F58-8DBD-474717775E14}"/>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BB63A861-5999-4487-ACCA-AFE637178403}"/>
              </a:ext>
            </a:extLst>
          </p:cNvPr>
          <p:cNvSpPr>
            <a:spLocks noGrp="1"/>
          </p:cNvSpPr>
          <p:nvPr>
            <p:ph type="sldNum" sz="quarter" idx="12"/>
          </p:nvPr>
        </p:nvSpPr>
        <p:spPr/>
        <p:txBody>
          <a:bodyPr/>
          <a:lstStyle/>
          <a:p>
            <a:fld id="{A8B25A46-D16C-4E16-AAE0-72064F153859}" type="slidenum">
              <a:rPr lang="fr-FR" smtClean="0"/>
              <a:t>‹N°›</a:t>
            </a:fld>
            <a:endParaRPr lang="fr-FR"/>
          </a:p>
        </p:txBody>
      </p:sp>
    </p:spTree>
    <p:extLst>
      <p:ext uri="{BB962C8B-B14F-4D97-AF65-F5344CB8AC3E}">
        <p14:creationId xmlns:p14="http://schemas.microsoft.com/office/powerpoint/2010/main" val="4877826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3EEDC2D6-72BC-45CD-94ED-A76A335554C0}"/>
              </a:ext>
            </a:extLst>
          </p:cNvPr>
          <p:cNvSpPr>
            <a:spLocks noGrp="1"/>
          </p:cNvSpPr>
          <p:nvPr>
            <p:ph type="dt" sz="half" idx="10"/>
          </p:nvPr>
        </p:nvSpPr>
        <p:spPr/>
        <p:txBody>
          <a:bodyPr/>
          <a:lstStyle/>
          <a:p>
            <a:endParaRPr lang="fr-FR"/>
          </a:p>
        </p:txBody>
      </p:sp>
      <p:sp>
        <p:nvSpPr>
          <p:cNvPr id="3" name="Espace réservé du pied de page 2">
            <a:extLst>
              <a:ext uri="{FF2B5EF4-FFF2-40B4-BE49-F238E27FC236}">
                <a16:creationId xmlns:a16="http://schemas.microsoft.com/office/drawing/2014/main" id="{5832FEFA-186E-4F18-99EB-2F78249ED258}"/>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20945FFC-3F5C-4B3D-B35A-39ACA715A9AA}"/>
              </a:ext>
            </a:extLst>
          </p:cNvPr>
          <p:cNvSpPr>
            <a:spLocks noGrp="1"/>
          </p:cNvSpPr>
          <p:nvPr>
            <p:ph type="sldNum" sz="quarter" idx="12"/>
          </p:nvPr>
        </p:nvSpPr>
        <p:spPr/>
        <p:txBody>
          <a:bodyPr/>
          <a:lstStyle/>
          <a:p>
            <a:fld id="{A8B25A46-D16C-4E16-AAE0-72064F153859}" type="slidenum">
              <a:rPr lang="fr-FR" smtClean="0"/>
              <a:t>‹N°›</a:t>
            </a:fld>
            <a:endParaRPr lang="fr-FR"/>
          </a:p>
        </p:txBody>
      </p:sp>
    </p:spTree>
    <p:extLst>
      <p:ext uri="{BB962C8B-B14F-4D97-AF65-F5344CB8AC3E}">
        <p14:creationId xmlns:p14="http://schemas.microsoft.com/office/powerpoint/2010/main" val="9172502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BFCC65-1C31-4A22-8B8D-A8DFFD83651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D6F78B88-7B79-4399-8772-EB94361EEA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731B3A1F-0FB3-468B-84CC-87EA56262D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05A505B1-FA66-4BE7-8E59-DDBE1CD23ECF}"/>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22557D5B-A07A-4CB8-99F6-675FE46E83E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B569A44-5DBD-4652-B5B4-6A9CF41DB62C}"/>
              </a:ext>
            </a:extLst>
          </p:cNvPr>
          <p:cNvSpPr>
            <a:spLocks noGrp="1"/>
          </p:cNvSpPr>
          <p:nvPr>
            <p:ph type="sldNum" sz="quarter" idx="12"/>
          </p:nvPr>
        </p:nvSpPr>
        <p:spPr/>
        <p:txBody>
          <a:bodyPr/>
          <a:lstStyle/>
          <a:p>
            <a:fld id="{A8B25A46-D16C-4E16-AAE0-72064F153859}" type="slidenum">
              <a:rPr lang="fr-FR" smtClean="0"/>
              <a:t>‹N°›</a:t>
            </a:fld>
            <a:endParaRPr lang="fr-FR"/>
          </a:p>
        </p:txBody>
      </p:sp>
    </p:spTree>
    <p:extLst>
      <p:ext uri="{BB962C8B-B14F-4D97-AF65-F5344CB8AC3E}">
        <p14:creationId xmlns:p14="http://schemas.microsoft.com/office/powerpoint/2010/main" val="2928883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F0B4EC-5825-4B58-A843-9F139D6A938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6B2E428-D0B2-41AD-B829-AFB9E642BC4A}"/>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EB4DE3F-AF55-4E91-9A11-2A2A420E84DB}"/>
              </a:ext>
            </a:extLst>
          </p:cNvPr>
          <p:cNvSpPr>
            <a:spLocks noGrp="1"/>
          </p:cNvSpPr>
          <p:nvPr>
            <p:ph type="dt" sz="half" idx="10"/>
          </p:nvPr>
        </p:nvSpPr>
        <p:spPr/>
        <p:txBody>
          <a:bodyPr/>
          <a:lstStyle/>
          <a:p>
            <a:endParaRPr lang="fr-FR" dirty="0"/>
          </a:p>
        </p:txBody>
      </p:sp>
      <p:sp>
        <p:nvSpPr>
          <p:cNvPr id="5" name="Espace réservé du pied de page 4">
            <a:extLst>
              <a:ext uri="{FF2B5EF4-FFF2-40B4-BE49-F238E27FC236}">
                <a16:creationId xmlns:a16="http://schemas.microsoft.com/office/drawing/2014/main" id="{42A8621F-88F6-43FC-B4B1-4513D9DC6E6F}"/>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0513F999-0BDF-4BCD-A14F-89244B45EDD7}"/>
              </a:ext>
            </a:extLst>
          </p:cNvPr>
          <p:cNvSpPr>
            <a:spLocks noGrp="1"/>
          </p:cNvSpPr>
          <p:nvPr>
            <p:ph type="sldNum" sz="quarter" idx="12"/>
          </p:nvPr>
        </p:nvSpPr>
        <p:spPr/>
        <p:txBody>
          <a:bodyPr/>
          <a:lstStyle/>
          <a:p>
            <a:fld id="{8AA005E4-423A-401E-9119-B3459E3083CE}" type="slidenum">
              <a:rPr lang="fr-FR" smtClean="0"/>
              <a:t>‹N°›</a:t>
            </a:fld>
            <a:endParaRPr lang="fr-FR" dirty="0"/>
          </a:p>
        </p:txBody>
      </p:sp>
    </p:spTree>
    <p:extLst>
      <p:ext uri="{BB962C8B-B14F-4D97-AF65-F5344CB8AC3E}">
        <p14:creationId xmlns:p14="http://schemas.microsoft.com/office/powerpoint/2010/main" val="26813683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B61C51-F6ED-4347-BC49-2B771AF8F78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09D2A965-14AE-46FE-B164-B9E6D7AEFD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F90E3643-7809-4210-B2E4-05FD38D36B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662D7BB7-3BB7-42BF-BD44-30FA8111B0E1}"/>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719AC082-E8A5-47E2-A2F3-2CD4542F4E8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77E9635-9370-4DDA-B5EF-B34C5CF2BC6D}"/>
              </a:ext>
            </a:extLst>
          </p:cNvPr>
          <p:cNvSpPr>
            <a:spLocks noGrp="1"/>
          </p:cNvSpPr>
          <p:nvPr>
            <p:ph type="sldNum" sz="quarter" idx="12"/>
          </p:nvPr>
        </p:nvSpPr>
        <p:spPr/>
        <p:txBody>
          <a:bodyPr/>
          <a:lstStyle/>
          <a:p>
            <a:fld id="{A8B25A46-D16C-4E16-AAE0-72064F153859}" type="slidenum">
              <a:rPr lang="fr-FR" smtClean="0"/>
              <a:t>‹N°›</a:t>
            </a:fld>
            <a:endParaRPr lang="fr-FR"/>
          </a:p>
        </p:txBody>
      </p:sp>
    </p:spTree>
    <p:extLst>
      <p:ext uri="{BB962C8B-B14F-4D97-AF65-F5344CB8AC3E}">
        <p14:creationId xmlns:p14="http://schemas.microsoft.com/office/powerpoint/2010/main" val="10501475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261DA4-E31D-4264-BFFF-61B7F19348A1}"/>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74A4107C-2026-4D96-8616-DA7AF10025A0}"/>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19C2B9C-B695-493F-AEA4-B83630773957}"/>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81DC1B08-669D-4FFB-8152-6B739F6D5A1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04ABF34-D9A6-43CB-A87C-E505544BDDAB}"/>
              </a:ext>
            </a:extLst>
          </p:cNvPr>
          <p:cNvSpPr>
            <a:spLocks noGrp="1"/>
          </p:cNvSpPr>
          <p:nvPr>
            <p:ph type="sldNum" sz="quarter" idx="12"/>
          </p:nvPr>
        </p:nvSpPr>
        <p:spPr/>
        <p:txBody>
          <a:bodyPr/>
          <a:lstStyle/>
          <a:p>
            <a:fld id="{A8B25A46-D16C-4E16-AAE0-72064F153859}" type="slidenum">
              <a:rPr lang="fr-FR" smtClean="0"/>
              <a:t>‹N°›</a:t>
            </a:fld>
            <a:endParaRPr lang="fr-FR"/>
          </a:p>
        </p:txBody>
      </p:sp>
    </p:spTree>
    <p:extLst>
      <p:ext uri="{BB962C8B-B14F-4D97-AF65-F5344CB8AC3E}">
        <p14:creationId xmlns:p14="http://schemas.microsoft.com/office/powerpoint/2010/main" val="38836803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F09D4059-FFB3-40B1-BAFB-752AA30220AA}"/>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4799BB09-13EF-40C5-9710-06692B521946}"/>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B30C626-D141-4E14-84DB-F2BF9D6F380B}"/>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BE72FB10-5EC7-4D74-9E84-8A2F0683A27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E17CA3E-2E8D-45B2-A071-A6A1DBE47EA0}"/>
              </a:ext>
            </a:extLst>
          </p:cNvPr>
          <p:cNvSpPr>
            <a:spLocks noGrp="1"/>
          </p:cNvSpPr>
          <p:nvPr>
            <p:ph type="sldNum" sz="quarter" idx="12"/>
          </p:nvPr>
        </p:nvSpPr>
        <p:spPr/>
        <p:txBody>
          <a:bodyPr/>
          <a:lstStyle/>
          <a:p>
            <a:fld id="{A8B25A46-D16C-4E16-AAE0-72064F153859}" type="slidenum">
              <a:rPr lang="fr-FR" smtClean="0"/>
              <a:t>‹N°›</a:t>
            </a:fld>
            <a:endParaRPr lang="fr-FR"/>
          </a:p>
        </p:txBody>
      </p:sp>
    </p:spTree>
    <p:extLst>
      <p:ext uri="{BB962C8B-B14F-4D97-AF65-F5344CB8AC3E}">
        <p14:creationId xmlns:p14="http://schemas.microsoft.com/office/powerpoint/2010/main" val="4022870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2F86F0-14F0-40FC-BE1A-468EA455D031}"/>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732965F2-D319-48CC-899E-26BDB069BB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E9CA23A6-CF4F-40FB-A1FB-995D2240DB1D}"/>
              </a:ext>
            </a:extLst>
          </p:cNvPr>
          <p:cNvSpPr>
            <a:spLocks noGrp="1"/>
          </p:cNvSpPr>
          <p:nvPr>
            <p:ph type="dt" sz="half" idx="10"/>
          </p:nvPr>
        </p:nvSpPr>
        <p:spPr/>
        <p:txBody>
          <a:bodyPr/>
          <a:lstStyle/>
          <a:p>
            <a:endParaRPr lang="fr-FR" dirty="0"/>
          </a:p>
        </p:txBody>
      </p:sp>
      <p:sp>
        <p:nvSpPr>
          <p:cNvPr id="5" name="Espace réservé du pied de page 4">
            <a:extLst>
              <a:ext uri="{FF2B5EF4-FFF2-40B4-BE49-F238E27FC236}">
                <a16:creationId xmlns:a16="http://schemas.microsoft.com/office/drawing/2014/main" id="{6729D2DB-A814-49D4-B105-DB5BF8674B4B}"/>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9AD8FE39-4A29-495E-9F1E-F263BAE8C8F0}"/>
              </a:ext>
            </a:extLst>
          </p:cNvPr>
          <p:cNvSpPr>
            <a:spLocks noGrp="1"/>
          </p:cNvSpPr>
          <p:nvPr>
            <p:ph type="sldNum" sz="quarter" idx="12"/>
          </p:nvPr>
        </p:nvSpPr>
        <p:spPr/>
        <p:txBody>
          <a:bodyPr/>
          <a:lstStyle/>
          <a:p>
            <a:fld id="{8AA005E4-423A-401E-9119-B3459E3083CE}" type="slidenum">
              <a:rPr lang="fr-FR" smtClean="0"/>
              <a:t>‹N°›</a:t>
            </a:fld>
            <a:endParaRPr lang="fr-FR" dirty="0"/>
          </a:p>
        </p:txBody>
      </p:sp>
    </p:spTree>
    <p:extLst>
      <p:ext uri="{BB962C8B-B14F-4D97-AF65-F5344CB8AC3E}">
        <p14:creationId xmlns:p14="http://schemas.microsoft.com/office/powerpoint/2010/main" val="3560581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3C5B0B-066F-415D-8B6E-BA30FA03D2E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8F4E3C4-CA62-4DD4-9B9A-E4AAAECF2E14}"/>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925B2674-5102-4E73-87D7-92A7D8C73D2A}"/>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40B55658-1A7F-46F2-A42D-C03F5C1F2580}"/>
              </a:ext>
            </a:extLst>
          </p:cNvPr>
          <p:cNvSpPr>
            <a:spLocks noGrp="1"/>
          </p:cNvSpPr>
          <p:nvPr>
            <p:ph type="dt" sz="half" idx="10"/>
          </p:nvPr>
        </p:nvSpPr>
        <p:spPr/>
        <p:txBody>
          <a:bodyPr/>
          <a:lstStyle/>
          <a:p>
            <a:endParaRPr lang="fr-FR" dirty="0"/>
          </a:p>
        </p:txBody>
      </p:sp>
      <p:sp>
        <p:nvSpPr>
          <p:cNvPr id="6" name="Espace réservé du pied de page 5">
            <a:extLst>
              <a:ext uri="{FF2B5EF4-FFF2-40B4-BE49-F238E27FC236}">
                <a16:creationId xmlns:a16="http://schemas.microsoft.com/office/drawing/2014/main" id="{9C61ADD5-BFD3-43F6-9468-66C882157271}"/>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0ECDAB0C-0B44-45FD-8AAE-82C5B8ADDDAD}"/>
              </a:ext>
            </a:extLst>
          </p:cNvPr>
          <p:cNvSpPr>
            <a:spLocks noGrp="1"/>
          </p:cNvSpPr>
          <p:nvPr>
            <p:ph type="sldNum" sz="quarter" idx="12"/>
          </p:nvPr>
        </p:nvSpPr>
        <p:spPr/>
        <p:txBody>
          <a:bodyPr/>
          <a:lstStyle/>
          <a:p>
            <a:fld id="{8AA005E4-423A-401E-9119-B3459E3083CE}" type="slidenum">
              <a:rPr lang="fr-FR" smtClean="0"/>
              <a:t>‹N°›</a:t>
            </a:fld>
            <a:endParaRPr lang="fr-FR" dirty="0"/>
          </a:p>
        </p:txBody>
      </p:sp>
    </p:spTree>
    <p:extLst>
      <p:ext uri="{BB962C8B-B14F-4D97-AF65-F5344CB8AC3E}">
        <p14:creationId xmlns:p14="http://schemas.microsoft.com/office/powerpoint/2010/main" val="2844825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77E006-52C1-495F-B8D6-7FD5DC7A3C72}"/>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F5CEF1C1-7EDD-4B8C-9AAE-B6A9673B71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E4DC177B-2BA1-4CF1-820D-A58C758F0ED5}"/>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6201AB8E-C0A6-491B-9328-7170A28B0C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5B70ECE1-A12D-48C2-96CC-8D15113C5ACF}"/>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7FAC2ED7-CE62-4F2A-BF20-94748ED8CDB1}"/>
              </a:ext>
            </a:extLst>
          </p:cNvPr>
          <p:cNvSpPr>
            <a:spLocks noGrp="1"/>
          </p:cNvSpPr>
          <p:nvPr>
            <p:ph type="dt" sz="half" idx="10"/>
          </p:nvPr>
        </p:nvSpPr>
        <p:spPr/>
        <p:txBody>
          <a:bodyPr/>
          <a:lstStyle/>
          <a:p>
            <a:endParaRPr lang="fr-FR" dirty="0"/>
          </a:p>
        </p:txBody>
      </p:sp>
      <p:sp>
        <p:nvSpPr>
          <p:cNvPr id="8" name="Espace réservé du pied de page 7">
            <a:extLst>
              <a:ext uri="{FF2B5EF4-FFF2-40B4-BE49-F238E27FC236}">
                <a16:creationId xmlns:a16="http://schemas.microsoft.com/office/drawing/2014/main" id="{B9117C3D-0450-465F-8422-D31602E2B444}"/>
              </a:ext>
            </a:extLst>
          </p:cNvPr>
          <p:cNvSpPr>
            <a:spLocks noGrp="1"/>
          </p:cNvSpPr>
          <p:nvPr>
            <p:ph type="ftr" sz="quarter" idx="11"/>
          </p:nvPr>
        </p:nvSpPr>
        <p:spPr/>
        <p:txBody>
          <a:bodyPr/>
          <a:lstStyle/>
          <a:p>
            <a:endParaRPr lang="fr-FR" dirty="0"/>
          </a:p>
        </p:txBody>
      </p:sp>
      <p:sp>
        <p:nvSpPr>
          <p:cNvPr id="9" name="Espace réservé du numéro de diapositive 8">
            <a:extLst>
              <a:ext uri="{FF2B5EF4-FFF2-40B4-BE49-F238E27FC236}">
                <a16:creationId xmlns:a16="http://schemas.microsoft.com/office/drawing/2014/main" id="{EC85822D-C12A-4941-95FF-11B89AA46514}"/>
              </a:ext>
            </a:extLst>
          </p:cNvPr>
          <p:cNvSpPr>
            <a:spLocks noGrp="1"/>
          </p:cNvSpPr>
          <p:nvPr>
            <p:ph type="sldNum" sz="quarter" idx="12"/>
          </p:nvPr>
        </p:nvSpPr>
        <p:spPr/>
        <p:txBody>
          <a:bodyPr/>
          <a:lstStyle/>
          <a:p>
            <a:fld id="{8AA005E4-423A-401E-9119-B3459E3083CE}" type="slidenum">
              <a:rPr lang="fr-FR" smtClean="0"/>
              <a:t>‹N°›</a:t>
            </a:fld>
            <a:endParaRPr lang="fr-FR" dirty="0"/>
          </a:p>
        </p:txBody>
      </p:sp>
    </p:spTree>
    <p:extLst>
      <p:ext uri="{BB962C8B-B14F-4D97-AF65-F5344CB8AC3E}">
        <p14:creationId xmlns:p14="http://schemas.microsoft.com/office/powerpoint/2010/main" val="3794725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222155-3F49-4E3B-A4CB-C97B2CE6C453}"/>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5F9469ED-7180-4E2A-8B6F-4B1830C2CB77}"/>
              </a:ext>
            </a:extLst>
          </p:cNvPr>
          <p:cNvSpPr>
            <a:spLocks noGrp="1"/>
          </p:cNvSpPr>
          <p:nvPr>
            <p:ph type="dt" sz="half" idx="10"/>
          </p:nvPr>
        </p:nvSpPr>
        <p:spPr/>
        <p:txBody>
          <a:bodyPr/>
          <a:lstStyle/>
          <a:p>
            <a:endParaRPr lang="fr-FR" dirty="0"/>
          </a:p>
        </p:txBody>
      </p:sp>
      <p:sp>
        <p:nvSpPr>
          <p:cNvPr id="4" name="Espace réservé du pied de page 3">
            <a:extLst>
              <a:ext uri="{FF2B5EF4-FFF2-40B4-BE49-F238E27FC236}">
                <a16:creationId xmlns:a16="http://schemas.microsoft.com/office/drawing/2014/main" id="{3275E71A-7E02-4D82-94FE-EF6332F01FB9}"/>
              </a:ext>
            </a:extLst>
          </p:cNvPr>
          <p:cNvSpPr>
            <a:spLocks noGrp="1"/>
          </p:cNvSpPr>
          <p:nvPr>
            <p:ph type="ftr" sz="quarter" idx="11"/>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5D17CD3F-7C5E-4617-A73B-38F558936681}"/>
              </a:ext>
            </a:extLst>
          </p:cNvPr>
          <p:cNvSpPr>
            <a:spLocks noGrp="1"/>
          </p:cNvSpPr>
          <p:nvPr>
            <p:ph type="sldNum" sz="quarter" idx="12"/>
          </p:nvPr>
        </p:nvSpPr>
        <p:spPr/>
        <p:txBody>
          <a:bodyPr/>
          <a:lstStyle/>
          <a:p>
            <a:fld id="{8AA005E4-423A-401E-9119-B3459E3083CE}" type="slidenum">
              <a:rPr lang="fr-FR" smtClean="0"/>
              <a:t>‹N°›</a:t>
            </a:fld>
            <a:endParaRPr lang="fr-FR" dirty="0"/>
          </a:p>
        </p:txBody>
      </p:sp>
    </p:spTree>
    <p:extLst>
      <p:ext uri="{BB962C8B-B14F-4D97-AF65-F5344CB8AC3E}">
        <p14:creationId xmlns:p14="http://schemas.microsoft.com/office/powerpoint/2010/main" val="3451315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35CA9A8-40DB-4951-924D-54BC0B40227D}"/>
              </a:ext>
            </a:extLst>
          </p:cNvPr>
          <p:cNvSpPr>
            <a:spLocks noGrp="1"/>
          </p:cNvSpPr>
          <p:nvPr>
            <p:ph type="dt" sz="half" idx="10"/>
          </p:nvPr>
        </p:nvSpPr>
        <p:spPr/>
        <p:txBody>
          <a:bodyPr/>
          <a:lstStyle/>
          <a:p>
            <a:endParaRPr lang="fr-FR" dirty="0"/>
          </a:p>
        </p:txBody>
      </p:sp>
      <p:sp>
        <p:nvSpPr>
          <p:cNvPr id="3" name="Espace réservé du pied de page 2">
            <a:extLst>
              <a:ext uri="{FF2B5EF4-FFF2-40B4-BE49-F238E27FC236}">
                <a16:creationId xmlns:a16="http://schemas.microsoft.com/office/drawing/2014/main" id="{1EE2C0EE-0560-452C-BD56-F60D422C6D8D}"/>
              </a:ext>
            </a:extLst>
          </p:cNvPr>
          <p:cNvSpPr>
            <a:spLocks noGrp="1"/>
          </p:cNvSpPr>
          <p:nvPr>
            <p:ph type="ftr" sz="quarter" idx="1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C1F6BAD8-1E29-4E15-B233-52A066992283}"/>
              </a:ext>
            </a:extLst>
          </p:cNvPr>
          <p:cNvSpPr>
            <a:spLocks noGrp="1"/>
          </p:cNvSpPr>
          <p:nvPr>
            <p:ph type="sldNum" sz="quarter" idx="12"/>
          </p:nvPr>
        </p:nvSpPr>
        <p:spPr/>
        <p:txBody>
          <a:bodyPr/>
          <a:lstStyle/>
          <a:p>
            <a:fld id="{8AA005E4-423A-401E-9119-B3459E3083CE}" type="slidenum">
              <a:rPr lang="fr-FR" smtClean="0"/>
              <a:t>‹N°›</a:t>
            </a:fld>
            <a:endParaRPr lang="fr-FR" dirty="0"/>
          </a:p>
        </p:txBody>
      </p:sp>
    </p:spTree>
    <p:extLst>
      <p:ext uri="{BB962C8B-B14F-4D97-AF65-F5344CB8AC3E}">
        <p14:creationId xmlns:p14="http://schemas.microsoft.com/office/powerpoint/2010/main" val="1584130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AC71D5-956B-4381-8959-6811FB6E560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775B78CA-8824-4616-A529-14680673B0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3392E526-DC7D-4CE6-81E4-4C36C57341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337DC850-8509-4BDD-9D6B-1BF917FF5B79}"/>
              </a:ext>
            </a:extLst>
          </p:cNvPr>
          <p:cNvSpPr>
            <a:spLocks noGrp="1"/>
          </p:cNvSpPr>
          <p:nvPr>
            <p:ph type="dt" sz="half" idx="10"/>
          </p:nvPr>
        </p:nvSpPr>
        <p:spPr/>
        <p:txBody>
          <a:bodyPr/>
          <a:lstStyle/>
          <a:p>
            <a:endParaRPr lang="fr-FR" dirty="0"/>
          </a:p>
        </p:txBody>
      </p:sp>
      <p:sp>
        <p:nvSpPr>
          <p:cNvPr id="6" name="Espace réservé du pied de page 5">
            <a:extLst>
              <a:ext uri="{FF2B5EF4-FFF2-40B4-BE49-F238E27FC236}">
                <a16:creationId xmlns:a16="http://schemas.microsoft.com/office/drawing/2014/main" id="{EB0C57BE-63A3-4F8D-90AF-AEADAB33CA76}"/>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BF87DC95-1FFA-4BD2-A664-A02D8E3F21B7}"/>
              </a:ext>
            </a:extLst>
          </p:cNvPr>
          <p:cNvSpPr>
            <a:spLocks noGrp="1"/>
          </p:cNvSpPr>
          <p:nvPr>
            <p:ph type="sldNum" sz="quarter" idx="12"/>
          </p:nvPr>
        </p:nvSpPr>
        <p:spPr/>
        <p:txBody>
          <a:bodyPr/>
          <a:lstStyle/>
          <a:p>
            <a:fld id="{8AA005E4-423A-401E-9119-B3459E3083CE}" type="slidenum">
              <a:rPr lang="fr-FR" smtClean="0"/>
              <a:t>‹N°›</a:t>
            </a:fld>
            <a:endParaRPr lang="fr-FR" dirty="0"/>
          </a:p>
        </p:txBody>
      </p:sp>
    </p:spTree>
    <p:extLst>
      <p:ext uri="{BB962C8B-B14F-4D97-AF65-F5344CB8AC3E}">
        <p14:creationId xmlns:p14="http://schemas.microsoft.com/office/powerpoint/2010/main" val="3546003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6D0359-0AC1-4809-8F65-A9CFAE1810C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748259FD-1C16-42CA-ADBA-9BB8366ACE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a:extLst>
              <a:ext uri="{FF2B5EF4-FFF2-40B4-BE49-F238E27FC236}">
                <a16:creationId xmlns:a16="http://schemas.microsoft.com/office/drawing/2014/main" id="{D7C02A32-AF8F-42B6-B7ED-2C9CD0363D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14B1587D-7591-4A12-AF3F-CC5156552EA8}"/>
              </a:ext>
            </a:extLst>
          </p:cNvPr>
          <p:cNvSpPr>
            <a:spLocks noGrp="1"/>
          </p:cNvSpPr>
          <p:nvPr>
            <p:ph type="dt" sz="half" idx="10"/>
          </p:nvPr>
        </p:nvSpPr>
        <p:spPr/>
        <p:txBody>
          <a:bodyPr/>
          <a:lstStyle/>
          <a:p>
            <a:endParaRPr lang="fr-FR" dirty="0"/>
          </a:p>
        </p:txBody>
      </p:sp>
      <p:sp>
        <p:nvSpPr>
          <p:cNvPr id="6" name="Espace réservé du pied de page 5">
            <a:extLst>
              <a:ext uri="{FF2B5EF4-FFF2-40B4-BE49-F238E27FC236}">
                <a16:creationId xmlns:a16="http://schemas.microsoft.com/office/drawing/2014/main" id="{679060B6-5C54-4BFB-82EC-E8D07C393354}"/>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1F8A584D-3DE0-46D7-BDC0-F7FF94EDE306}"/>
              </a:ext>
            </a:extLst>
          </p:cNvPr>
          <p:cNvSpPr>
            <a:spLocks noGrp="1"/>
          </p:cNvSpPr>
          <p:nvPr>
            <p:ph type="sldNum" sz="quarter" idx="12"/>
          </p:nvPr>
        </p:nvSpPr>
        <p:spPr/>
        <p:txBody>
          <a:bodyPr/>
          <a:lstStyle/>
          <a:p>
            <a:fld id="{8AA005E4-423A-401E-9119-B3459E3083CE}" type="slidenum">
              <a:rPr lang="fr-FR" smtClean="0"/>
              <a:t>‹N°›</a:t>
            </a:fld>
            <a:endParaRPr lang="fr-FR" dirty="0"/>
          </a:p>
        </p:txBody>
      </p:sp>
    </p:spTree>
    <p:extLst>
      <p:ext uri="{BB962C8B-B14F-4D97-AF65-F5344CB8AC3E}">
        <p14:creationId xmlns:p14="http://schemas.microsoft.com/office/powerpoint/2010/main" val="2591548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C459256-9795-4C7C-9E4D-3C8E1A2F26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205197D3-6674-4A7E-A6B6-D01591E3D5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A73CB34-4963-4958-8D6F-DB86658CE9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dirty="0"/>
          </a:p>
        </p:txBody>
      </p:sp>
      <p:sp>
        <p:nvSpPr>
          <p:cNvPr id="5" name="Espace réservé du pied de page 4">
            <a:extLst>
              <a:ext uri="{FF2B5EF4-FFF2-40B4-BE49-F238E27FC236}">
                <a16:creationId xmlns:a16="http://schemas.microsoft.com/office/drawing/2014/main" id="{A67E3F66-0644-4735-BD0D-BF13A7049F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a:extLst>
              <a:ext uri="{FF2B5EF4-FFF2-40B4-BE49-F238E27FC236}">
                <a16:creationId xmlns:a16="http://schemas.microsoft.com/office/drawing/2014/main" id="{0959209A-AEB6-4E5D-AE2D-94064DDBF4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005E4-423A-401E-9119-B3459E3083CE}" type="slidenum">
              <a:rPr lang="fr-FR" smtClean="0"/>
              <a:t>‹N°›</a:t>
            </a:fld>
            <a:endParaRPr lang="fr-FR" dirty="0"/>
          </a:p>
        </p:txBody>
      </p:sp>
    </p:spTree>
    <p:extLst>
      <p:ext uri="{BB962C8B-B14F-4D97-AF65-F5344CB8AC3E}">
        <p14:creationId xmlns:p14="http://schemas.microsoft.com/office/powerpoint/2010/main" val="22919484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70535EF-84B8-4902-8133-DF8937567F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47D46F90-63C9-495E-A623-9B8BD33083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F0FF5E7-38A4-483B-853E-821EFD7F2F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endParaRPr lang="fr-FR"/>
          </a:p>
        </p:txBody>
      </p:sp>
      <p:sp>
        <p:nvSpPr>
          <p:cNvPr id="5" name="Espace réservé du pied de page 4">
            <a:extLst>
              <a:ext uri="{FF2B5EF4-FFF2-40B4-BE49-F238E27FC236}">
                <a16:creationId xmlns:a16="http://schemas.microsoft.com/office/drawing/2014/main" id="{CAAD9F4C-5CC3-4D43-827B-DE36A3BD59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fr-FR"/>
          </a:p>
        </p:txBody>
      </p:sp>
      <p:sp>
        <p:nvSpPr>
          <p:cNvPr id="6" name="Espace réservé du numéro de diapositive 5">
            <a:extLst>
              <a:ext uri="{FF2B5EF4-FFF2-40B4-BE49-F238E27FC236}">
                <a16:creationId xmlns:a16="http://schemas.microsoft.com/office/drawing/2014/main" id="{21B8A449-A696-42AD-AB61-734A7B49C3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A8B25A46-D16C-4E16-AAE0-72064F153859}" type="slidenum">
              <a:rPr lang="fr-FR" smtClean="0"/>
              <a:pPr/>
              <a:t>‹N°›</a:t>
            </a:fld>
            <a:endParaRPr lang="fr-FR"/>
          </a:p>
        </p:txBody>
      </p:sp>
    </p:spTree>
    <p:extLst>
      <p:ext uri="{BB962C8B-B14F-4D97-AF65-F5344CB8AC3E}">
        <p14:creationId xmlns:p14="http://schemas.microsoft.com/office/powerpoint/2010/main" val="38154158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28.png"/><Relationship Id="rId7"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17.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2.png"/><Relationship Id="rId7"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15.jpeg"/><Relationship Id="rId9" Type="http://schemas.microsoft.com/office/2007/relationships/hdphoto" Target="../media/hdphoto5.wdp"/></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1.wdp"/><Relationship Id="rId11" Type="http://schemas.microsoft.com/office/2007/relationships/hdphoto" Target="../media/hdphoto3.wdp"/><Relationship Id="rId5" Type="http://schemas.openxmlformats.org/officeDocument/2006/relationships/image" Target="../media/image11.png"/><Relationship Id="rId10" Type="http://schemas.openxmlformats.org/officeDocument/2006/relationships/image" Target="../media/image14.png"/><Relationship Id="rId4" Type="http://schemas.openxmlformats.org/officeDocument/2006/relationships/image" Target="../media/image10.png"/><Relationship Id="rId9"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0.png"/><Relationship Id="rId7" Type="http://schemas.microsoft.com/office/2007/relationships/hdphoto" Target="../media/hdphoto1.wdp"/><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21.png"/><Relationship Id="rId10" Type="http://schemas.microsoft.com/office/2007/relationships/hdphoto" Target="../media/hdphoto2.wdp"/><Relationship Id="rId4" Type="http://schemas.openxmlformats.org/officeDocument/2006/relationships/image" Target="../media/image20.png"/><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5E1B68-4580-4072-AE45-D51048FED878}"/>
              </a:ext>
            </a:extLst>
          </p:cNvPr>
          <p:cNvSpPr>
            <a:spLocks noGrp="1"/>
          </p:cNvSpPr>
          <p:nvPr>
            <p:ph type="ctrTitle"/>
          </p:nvPr>
        </p:nvSpPr>
        <p:spPr>
          <a:xfrm>
            <a:off x="0" y="1544714"/>
            <a:ext cx="12192000" cy="1671221"/>
          </a:xfrm>
          <a:solidFill>
            <a:srgbClr val="F8AC00"/>
          </a:solidFill>
        </p:spPr>
        <p:txBody>
          <a:bodyPr>
            <a:normAutofit/>
          </a:bodyPr>
          <a:lstStyle/>
          <a:p>
            <a:pPr algn="l"/>
            <a:r>
              <a:rPr lang="en-GB" sz="3600" dirty="0">
                <a:latin typeface="Avenir Next LT Pro" panose="020B0504020202020204" pitchFamily="34" charset="0"/>
              </a:rPr>
              <a:t>Provision of ecosystem services by biodiversity-based cropping systems in the context of climate </a:t>
            </a:r>
            <a:br>
              <a:rPr lang="en-GB" sz="3600" dirty="0">
                <a:latin typeface="Avenir Next LT Pro" panose="020B0504020202020204" pitchFamily="34" charset="0"/>
              </a:rPr>
            </a:br>
            <a:r>
              <a:rPr lang="en-GB" sz="3600" dirty="0">
                <a:latin typeface="Avenir Next LT Pro" panose="020B0504020202020204" pitchFamily="34" charset="0"/>
              </a:rPr>
              <a:t>change: a 50-year simulation in western France</a:t>
            </a:r>
            <a:endParaRPr lang="fr-FR" sz="3600" dirty="0">
              <a:latin typeface="Avenir Next LT Pro" panose="020B0504020202020204" pitchFamily="34" charset="0"/>
            </a:endParaRPr>
          </a:p>
        </p:txBody>
      </p:sp>
      <p:sp>
        <p:nvSpPr>
          <p:cNvPr id="3" name="Sous-titre 2">
            <a:extLst>
              <a:ext uri="{FF2B5EF4-FFF2-40B4-BE49-F238E27FC236}">
                <a16:creationId xmlns:a16="http://schemas.microsoft.com/office/drawing/2014/main" id="{45E9FF09-D834-40B9-A4CA-D8EE4E086120}"/>
              </a:ext>
            </a:extLst>
          </p:cNvPr>
          <p:cNvSpPr>
            <a:spLocks noGrp="1"/>
          </p:cNvSpPr>
          <p:nvPr>
            <p:ph type="subTitle" idx="1"/>
          </p:nvPr>
        </p:nvSpPr>
        <p:spPr>
          <a:xfrm>
            <a:off x="0" y="3386831"/>
            <a:ext cx="9144000" cy="1382915"/>
          </a:xfrm>
        </p:spPr>
        <p:txBody>
          <a:bodyPr/>
          <a:lstStyle/>
          <a:p>
            <a:r>
              <a:rPr lang="fr-FR" b="1" dirty="0">
                <a:latin typeface="AvenirNext LT Pro Cn" panose="020B0506020202020204" pitchFamily="34" charset="0"/>
              </a:rPr>
              <a:t>Arnaud Delbaere</a:t>
            </a:r>
            <a:r>
              <a:rPr lang="fr-FR" dirty="0">
                <a:latin typeface="AvenirNext LT Pro Cn" panose="020B0506020202020204" pitchFamily="34" charset="0"/>
              </a:rPr>
              <a:t>, Matthieu </a:t>
            </a:r>
            <a:r>
              <a:rPr lang="fr-FR" dirty="0" err="1">
                <a:latin typeface="AvenirNext LT Pro Cn" panose="020B0506020202020204" pitchFamily="34" charset="0"/>
              </a:rPr>
              <a:t>Carof</a:t>
            </a:r>
            <a:r>
              <a:rPr lang="fr-FR" dirty="0">
                <a:latin typeface="AvenirNext LT Pro Cn" panose="020B0506020202020204" pitchFamily="34" charset="0"/>
              </a:rPr>
              <a:t>, Olivier </a:t>
            </a:r>
            <a:r>
              <a:rPr lang="fr-FR" dirty="0" err="1">
                <a:latin typeface="AvenirNext LT Pro Cn" panose="020B0506020202020204" pitchFamily="34" charset="0"/>
              </a:rPr>
              <a:t>Godinot</a:t>
            </a:r>
            <a:r>
              <a:rPr lang="fr-FR" dirty="0">
                <a:latin typeface="AvenirNext LT Pro Cn" panose="020B0506020202020204" pitchFamily="34" charset="0"/>
              </a:rPr>
              <a:t>, Edith Le Cadre</a:t>
            </a:r>
          </a:p>
          <a:p>
            <a:r>
              <a:rPr lang="fr-FR" sz="2000" dirty="0">
                <a:latin typeface="AvenirNext LT Pro Cn" panose="020B0506020202020204" pitchFamily="34" charset="0"/>
              </a:rPr>
              <a:t>Institut Agro Rennes Angers</a:t>
            </a:r>
          </a:p>
        </p:txBody>
      </p:sp>
    </p:spTree>
    <p:extLst>
      <p:ext uri="{BB962C8B-B14F-4D97-AF65-F5344CB8AC3E}">
        <p14:creationId xmlns:p14="http://schemas.microsoft.com/office/powerpoint/2010/main" val="2006446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2F42C1-039A-4459-BC5B-CB94A11979A9}"/>
              </a:ext>
            </a:extLst>
          </p:cNvPr>
          <p:cNvSpPr>
            <a:spLocks noGrp="1"/>
          </p:cNvSpPr>
          <p:nvPr>
            <p:ph type="title"/>
          </p:nvPr>
        </p:nvSpPr>
        <p:spPr>
          <a:xfrm>
            <a:off x="60241" y="349577"/>
            <a:ext cx="11082675" cy="518573"/>
          </a:xfrm>
        </p:spPr>
        <p:txBody>
          <a:bodyPr>
            <a:normAutofit/>
          </a:bodyPr>
          <a:lstStyle/>
          <a:p>
            <a:r>
              <a:rPr lang="fr-FR" sz="2400" dirty="0">
                <a:latin typeface="AvenirNext LT Pro Heavy" panose="020B0904020202020204" pitchFamily="34" charset="0"/>
              </a:rPr>
              <a:t>Active </a:t>
            </a:r>
            <a:r>
              <a:rPr lang="fr-FR" sz="2400" dirty="0" err="1">
                <a:latin typeface="AvenirNext LT Pro Heavy" panose="020B0904020202020204" pitchFamily="34" charset="0"/>
              </a:rPr>
              <a:t>soil</a:t>
            </a:r>
            <a:r>
              <a:rPr lang="fr-FR" sz="2400" dirty="0">
                <a:latin typeface="AvenirNext LT Pro Heavy" panose="020B0904020202020204" pitchFamily="34" charset="0"/>
              </a:rPr>
              <a:t> </a:t>
            </a:r>
            <a:r>
              <a:rPr lang="fr-FR" sz="2400" dirty="0" err="1">
                <a:latin typeface="AvenirNext LT Pro Heavy" panose="020B0904020202020204" pitchFamily="34" charset="0"/>
              </a:rPr>
              <a:t>organic</a:t>
            </a:r>
            <a:r>
              <a:rPr lang="fr-FR" sz="2400" dirty="0">
                <a:latin typeface="AvenirNext LT Pro Heavy" panose="020B0904020202020204" pitchFamily="34" charset="0"/>
              </a:rPr>
              <a:t> </a:t>
            </a:r>
            <a:r>
              <a:rPr lang="fr-FR" sz="2400" dirty="0" err="1">
                <a:latin typeface="AvenirNext LT Pro Heavy" panose="020B0904020202020204" pitchFamily="34" charset="0"/>
              </a:rPr>
              <a:t>carbon</a:t>
            </a:r>
            <a:r>
              <a:rPr lang="fr-FR" sz="2400" dirty="0">
                <a:latin typeface="AvenirNext LT Pro Heavy" panose="020B0904020202020204" pitchFamily="34" charset="0"/>
              </a:rPr>
              <a:t> </a:t>
            </a:r>
            <a:r>
              <a:rPr lang="fr-FR" sz="2400" dirty="0" err="1">
                <a:latin typeface="AvenirNext LT Pro Heavy" panose="020B0904020202020204" pitchFamily="34" charset="0"/>
              </a:rPr>
              <a:t>evolution</a:t>
            </a:r>
            <a:r>
              <a:rPr lang="fr-FR" sz="2400" dirty="0">
                <a:latin typeface="AvenirNext LT Pro Heavy" panose="020B0904020202020204" pitchFamily="34" charset="0"/>
              </a:rPr>
              <a:t> over time (RCP 8.5 2010-2070)</a:t>
            </a:r>
            <a:endParaRPr lang="en-GB" sz="2400" dirty="0">
              <a:latin typeface="AvenirNext LT Pro Heavy" panose="020B0904020202020204" pitchFamily="34" charset="0"/>
            </a:endParaRPr>
          </a:p>
        </p:txBody>
      </p:sp>
      <p:sp>
        <p:nvSpPr>
          <p:cNvPr id="5" name="Flèche : pentagone 4">
            <a:extLst>
              <a:ext uri="{FF2B5EF4-FFF2-40B4-BE49-F238E27FC236}">
                <a16:creationId xmlns:a16="http://schemas.microsoft.com/office/drawing/2014/main" id="{0AC359B5-06D7-4932-A18A-725BE9891065}"/>
              </a:ext>
            </a:extLst>
          </p:cNvPr>
          <p:cNvSpPr/>
          <p:nvPr/>
        </p:nvSpPr>
        <p:spPr>
          <a:xfrm>
            <a:off x="5318041" y="-8253"/>
            <a:ext cx="1092758" cy="264451"/>
          </a:xfrm>
          <a:prstGeom prst="homePlate">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100" b="1" i="0" u="none" strike="noStrike" kern="1200" cap="none" spc="0" normalizeH="0" baseline="0" noProof="0" dirty="0">
              <a:ln>
                <a:noFill/>
              </a:ln>
              <a:solidFill>
                <a:prstClr val="white"/>
              </a:solidFill>
              <a:effectLst/>
              <a:uLnTx/>
              <a:uFillTx/>
              <a:latin typeface="AvenirNext LT Pro Cn" panose="020B0506020202020204" pitchFamily="34" charset="0"/>
              <a:ea typeface="+mn-ea"/>
              <a:cs typeface="+mn-cs"/>
            </a:endParaRPr>
          </a:p>
        </p:txBody>
      </p:sp>
      <p:sp>
        <p:nvSpPr>
          <p:cNvPr id="6" name="Flèche : pentagone 5">
            <a:extLst>
              <a:ext uri="{FF2B5EF4-FFF2-40B4-BE49-F238E27FC236}">
                <a16:creationId xmlns:a16="http://schemas.microsoft.com/office/drawing/2014/main" id="{C5A1E478-33F0-4C03-AF5B-A778ED5BA649}"/>
              </a:ext>
            </a:extLst>
          </p:cNvPr>
          <p:cNvSpPr/>
          <p:nvPr/>
        </p:nvSpPr>
        <p:spPr>
          <a:xfrm>
            <a:off x="4636089" y="-4228"/>
            <a:ext cx="1259143" cy="255995"/>
          </a:xfrm>
          <a:prstGeom prst="homePlate">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100" b="1" i="0" u="none" strike="noStrike" kern="1200" cap="none" spc="0" normalizeH="0" baseline="0" noProof="0" dirty="0">
              <a:ln>
                <a:noFill/>
              </a:ln>
              <a:solidFill>
                <a:prstClr val="white"/>
              </a:solidFill>
              <a:effectLst/>
              <a:uLnTx/>
              <a:uFillTx/>
              <a:latin typeface="AvenirNext LT Pro Cn" panose="020B0506020202020204" pitchFamily="34" charset="0"/>
              <a:ea typeface="+mn-ea"/>
              <a:cs typeface="+mn-cs"/>
            </a:endParaRPr>
          </a:p>
        </p:txBody>
      </p:sp>
      <p:sp>
        <p:nvSpPr>
          <p:cNvPr id="7" name="Flèche : pentagone 6">
            <a:extLst>
              <a:ext uri="{FF2B5EF4-FFF2-40B4-BE49-F238E27FC236}">
                <a16:creationId xmlns:a16="http://schemas.microsoft.com/office/drawing/2014/main" id="{53F69C2E-BD9A-4FBE-A9DA-849C53CED30F}"/>
              </a:ext>
            </a:extLst>
          </p:cNvPr>
          <p:cNvSpPr/>
          <p:nvPr/>
        </p:nvSpPr>
        <p:spPr>
          <a:xfrm>
            <a:off x="3688080" y="-9525"/>
            <a:ext cx="1608353" cy="261292"/>
          </a:xfrm>
          <a:prstGeom prst="homePlate">
            <a:avLst/>
          </a:prstGeom>
          <a:solidFill>
            <a:schemeClr val="bg2">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err="1">
                <a:ln>
                  <a:noFill/>
                </a:ln>
                <a:solidFill>
                  <a:prstClr val="white"/>
                </a:solidFill>
                <a:effectLst/>
                <a:uLnTx/>
                <a:uFillTx/>
                <a:latin typeface="AvenirNext LT Pro Cn" panose="020B0506020202020204" pitchFamily="34" charset="0"/>
                <a:ea typeface="+mn-ea"/>
                <a:cs typeface="+mn-cs"/>
              </a:rPr>
              <a:t>Results</a:t>
            </a:r>
            <a:r>
              <a:rPr kumimoji="0" lang="fr-FR" sz="1100" b="1" i="0" u="none" strike="noStrike" kern="1200" cap="none" spc="0" normalizeH="0" baseline="0" noProof="0" dirty="0">
                <a:ln>
                  <a:noFill/>
                </a:ln>
                <a:solidFill>
                  <a:prstClr val="white"/>
                </a:solidFill>
                <a:effectLst/>
                <a:uLnTx/>
                <a:uFillTx/>
                <a:latin typeface="AvenirNext LT Pro Cn" panose="020B0506020202020204" pitchFamily="34" charset="0"/>
                <a:ea typeface="+mn-ea"/>
                <a:cs typeface="+mn-cs"/>
              </a:rPr>
              <a:t> : Carbon</a:t>
            </a:r>
          </a:p>
        </p:txBody>
      </p:sp>
      <p:sp>
        <p:nvSpPr>
          <p:cNvPr id="8" name="Flèche : pentagone 7">
            <a:extLst>
              <a:ext uri="{FF2B5EF4-FFF2-40B4-BE49-F238E27FC236}">
                <a16:creationId xmlns:a16="http://schemas.microsoft.com/office/drawing/2014/main" id="{670CCDC2-055B-496E-9A07-F58EA233F474}"/>
              </a:ext>
            </a:extLst>
          </p:cNvPr>
          <p:cNvSpPr/>
          <p:nvPr/>
        </p:nvSpPr>
        <p:spPr>
          <a:xfrm>
            <a:off x="2828261" y="203"/>
            <a:ext cx="1103659" cy="251564"/>
          </a:xfrm>
          <a:prstGeom prst="homePlate">
            <a:avLst/>
          </a:prstGeom>
          <a:solidFill>
            <a:srgbClr val="D0CECE"/>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100" b="1" i="0" u="none" strike="noStrike" kern="1200" cap="none" spc="0" normalizeH="0" baseline="0" noProof="0" dirty="0">
              <a:ln>
                <a:noFill/>
              </a:ln>
              <a:solidFill>
                <a:prstClr val="white"/>
              </a:solidFill>
              <a:effectLst/>
              <a:uLnTx/>
              <a:uFillTx/>
              <a:latin typeface="AvenirNext LT Pro Cn" panose="020B0506020202020204" pitchFamily="34" charset="0"/>
              <a:ea typeface="+mn-ea"/>
              <a:cs typeface="+mn-cs"/>
            </a:endParaRPr>
          </a:p>
        </p:txBody>
      </p:sp>
      <p:sp>
        <p:nvSpPr>
          <p:cNvPr id="9" name="Flèche : pentagone 8">
            <a:extLst>
              <a:ext uri="{FF2B5EF4-FFF2-40B4-BE49-F238E27FC236}">
                <a16:creationId xmlns:a16="http://schemas.microsoft.com/office/drawing/2014/main" id="{90EF9E1B-D787-4AEF-B467-6C40F00DFF32}"/>
              </a:ext>
            </a:extLst>
          </p:cNvPr>
          <p:cNvSpPr/>
          <p:nvPr/>
        </p:nvSpPr>
        <p:spPr>
          <a:xfrm>
            <a:off x="374356" y="-12705"/>
            <a:ext cx="2730278" cy="255995"/>
          </a:xfrm>
          <a:prstGeom prst="homePlate">
            <a:avLst/>
          </a:prstGeom>
          <a:solidFill>
            <a:srgbClr val="D0CECE"/>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100" b="1" i="0" u="none" strike="noStrike" kern="1200" cap="none" spc="0" normalizeH="0" baseline="0" noProof="0" dirty="0">
              <a:ln>
                <a:noFill/>
              </a:ln>
              <a:solidFill>
                <a:prstClr val="white"/>
              </a:solidFill>
              <a:effectLst/>
              <a:uLnTx/>
              <a:uFillTx/>
              <a:latin typeface="AvenirNext LT Pro Cn" panose="020B0506020202020204" pitchFamily="34" charset="0"/>
              <a:ea typeface="+mn-ea"/>
              <a:cs typeface="+mn-cs"/>
            </a:endParaRPr>
          </a:p>
        </p:txBody>
      </p:sp>
      <p:sp>
        <p:nvSpPr>
          <p:cNvPr id="10" name="Flèche : pentagone 9">
            <a:extLst>
              <a:ext uri="{FF2B5EF4-FFF2-40B4-BE49-F238E27FC236}">
                <a16:creationId xmlns:a16="http://schemas.microsoft.com/office/drawing/2014/main" id="{58B332B1-668D-484A-93EB-0C90977E778C}"/>
              </a:ext>
            </a:extLst>
          </p:cNvPr>
          <p:cNvSpPr/>
          <p:nvPr/>
        </p:nvSpPr>
        <p:spPr>
          <a:xfrm>
            <a:off x="-16172" y="-23338"/>
            <a:ext cx="588772" cy="263896"/>
          </a:xfrm>
          <a:prstGeom prst="homePlate">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00" b="1" i="0" u="none" strike="noStrike" kern="1200" cap="none" spc="0" normalizeH="0" baseline="0" noProof="0" dirty="0">
              <a:ln>
                <a:noFill/>
              </a:ln>
              <a:solidFill>
                <a:prstClr val="white"/>
              </a:solidFill>
              <a:effectLst/>
              <a:uLnTx/>
              <a:uFillTx/>
              <a:latin typeface="AvenirNext LT Pro Cn" panose="020B0506020202020204" pitchFamily="34" charset="0"/>
              <a:ea typeface="+mn-ea"/>
              <a:cs typeface="+mn-cs"/>
            </a:endParaRPr>
          </a:p>
        </p:txBody>
      </p:sp>
      <p:pic>
        <p:nvPicPr>
          <p:cNvPr id="12" name="Image 11">
            <a:extLst>
              <a:ext uri="{FF2B5EF4-FFF2-40B4-BE49-F238E27FC236}">
                <a16:creationId xmlns:a16="http://schemas.microsoft.com/office/drawing/2014/main" id="{5E709F5F-E6DA-43E1-96D0-88DF21CD8883}"/>
              </a:ext>
            </a:extLst>
          </p:cNvPr>
          <p:cNvPicPr>
            <a:picLocks noChangeAspect="1"/>
          </p:cNvPicPr>
          <p:nvPr/>
        </p:nvPicPr>
        <p:blipFill rotWithShape="1">
          <a:blip r:embed="rId3"/>
          <a:srcRect l="498" t="12010" b="613"/>
          <a:stretch/>
        </p:blipFill>
        <p:spPr>
          <a:xfrm>
            <a:off x="60241" y="980532"/>
            <a:ext cx="8330104" cy="5336013"/>
          </a:xfrm>
          <a:prstGeom prst="rect">
            <a:avLst/>
          </a:prstGeom>
        </p:spPr>
      </p:pic>
      <p:cxnSp>
        <p:nvCxnSpPr>
          <p:cNvPr id="14" name="Connecteur droit 13">
            <a:extLst>
              <a:ext uri="{FF2B5EF4-FFF2-40B4-BE49-F238E27FC236}">
                <a16:creationId xmlns:a16="http://schemas.microsoft.com/office/drawing/2014/main" id="{2BAAA56D-7DAB-4B45-9DC2-974FA46EF333}"/>
              </a:ext>
            </a:extLst>
          </p:cNvPr>
          <p:cNvCxnSpPr>
            <a:cxnSpLocks/>
          </p:cNvCxnSpPr>
          <p:nvPr/>
        </p:nvCxnSpPr>
        <p:spPr>
          <a:xfrm>
            <a:off x="8541876" y="1367853"/>
            <a:ext cx="0" cy="519176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7" name="Triangle isocèle 16">
            <a:extLst>
              <a:ext uri="{FF2B5EF4-FFF2-40B4-BE49-F238E27FC236}">
                <a16:creationId xmlns:a16="http://schemas.microsoft.com/office/drawing/2014/main" id="{54A52661-ED3E-45F1-BAA8-468517ADA05F}"/>
              </a:ext>
            </a:extLst>
          </p:cNvPr>
          <p:cNvSpPr/>
          <p:nvPr/>
        </p:nvSpPr>
        <p:spPr>
          <a:xfrm rot="5400000">
            <a:off x="8510646" y="1666162"/>
            <a:ext cx="266226" cy="200231"/>
          </a:xfrm>
          <a:prstGeom prst="triangle">
            <a:avLst/>
          </a:prstGeom>
          <a:solidFill>
            <a:srgbClr val="F8A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A3A6"/>
              </a:solidFill>
              <a:latin typeface="Calibri" panose="020F0502020204030204"/>
            </a:endParaRPr>
          </a:p>
        </p:txBody>
      </p:sp>
      <p:sp>
        <p:nvSpPr>
          <p:cNvPr id="18" name="Triangle isocèle 17">
            <a:extLst>
              <a:ext uri="{FF2B5EF4-FFF2-40B4-BE49-F238E27FC236}">
                <a16:creationId xmlns:a16="http://schemas.microsoft.com/office/drawing/2014/main" id="{17C0DA01-0CE5-458E-B596-430956B4C003}"/>
              </a:ext>
            </a:extLst>
          </p:cNvPr>
          <p:cNvSpPr/>
          <p:nvPr/>
        </p:nvSpPr>
        <p:spPr>
          <a:xfrm rot="5400000">
            <a:off x="8513181" y="2470958"/>
            <a:ext cx="266226" cy="200231"/>
          </a:xfrm>
          <a:prstGeom prst="triangle">
            <a:avLst/>
          </a:prstGeom>
          <a:solidFill>
            <a:srgbClr val="F8A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A3A6"/>
              </a:solidFill>
              <a:latin typeface="Calibri" panose="020F0502020204030204"/>
            </a:endParaRPr>
          </a:p>
        </p:txBody>
      </p:sp>
      <p:sp>
        <p:nvSpPr>
          <p:cNvPr id="19" name="ZoneTexte 18">
            <a:extLst>
              <a:ext uri="{FF2B5EF4-FFF2-40B4-BE49-F238E27FC236}">
                <a16:creationId xmlns:a16="http://schemas.microsoft.com/office/drawing/2014/main" id="{C9098C20-B343-488F-8764-D0783947678B}"/>
              </a:ext>
            </a:extLst>
          </p:cNvPr>
          <p:cNvSpPr txBox="1"/>
          <p:nvPr/>
        </p:nvSpPr>
        <p:spPr>
          <a:xfrm>
            <a:off x="8893635" y="1602536"/>
            <a:ext cx="3298365" cy="4524315"/>
          </a:xfrm>
          <a:prstGeom prst="rect">
            <a:avLst/>
          </a:prstGeom>
          <a:noFill/>
        </p:spPr>
        <p:txBody>
          <a:bodyPr wrap="square" rtlCol="0">
            <a:spAutoFit/>
          </a:bodyPr>
          <a:lstStyle/>
          <a:p>
            <a:r>
              <a:rPr lang="en-GB" dirty="0">
                <a:latin typeface="AvenirNext LT Pro Cn" panose="020B0506020202020204" pitchFamily="34" charset="0"/>
              </a:rPr>
              <a:t>Drop in organic carbon in all rotations</a:t>
            </a:r>
          </a:p>
          <a:p>
            <a:endParaRPr lang="fr-FR" dirty="0">
              <a:latin typeface="AvenirNext LT Pro Cn" panose="020B0506020202020204" pitchFamily="34" charset="0"/>
            </a:endParaRPr>
          </a:p>
          <a:p>
            <a:endParaRPr lang="en-GB" dirty="0">
              <a:latin typeface="AvenirNext LT Pro Cn" panose="020B0506020202020204" pitchFamily="34" charset="0"/>
            </a:endParaRPr>
          </a:p>
          <a:p>
            <a:r>
              <a:rPr lang="en-GB" dirty="0">
                <a:latin typeface="AvenirNext LT Pro Cn" panose="020B0506020202020204" pitchFamily="34" charset="0"/>
              </a:rPr>
              <a:t>Significantly faster rate of C destocking in the “business as usual” rotation</a:t>
            </a:r>
          </a:p>
          <a:p>
            <a:endParaRPr lang="fr-FR" dirty="0">
              <a:latin typeface="AvenirNext LT Pro Cn" panose="020B0506020202020204" pitchFamily="34" charset="0"/>
            </a:endParaRPr>
          </a:p>
          <a:p>
            <a:endParaRPr lang="en-GB" dirty="0">
              <a:latin typeface="AvenirNext LT Pro Cn" panose="020B0506020202020204" pitchFamily="34" charset="0"/>
            </a:endParaRPr>
          </a:p>
          <a:p>
            <a:r>
              <a:rPr lang="en-GB" dirty="0">
                <a:latin typeface="AvenirNext LT Pro Cn" panose="020B0506020202020204" pitchFamily="34" charset="0"/>
              </a:rPr>
              <a:t>Stabilization of active carbon for more diversified rotations, particularly the “</a:t>
            </a:r>
            <a:r>
              <a:rPr lang="en-GB" dirty="0" err="1">
                <a:latin typeface="AvenirNext LT Pro Cn" panose="020B0506020202020204" pitchFamily="34" charset="0"/>
              </a:rPr>
              <a:t>Synophyt</a:t>
            </a:r>
            <a:r>
              <a:rPr lang="en-GB" dirty="0">
                <a:latin typeface="AvenirNext LT Pro Cn" panose="020B0506020202020204" pitchFamily="34" charset="0"/>
              </a:rPr>
              <a:t>” rotation</a:t>
            </a:r>
          </a:p>
          <a:p>
            <a:endParaRPr lang="fr-FR" dirty="0">
              <a:latin typeface="AvenirNext LT Pro Cn" panose="020B0506020202020204" pitchFamily="34" charset="0"/>
            </a:endParaRPr>
          </a:p>
          <a:p>
            <a:endParaRPr lang="en-GB" dirty="0">
              <a:latin typeface="AvenirNext LT Pro Cn" panose="020B0506020202020204" pitchFamily="34" charset="0"/>
            </a:endParaRPr>
          </a:p>
          <a:p>
            <a:r>
              <a:rPr lang="en-GB" dirty="0">
                <a:latin typeface="AvenirNext LT Pro Cn" panose="020B0506020202020204" pitchFamily="34" charset="0"/>
              </a:rPr>
              <a:t>Questions the ability of the more diversified rotations studied to efficiently store carbon in the soil</a:t>
            </a:r>
            <a:endParaRPr lang="fr-FR" dirty="0">
              <a:latin typeface="AvenirNext LT Pro Cn" panose="020B0506020202020204" pitchFamily="34" charset="0"/>
            </a:endParaRPr>
          </a:p>
          <a:p>
            <a:endParaRPr lang="en-GB" dirty="0">
              <a:latin typeface="AvenirNext LT Pro Cn" panose="020B0506020202020204" pitchFamily="34" charset="0"/>
            </a:endParaRPr>
          </a:p>
        </p:txBody>
      </p:sp>
      <p:sp>
        <p:nvSpPr>
          <p:cNvPr id="20" name="Triangle isocèle 19">
            <a:extLst>
              <a:ext uri="{FF2B5EF4-FFF2-40B4-BE49-F238E27FC236}">
                <a16:creationId xmlns:a16="http://schemas.microsoft.com/office/drawing/2014/main" id="{86944B72-6445-4A08-8462-F27FCA53A862}"/>
              </a:ext>
            </a:extLst>
          </p:cNvPr>
          <p:cNvSpPr/>
          <p:nvPr/>
        </p:nvSpPr>
        <p:spPr>
          <a:xfrm rot="5400000">
            <a:off x="8510646" y="3588312"/>
            <a:ext cx="266226" cy="200231"/>
          </a:xfrm>
          <a:prstGeom prst="triangle">
            <a:avLst/>
          </a:prstGeom>
          <a:solidFill>
            <a:srgbClr val="F8A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A3A6"/>
              </a:solidFill>
              <a:latin typeface="Calibri" panose="020F0502020204030204"/>
            </a:endParaRPr>
          </a:p>
        </p:txBody>
      </p:sp>
      <p:sp>
        <p:nvSpPr>
          <p:cNvPr id="21" name="Triangle isocèle 20">
            <a:extLst>
              <a:ext uri="{FF2B5EF4-FFF2-40B4-BE49-F238E27FC236}">
                <a16:creationId xmlns:a16="http://schemas.microsoft.com/office/drawing/2014/main" id="{8D7E2B85-C71A-4F2D-8F9B-20E064A3488A}"/>
              </a:ext>
            </a:extLst>
          </p:cNvPr>
          <p:cNvSpPr/>
          <p:nvPr/>
        </p:nvSpPr>
        <p:spPr>
          <a:xfrm rot="5400000">
            <a:off x="8519086" y="4967351"/>
            <a:ext cx="266226" cy="200231"/>
          </a:xfrm>
          <a:prstGeom prst="triangle">
            <a:avLst/>
          </a:prstGeom>
          <a:solidFill>
            <a:srgbClr val="F8A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A3A6"/>
              </a:solidFill>
              <a:latin typeface="Calibri" panose="020F0502020204030204"/>
            </a:endParaRPr>
          </a:p>
        </p:txBody>
      </p:sp>
      <p:sp>
        <p:nvSpPr>
          <p:cNvPr id="4" name="Espace réservé du numéro de diapositive 3">
            <a:extLst>
              <a:ext uri="{FF2B5EF4-FFF2-40B4-BE49-F238E27FC236}">
                <a16:creationId xmlns:a16="http://schemas.microsoft.com/office/drawing/2014/main" id="{F6A13083-D22E-4525-9265-05EA0F2B5B08}"/>
              </a:ext>
            </a:extLst>
          </p:cNvPr>
          <p:cNvSpPr>
            <a:spLocks noGrp="1"/>
          </p:cNvSpPr>
          <p:nvPr>
            <p:ph type="sldNum" sz="quarter" idx="12"/>
          </p:nvPr>
        </p:nvSpPr>
        <p:spPr>
          <a:xfrm>
            <a:off x="9448800" y="6492875"/>
            <a:ext cx="2743200" cy="365125"/>
          </a:xfrm>
        </p:spPr>
        <p:txBody>
          <a:bodyPr/>
          <a:lstStyle/>
          <a:p>
            <a:fld id="{8AA005E4-423A-401E-9119-B3459E3083CE}" type="slidenum">
              <a:rPr lang="fr-FR" smtClean="0"/>
              <a:t>10</a:t>
            </a:fld>
            <a:endParaRPr lang="fr-FR" dirty="0"/>
          </a:p>
        </p:txBody>
      </p:sp>
    </p:spTree>
    <p:extLst>
      <p:ext uri="{BB962C8B-B14F-4D97-AF65-F5344CB8AC3E}">
        <p14:creationId xmlns:p14="http://schemas.microsoft.com/office/powerpoint/2010/main" val="16764505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2F42C1-039A-4459-BC5B-CB94A11979A9}"/>
              </a:ext>
            </a:extLst>
          </p:cNvPr>
          <p:cNvSpPr>
            <a:spLocks noGrp="1"/>
          </p:cNvSpPr>
          <p:nvPr>
            <p:ph type="title"/>
          </p:nvPr>
        </p:nvSpPr>
        <p:spPr>
          <a:xfrm>
            <a:off x="-16172" y="269106"/>
            <a:ext cx="6384126" cy="559908"/>
          </a:xfrm>
        </p:spPr>
        <p:txBody>
          <a:bodyPr>
            <a:noAutofit/>
          </a:bodyPr>
          <a:lstStyle/>
          <a:p>
            <a:r>
              <a:rPr lang="en-US" sz="2400" dirty="0">
                <a:latin typeface="AvenirNext LT Pro Heavy" panose="020B0904020202020204" pitchFamily="34" charset="0"/>
              </a:rPr>
              <a:t>Total mineralized soil nitrogen trends</a:t>
            </a:r>
          </a:p>
        </p:txBody>
      </p:sp>
      <p:pic>
        <p:nvPicPr>
          <p:cNvPr id="21" name="Image 20">
            <a:extLst>
              <a:ext uri="{FF2B5EF4-FFF2-40B4-BE49-F238E27FC236}">
                <a16:creationId xmlns:a16="http://schemas.microsoft.com/office/drawing/2014/main" id="{84E6B245-0F35-49A3-9FF3-4C33478A452B}"/>
              </a:ext>
            </a:extLst>
          </p:cNvPr>
          <p:cNvPicPr>
            <a:picLocks noChangeAspect="1"/>
          </p:cNvPicPr>
          <p:nvPr/>
        </p:nvPicPr>
        <p:blipFill rotWithShape="1">
          <a:blip r:embed="rId3"/>
          <a:srcRect l="-1498" t="-1508" r="25134" b="1508"/>
          <a:stretch/>
        </p:blipFill>
        <p:spPr>
          <a:xfrm>
            <a:off x="6384126" y="240558"/>
            <a:ext cx="5807874" cy="5025590"/>
          </a:xfrm>
          <a:prstGeom prst="rect">
            <a:avLst/>
          </a:prstGeom>
        </p:spPr>
      </p:pic>
      <p:sp>
        <p:nvSpPr>
          <p:cNvPr id="24" name="Rectangle 23">
            <a:extLst>
              <a:ext uri="{FF2B5EF4-FFF2-40B4-BE49-F238E27FC236}">
                <a16:creationId xmlns:a16="http://schemas.microsoft.com/office/drawing/2014/main" id="{3A3289DB-F8CC-4362-95E4-22FD1B5A6CC9}"/>
              </a:ext>
            </a:extLst>
          </p:cNvPr>
          <p:cNvSpPr/>
          <p:nvPr/>
        </p:nvSpPr>
        <p:spPr>
          <a:xfrm>
            <a:off x="5446996" y="2384857"/>
            <a:ext cx="385858" cy="15675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6" name="Connecteur droit 25">
            <a:extLst>
              <a:ext uri="{FF2B5EF4-FFF2-40B4-BE49-F238E27FC236}">
                <a16:creationId xmlns:a16="http://schemas.microsoft.com/office/drawing/2014/main" id="{C5166B82-D13F-4D15-990F-B71EE27A4235}"/>
              </a:ext>
            </a:extLst>
          </p:cNvPr>
          <p:cNvCxnSpPr/>
          <p:nvPr/>
        </p:nvCxnSpPr>
        <p:spPr>
          <a:xfrm>
            <a:off x="335314" y="5416007"/>
            <a:ext cx="1065650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8" name="Triangle isocèle 27">
            <a:extLst>
              <a:ext uri="{FF2B5EF4-FFF2-40B4-BE49-F238E27FC236}">
                <a16:creationId xmlns:a16="http://schemas.microsoft.com/office/drawing/2014/main" id="{64BB4C6E-B615-4E91-9289-65572EFB5035}"/>
              </a:ext>
            </a:extLst>
          </p:cNvPr>
          <p:cNvSpPr/>
          <p:nvPr/>
        </p:nvSpPr>
        <p:spPr>
          <a:xfrm rot="5400000">
            <a:off x="323791" y="5529533"/>
            <a:ext cx="266226" cy="200231"/>
          </a:xfrm>
          <a:prstGeom prst="triangle">
            <a:avLst/>
          </a:prstGeom>
          <a:solidFill>
            <a:srgbClr val="F8A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A3A6"/>
              </a:solidFill>
              <a:latin typeface="Calibri" panose="020F0502020204030204"/>
            </a:endParaRPr>
          </a:p>
        </p:txBody>
      </p:sp>
      <p:sp>
        <p:nvSpPr>
          <p:cNvPr id="29" name="Triangle isocèle 28">
            <a:extLst>
              <a:ext uri="{FF2B5EF4-FFF2-40B4-BE49-F238E27FC236}">
                <a16:creationId xmlns:a16="http://schemas.microsoft.com/office/drawing/2014/main" id="{0B933161-77C7-4DC1-B174-942FDC454C6C}"/>
              </a:ext>
            </a:extLst>
          </p:cNvPr>
          <p:cNvSpPr/>
          <p:nvPr/>
        </p:nvSpPr>
        <p:spPr>
          <a:xfrm rot="5400000">
            <a:off x="323790" y="6319393"/>
            <a:ext cx="266226" cy="200231"/>
          </a:xfrm>
          <a:prstGeom prst="triangle">
            <a:avLst/>
          </a:prstGeom>
          <a:solidFill>
            <a:srgbClr val="F8A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A3A6"/>
              </a:solidFill>
              <a:latin typeface="Calibri" panose="020F0502020204030204"/>
            </a:endParaRPr>
          </a:p>
        </p:txBody>
      </p:sp>
      <p:sp>
        <p:nvSpPr>
          <p:cNvPr id="30" name="ZoneTexte 29">
            <a:extLst>
              <a:ext uri="{FF2B5EF4-FFF2-40B4-BE49-F238E27FC236}">
                <a16:creationId xmlns:a16="http://schemas.microsoft.com/office/drawing/2014/main" id="{8563F3BF-538C-48ED-BA3F-9A3CBA450FCC}"/>
              </a:ext>
            </a:extLst>
          </p:cNvPr>
          <p:cNvSpPr txBox="1"/>
          <p:nvPr/>
        </p:nvSpPr>
        <p:spPr>
          <a:xfrm>
            <a:off x="551059" y="5439596"/>
            <a:ext cx="9217055" cy="646331"/>
          </a:xfrm>
          <a:prstGeom prst="rect">
            <a:avLst/>
          </a:prstGeom>
          <a:noFill/>
        </p:spPr>
        <p:txBody>
          <a:bodyPr wrap="square" rtlCol="0">
            <a:spAutoFit/>
          </a:bodyPr>
          <a:lstStyle/>
          <a:p>
            <a:r>
              <a:rPr lang="en-GB" dirty="0">
                <a:latin typeface="AvenirNext LT Pro Cn" panose="020B0506020202020204" pitchFamily="34" charset="0"/>
              </a:rPr>
              <a:t>Higher mineralization on average over the 6year period for the co-designed rotation. Could be due to the greater inclusion of legumes in the associations and cover crops (cut clover + return to the soil of all biomass)</a:t>
            </a:r>
          </a:p>
        </p:txBody>
      </p:sp>
      <p:sp>
        <p:nvSpPr>
          <p:cNvPr id="31" name="ZoneTexte 30">
            <a:extLst>
              <a:ext uri="{FF2B5EF4-FFF2-40B4-BE49-F238E27FC236}">
                <a16:creationId xmlns:a16="http://schemas.microsoft.com/office/drawing/2014/main" id="{4F397D74-8C0F-411A-907F-D01A202F4BED}"/>
              </a:ext>
            </a:extLst>
          </p:cNvPr>
          <p:cNvSpPr txBox="1"/>
          <p:nvPr/>
        </p:nvSpPr>
        <p:spPr>
          <a:xfrm>
            <a:off x="572600" y="6235786"/>
            <a:ext cx="9006829" cy="369332"/>
          </a:xfrm>
          <a:prstGeom prst="rect">
            <a:avLst/>
          </a:prstGeom>
          <a:noFill/>
        </p:spPr>
        <p:txBody>
          <a:bodyPr wrap="square" rtlCol="0">
            <a:spAutoFit/>
          </a:bodyPr>
          <a:lstStyle/>
          <a:p>
            <a:r>
              <a:rPr lang="en-GB" dirty="0">
                <a:latin typeface="AvenirNext LT Pro Cn" panose="020B0506020202020204" pitchFamily="34" charset="0"/>
              </a:rPr>
              <a:t>Greater leaching as a result, possibly amplified by lack of soil cover due to crop failure. </a:t>
            </a:r>
          </a:p>
        </p:txBody>
      </p:sp>
      <p:sp>
        <p:nvSpPr>
          <p:cNvPr id="32" name="Rectangle 31">
            <a:extLst>
              <a:ext uri="{FF2B5EF4-FFF2-40B4-BE49-F238E27FC236}">
                <a16:creationId xmlns:a16="http://schemas.microsoft.com/office/drawing/2014/main" id="{FDE82000-581B-4344-914B-813B33C197B5}"/>
              </a:ext>
            </a:extLst>
          </p:cNvPr>
          <p:cNvSpPr/>
          <p:nvPr/>
        </p:nvSpPr>
        <p:spPr>
          <a:xfrm>
            <a:off x="10319632" y="6022857"/>
            <a:ext cx="1731564" cy="369332"/>
          </a:xfrm>
          <a:prstGeom prst="rect">
            <a:avLst/>
          </a:prstGeom>
        </p:spPr>
        <p:txBody>
          <a:bodyPr wrap="none">
            <a:spAutoFit/>
          </a:bodyPr>
          <a:lstStyle/>
          <a:p>
            <a:r>
              <a:rPr lang="en-GB" b="1" dirty="0">
                <a:latin typeface="AvenirNext LT Pro Cn" panose="020B0506020202020204" pitchFamily="34" charset="0"/>
              </a:rPr>
              <a:t>Work in progress!</a:t>
            </a:r>
            <a:endParaRPr lang="en-GB" b="1" dirty="0"/>
          </a:p>
        </p:txBody>
      </p:sp>
      <p:pic>
        <p:nvPicPr>
          <p:cNvPr id="38" name="Image 37">
            <a:extLst>
              <a:ext uri="{FF2B5EF4-FFF2-40B4-BE49-F238E27FC236}">
                <a16:creationId xmlns:a16="http://schemas.microsoft.com/office/drawing/2014/main" id="{F1B90D1E-840C-4630-B667-20DE50853935}"/>
              </a:ext>
            </a:extLst>
          </p:cNvPr>
          <p:cNvPicPr>
            <a:picLocks noChangeAspect="1"/>
          </p:cNvPicPr>
          <p:nvPr/>
        </p:nvPicPr>
        <p:blipFill>
          <a:blip r:embed="rId4"/>
          <a:stretch>
            <a:fillRect/>
          </a:stretch>
        </p:blipFill>
        <p:spPr>
          <a:xfrm>
            <a:off x="7545559" y="1158464"/>
            <a:ext cx="1576388" cy="866775"/>
          </a:xfrm>
          <a:prstGeom prst="rect">
            <a:avLst/>
          </a:prstGeom>
        </p:spPr>
      </p:pic>
      <p:pic>
        <p:nvPicPr>
          <p:cNvPr id="52" name="Image 51">
            <a:extLst>
              <a:ext uri="{FF2B5EF4-FFF2-40B4-BE49-F238E27FC236}">
                <a16:creationId xmlns:a16="http://schemas.microsoft.com/office/drawing/2014/main" id="{F54621C7-2809-4BEF-927E-E1688438B4AA}"/>
              </a:ext>
            </a:extLst>
          </p:cNvPr>
          <p:cNvPicPr>
            <a:picLocks noChangeAspect="1"/>
          </p:cNvPicPr>
          <p:nvPr/>
        </p:nvPicPr>
        <p:blipFill rotWithShape="1">
          <a:blip r:embed="rId5"/>
          <a:srcRect r="19881"/>
          <a:stretch/>
        </p:blipFill>
        <p:spPr>
          <a:xfrm>
            <a:off x="29818" y="1083206"/>
            <a:ext cx="6354308" cy="4167461"/>
          </a:xfrm>
          <a:prstGeom prst="rect">
            <a:avLst/>
          </a:prstGeom>
          <a:solidFill>
            <a:srgbClr val="5A384F"/>
          </a:solidFill>
        </p:spPr>
      </p:pic>
      <p:pic>
        <p:nvPicPr>
          <p:cNvPr id="54" name="Image 53">
            <a:extLst>
              <a:ext uri="{FF2B5EF4-FFF2-40B4-BE49-F238E27FC236}">
                <a16:creationId xmlns:a16="http://schemas.microsoft.com/office/drawing/2014/main" id="{D97D5E73-48DA-45BA-99D8-CF4AE5A61346}"/>
              </a:ext>
            </a:extLst>
          </p:cNvPr>
          <p:cNvPicPr>
            <a:picLocks noChangeAspect="1"/>
          </p:cNvPicPr>
          <p:nvPr/>
        </p:nvPicPr>
        <p:blipFill rotWithShape="1">
          <a:blip r:embed="rId5"/>
          <a:srcRect l="83788" t="42693" b="37596"/>
          <a:stretch/>
        </p:blipFill>
        <p:spPr>
          <a:xfrm>
            <a:off x="572600" y="1637933"/>
            <a:ext cx="1283052" cy="819706"/>
          </a:xfrm>
          <a:prstGeom prst="rect">
            <a:avLst/>
          </a:prstGeom>
        </p:spPr>
      </p:pic>
      <p:sp>
        <p:nvSpPr>
          <p:cNvPr id="55" name="ZoneTexte 54">
            <a:extLst>
              <a:ext uri="{FF2B5EF4-FFF2-40B4-BE49-F238E27FC236}">
                <a16:creationId xmlns:a16="http://schemas.microsoft.com/office/drawing/2014/main" id="{AE064647-1FA6-4F34-93A9-C7E2AE8B6E5D}"/>
              </a:ext>
            </a:extLst>
          </p:cNvPr>
          <p:cNvSpPr txBox="1"/>
          <p:nvPr/>
        </p:nvSpPr>
        <p:spPr>
          <a:xfrm>
            <a:off x="5222693" y="1888429"/>
            <a:ext cx="1074057" cy="369332"/>
          </a:xfrm>
          <a:prstGeom prst="rect">
            <a:avLst/>
          </a:prstGeom>
          <a:noFill/>
        </p:spPr>
        <p:txBody>
          <a:bodyPr wrap="square" rtlCol="0">
            <a:spAutoFit/>
          </a:bodyPr>
          <a:lstStyle/>
          <a:p>
            <a:r>
              <a:rPr lang="fr-FR" dirty="0">
                <a:solidFill>
                  <a:srgbClr val="5A384F"/>
                </a:solidFill>
              </a:rPr>
              <a:t>*</a:t>
            </a:r>
            <a:r>
              <a:rPr lang="fr-FR" dirty="0">
                <a:solidFill>
                  <a:srgbClr val="689D71"/>
                </a:solidFill>
              </a:rPr>
              <a:t>*</a:t>
            </a:r>
            <a:endParaRPr lang="en-GB" dirty="0">
              <a:solidFill>
                <a:srgbClr val="689D71"/>
              </a:solidFill>
            </a:endParaRPr>
          </a:p>
        </p:txBody>
      </p:sp>
      <p:sp>
        <p:nvSpPr>
          <p:cNvPr id="56" name="ZoneTexte 55">
            <a:extLst>
              <a:ext uri="{FF2B5EF4-FFF2-40B4-BE49-F238E27FC236}">
                <a16:creationId xmlns:a16="http://schemas.microsoft.com/office/drawing/2014/main" id="{5A2E9447-8936-4DC7-9FA3-34F94BB55A9D}"/>
              </a:ext>
            </a:extLst>
          </p:cNvPr>
          <p:cNvSpPr txBox="1"/>
          <p:nvPr/>
        </p:nvSpPr>
        <p:spPr>
          <a:xfrm>
            <a:off x="3368731" y="1441992"/>
            <a:ext cx="1074057" cy="369332"/>
          </a:xfrm>
          <a:prstGeom prst="rect">
            <a:avLst/>
          </a:prstGeom>
          <a:noFill/>
        </p:spPr>
        <p:txBody>
          <a:bodyPr wrap="square" rtlCol="0">
            <a:spAutoFit/>
          </a:bodyPr>
          <a:lstStyle/>
          <a:p>
            <a:r>
              <a:rPr lang="fr-FR" dirty="0">
                <a:solidFill>
                  <a:srgbClr val="5A384F"/>
                </a:solidFill>
              </a:rPr>
              <a:t>*</a:t>
            </a:r>
            <a:r>
              <a:rPr lang="fr-FR" dirty="0">
                <a:solidFill>
                  <a:srgbClr val="00AFBB"/>
                </a:solidFill>
              </a:rPr>
              <a:t>*</a:t>
            </a:r>
            <a:endParaRPr lang="en-GB" dirty="0">
              <a:solidFill>
                <a:srgbClr val="00AFBB"/>
              </a:solidFill>
            </a:endParaRPr>
          </a:p>
        </p:txBody>
      </p:sp>
      <p:sp>
        <p:nvSpPr>
          <p:cNvPr id="57" name="ZoneTexte 56">
            <a:extLst>
              <a:ext uri="{FF2B5EF4-FFF2-40B4-BE49-F238E27FC236}">
                <a16:creationId xmlns:a16="http://schemas.microsoft.com/office/drawing/2014/main" id="{74E7967E-6315-47B9-BBCB-53240E70E661}"/>
              </a:ext>
            </a:extLst>
          </p:cNvPr>
          <p:cNvSpPr txBox="1"/>
          <p:nvPr/>
        </p:nvSpPr>
        <p:spPr>
          <a:xfrm>
            <a:off x="1474483" y="2489558"/>
            <a:ext cx="1074057" cy="369332"/>
          </a:xfrm>
          <a:prstGeom prst="rect">
            <a:avLst/>
          </a:prstGeom>
          <a:noFill/>
        </p:spPr>
        <p:txBody>
          <a:bodyPr wrap="square" rtlCol="0">
            <a:spAutoFit/>
          </a:bodyPr>
          <a:lstStyle/>
          <a:p>
            <a:r>
              <a:rPr lang="fr-FR" dirty="0">
                <a:solidFill>
                  <a:srgbClr val="689D71"/>
                </a:solidFill>
              </a:rPr>
              <a:t>*</a:t>
            </a:r>
            <a:r>
              <a:rPr lang="fr-FR" dirty="0">
                <a:solidFill>
                  <a:srgbClr val="00AFBB"/>
                </a:solidFill>
              </a:rPr>
              <a:t>*</a:t>
            </a:r>
            <a:endParaRPr lang="en-GB" dirty="0">
              <a:solidFill>
                <a:srgbClr val="00AFBB"/>
              </a:solidFill>
            </a:endParaRPr>
          </a:p>
        </p:txBody>
      </p:sp>
      <p:sp>
        <p:nvSpPr>
          <p:cNvPr id="25" name="Flèche : pentagone 24">
            <a:extLst>
              <a:ext uri="{FF2B5EF4-FFF2-40B4-BE49-F238E27FC236}">
                <a16:creationId xmlns:a16="http://schemas.microsoft.com/office/drawing/2014/main" id="{4128B2C0-8E40-40DC-B599-70E1CCBA7F6F}"/>
              </a:ext>
            </a:extLst>
          </p:cNvPr>
          <p:cNvSpPr/>
          <p:nvPr/>
        </p:nvSpPr>
        <p:spPr>
          <a:xfrm>
            <a:off x="5318041" y="-8253"/>
            <a:ext cx="1092758" cy="264451"/>
          </a:xfrm>
          <a:prstGeom prst="homePlate">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100" b="1" i="0" u="none" strike="noStrike" kern="1200" cap="none" spc="0" normalizeH="0" baseline="0" noProof="0" dirty="0">
              <a:ln>
                <a:noFill/>
              </a:ln>
              <a:solidFill>
                <a:prstClr val="white"/>
              </a:solidFill>
              <a:effectLst/>
              <a:uLnTx/>
              <a:uFillTx/>
              <a:latin typeface="AvenirNext LT Pro Cn" panose="020B0506020202020204" pitchFamily="34" charset="0"/>
              <a:ea typeface="+mn-ea"/>
              <a:cs typeface="+mn-cs"/>
            </a:endParaRPr>
          </a:p>
        </p:txBody>
      </p:sp>
      <p:sp>
        <p:nvSpPr>
          <p:cNvPr id="27" name="Flèche : pentagone 26">
            <a:extLst>
              <a:ext uri="{FF2B5EF4-FFF2-40B4-BE49-F238E27FC236}">
                <a16:creationId xmlns:a16="http://schemas.microsoft.com/office/drawing/2014/main" id="{D4E90724-2347-4357-B9D6-BAB204951A61}"/>
              </a:ext>
            </a:extLst>
          </p:cNvPr>
          <p:cNvSpPr/>
          <p:nvPr/>
        </p:nvSpPr>
        <p:spPr>
          <a:xfrm>
            <a:off x="4636089" y="-4228"/>
            <a:ext cx="1259143" cy="255995"/>
          </a:xfrm>
          <a:prstGeom prst="homePlate">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100" b="1" i="0" u="none" strike="noStrike" kern="1200" cap="none" spc="0" normalizeH="0" baseline="0" noProof="0" dirty="0">
              <a:ln>
                <a:noFill/>
              </a:ln>
              <a:solidFill>
                <a:prstClr val="white"/>
              </a:solidFill>
              <a:effectLst/>
              <a:uLnTx/>
              <a:uFillTx/>
              <a:latin typeface="AvenirNext LT Pro Cn" panose="020B0506020202020204" pitchFamily="34" charset="0"/>
              <a:ea typeface="+mn-ea"/>
              <a:cs typeface="+mn-cs"/>
            </a:endParaRPr>
          </a:p>
        </p:txBody>
      </p:sp>
      <p:sp>
        <p:nvSpPr>
          <p:cNvPr id="33" name="Flèche : pentagone 32">
            <a:extLst>
              <a:ext uri="{FF2B5EF4-FFF2-40B4-BE49-F238E27FC236}">
                <a16:creationId xmlns:a16="http://schemas.microsoft.com/office/drawing/2014/main" id="{C52FF2E4-6659-4FCC-9CA4-316BEA82AADE}"/>
              </a:ext>
            </a:extLst>
          </p:cNvPr>
          <p:cNvSpPr/>
          <p:nvPr/>
        </p:nvSpPr>
        <p:spPr>
          <a:xfrm>
            <a:off x="3688080" y="-9525"/>
            <a:ext cx="1608353" cy="261292"/>
          </a:xfrm>
          <a:prstGeom prst="homePlate">
            <a:avLst/>
          </a:prstGeom>
          <a:solidFill>
            <a:schemeClr val="bg2">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err="1">
                <a:ln>
                  <a:noFill/>
                </a:ln>
                <a:solidFill>
                  <a:prstClr val="white"/>
                </a:solidFill>
                <a:effectLst/>
                <a:uLnTx/>
                <a:uFillTx/>
                <a:latin typeface="AvenirNext LT Pro Cn" panose="020B0506020202020204" pitchFamily="34" charset="0"/>
                <a:ea typeface="+mn-ea"/>
                <a:cs typeface="+mn-cs"/>
              </a:rPr>
              <a:t>Results</a:t>
            </a:r>
            <a:r>
              <a:rPr kumimoji="0" lang="fr-FR" sz="1100" b="1" i="0" u="none" strike="noStrike" kern="1200" cap="none" spc="0" normalizeH="0" baseline="0" noProof="0" dirty="0">
                <a:ln>
                  <a:noFill/>
                </a:ln>
                <a:solidFill>
                  <a:prstClr val="white"/>
                </a:solidFill>
                <a:effectLst/>
                <a:uLnTx/>
                <a:uFillTx/>
                <a:latin typeface="AvenirNext LT Pro Cn" panose="020B0506020202020204" pitchFamily="34" charset="0"/>
                <a:ea typeface="+mn-ea"/>
                <a:cs typeface="+mn-cs"/>
              </a:rPr>
              <a:t> : </a:t>
            </a:r>
            <a:r>
              <a:rPr kumimoji="0" lang="fr-FR" sz="1100" b="1" i="0" u="none" strike="noStrike" kern="1200" cap="none" spc="0" normalizeH="0" baseline="0" noProof="0" dirty="0" err="1">
                <a:ln>
                  <a:noFill/>
                </a:ln>
                <a:solidFill>
                  <a:prstClr val="white"/>
                </a:solidFill>
                <a:effectLst/>
                <a:uLnTx/>
                <a:uFillTx/>
                <a:latin typeface="AvenirNext LT Pro Cn" panose="020B0506020202020204" pitchFamily="34" charset="0"/>
                <a:ea typeface="+mn-ea"/>
                <a:cs typeface="+mn-cs"/>
              </a:rPr>
              <a:t>Nitrogen</a:t>
            </a:r>
            <a:endParaRPr kumimoji="0" lang="fr-FR" sz="1100" b="1" i="0" u="none" strike="noStrike" kern="1200" cap="none" spc="0" normalizeH="0" baseline="0" noProof="0" dirty="0">
              <a:ln>
                <a:noFill/>
              </a:ln>
              <a:solidFill>
                <a:prstClr val="white"/>
              </a:solidFill>
              <a:effectLst/>
              <a:uLnTx/>
              <a:uFillTx/>
              <a:latin typeface="AvenirNext LT Pro Cn" panose="020B0506020202020204" pitchFamily="34" charset="0"/>
              <a:ea typeface="+mn-ea"/>
              <a:cs typeface="+mn-cs"/>
            </a:endParaRPr>
          </a:p>
        </p:txBody>
      </p:sp>
      <p:sp>
        <p:nvSpPr>
          <p:cNvPr id="34" name="Flèche : pentagone 33">
            <a:extLst>
              <a:ext uri="{FF2B5EF4-FFF2-40B4-BE49-F238E27FC236}">
                <a16:creationId xmlns:a16="http://schemas.microsoft.com/office/drawing/2014/main" id="{863BDE25-0228-4D19-BB0F-B67451FB46E9}"/>
              </a:ext>
            </a:extLst>
          </p:cNvPr>
          <p:cNvSpPr/>
          <p:nvPr/>
        </p:nvSpPr>
        <p:spPr>
          <a:xfrm>
            <a:off x="2828261" y="203"/>
            <a:ext cx="1103659" cy="251564"/>
          </a:xfrm>
          <a:prstGeom prst="homePlate">
            <a:avLst/>
          </a:prstGeom>
          <a:solidFill>
            <a:srgbClr val="D0CECE"/>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100" b="1" i="0" u="none" strike="noStrike" kern="1200" cap="none" spc="0" normalizeH="0" baseline="0" noProof="0" dirty="0">
              <a:ln>
                <a:noFill/>
              </a:ln>
              <a:solidFill>
                <a:prstClr val="white"/>
              </a:solidFill>
              <a:effectLst/>
              <a:uLnTx/>
              <a:uFillTx/>
              <a:latin typeface="AvenirNext LT Pro Cn" panose="020B0506020202020204" pitchFamily="34" charset="0"/>
              <a:ea typeface="+mn-ea"/>
              <a:cs typeface="+mn-cs"/>
            </a:endParaRPr>
          </a:p>
        </p:txBody>
      </p:sp>
      <p:sp>
        <p:nvSpPr>
          <p:cNvPr id="35" name="Flèche : pentagone 34">
            <a:extLst>
              <a:ext uri="{FF2B5EF4-FFF2-40B4-BE49-F238E27FC236}">
                <a16:creationId xmlns:a16="http://schemas.microsoft.com/office/drawing/2014/main" id="{388522CB-206C-4EC1-90A0-7EFC10602E2D}"/>
              </a:ext>
            </a:extLst>
          </p:cNvPr>
          <p:cNvSpPr/>
          <p:nvPr/>
        </p:nvSpPr>
        <p:spPr>
          <a:xfrm>
            <a:off x="374356" y="-12705"/>
            <a:ext cx="2730278" cy="255995"/>
          </a:xfrm>
          <a:prstGeom prst="homePlate">
            <a:avLst/>
          </a:prstGeom>
          <a:solidFill>
            <a:srgbClr val="D0CECE"/>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100" b="1" i="0" u="none" strike="noStrike" kern="1200" cap="none" spc="0" normalizeH="0" baseline="0" noProof="0" dirty="0">
              <a:ln>
                <a:noFill/>
              </a:ln>
              <a:solidFill>
                <a:prstClr val="white"/>
              </a:solidFill>
              <a:effectLst/>
              <a:uLnTx/>
              <a:uFillTx/>
              <a:latin typeface="AvenirNext LT Pro Cn" panose="020B0506020202020204" pitchFamily="34" charset="0"/>
              <a:ea typeface="+mn-ea"/>
              <a:cs typeface="+mn-cs"/>
            </a:endParaRPr>
          </a:p>
        </p:txBody>
      </p:sp>
      <p:sp>
        <p:nvSpPr>
          <p:cNvPr id="36" name="Flèche : pentagone 35">
            <a:extLst>
              <a:ext uri="{FF2B5EF4-FFF2-40B4-BE49-F238E27FC236}">
                <a16:creationId xmlns:a16="http://schemas.microsoft.com/office/drawing/2014/main" id="{33C3DA7E-6BBC-475D-9856-23843940C61D}"/>
              </a:ext>
            </a:extLst>
          </p:cNvPr>
          <p:cNvSpPr/>
          <p:nvPr/>
        </p:nvSpPr>
        <p:spPr>
          <a:xfrm>
            <a:off x="-16172" y="-23338"/>
            <a:ext cx="588772" cy="263896"/>
          </a:xfrm>
          <a:prstGeom prst="homePlate">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00" b="1" i="0" u="none" strike="noStrike" kern="1200" cap="none" spc="0" normalizeH="0" baseline="0" noProof="0" dirty="0">
              <a:ln>
                <a:noFill/>
              </a:ln>
              <a:solidFill>
                <a:prstClr val="white"/>
              </a:solidFill>
              <a:effectLst/>
              <a:uLnTx/>
              <a:uFillTx/>
              <a:latin typeface="AvenirNext LT Pro Cn" panose="020B0506020202020204" pitchFamily="34" charset="0"/>
              <a:ea typeface="+mn-ea"/>
              <a:cs typeface="+mn-cs"/>
            </a:endParaRPr>
          </a:p>
        </p:txBody>
      </p:sp>
      <p:sp>
        <p:nvSpPr>
          <p:cNvPr id="10" name="Espace réservé du numéro de diapositive 9">
            <a:extLst>
              <a:ext uri="{FF2B5EF4-FFF2-40B4-BE49-F238E27FC236}">
                <a16:creationId xmlns:a16="http://schemas.microsoft.com/office/drawing/2014/main" id="{AD6E21D1-5D96-469C-BDB1-B73388FA7A84}"/>
              </a:ext>
            </a:extLst>
          </p:cNvPr>
          <p:cNvSpPr>
            <a:spLocks noGrp="1"/>
          </p:cNvSpPr>
          <p:nvPr>
            <p:ph type="sldNum" sz="quarter" idx="12"/>
          </p:nvPr>
        </p:nvSpPr>
        <p:spPr>
          <a:xfrm>
            <a:off x="9448800" y="6454520"/>
            <a:ext cx="2743200" cy="365125"/>
          </a:xfrm>
        </p:spPr>
        <p:txBody>
          <a:bodyPr/>
          <a:lstStyle/>
          <a:p>
            <a:fld id="{8AA005E4-423A-401E-9119-B3459E3083CE}" type="slidenum">
              <a:rPr lang="fr-FR" smtClean="0"/>
              <a:t>11</a:t>
            </a:fld>
            <a:endParaRPr lang="fr-FR" dirty="0"/>
          </a:p>
        </p:txBody>
      </p:sp>
    </p:spTree>
    <p:extLst>
      <p:ext uri="{BB962C8B-B14F-4D97-AF65-F5344CB8AC3E}">
        <p14:creationId xmlns:p14="http://schemas.microsoft.com/office/powerpoint/2010/main" val="419628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500"/>
                                        <p:tgtEl>
                                          <p:spTgt spid="2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500"/>
                                        <p:tgtEl>
                                          <p:spTgt spid="3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p:bldP spid="31"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 name="Image 149">
            <a:extLst>
              <a:ext uri="{FF2B5EF4-FFF2-40B4-BE49-F238E27FC236}">
                <a16:creationId xmlns:a16="http://schemas.microsoft.com/office/drawing/2014/main" id="{F9EB4926-0D05-4D65-BBB5-D9ABDAFD15A5}"/>
              </a:ext>
            </a:extLst>
          </p:cNvPr>
          <p:cNvPicPr>
            <a:picLocks noChangeAspect="1"/>
          </p:cNvPicPr>
          <p:nvPr/>
        </p:nvPicPr>
        <p:blipFill>
          <a:blip r:embed="rId3"/>
          <a:stretch>
            <a:fillRect/>
          </a:stretch>
        </p:blipFill>
        <p:spPr>
          <a:xfrm>
            <a:off x="8380730" y="1412067"/>
            <a:ext cx="1752182" cy="1471529"/>
          </a:xfrm>
          <a:prstGeom prst="rect">
            <a:avLst/>
          </a:prstGeom>
        </p:spPr>
      </p:pic>
      <p:sp>
        <p:nvSpPr>
          <p:cNvPr id="145" name="Triangle isocèle 144">
            <a:extLst>
              <a:ext uri="{FF2B5EF4-FFF2-40B4-BE49-F238E27FC236}">
                <a16:creationId xmlns:a16="http://schemas.microsoft.com/office/drawing/2014/main" id="{50A3BF4E-4147-4ECD-972C-9E490DEA5752}"/>
              </a:ext>
            </a:extLst>
          </p:cNvPr>
          <p:cNvSpPr/>
          <p:nvPr/>
        </p:nvSpPr>
        <p:spPr>
          <a:xfrm rot="5400000">
            <a:off x="5037499" y="967142"/>
            <a:ext cx="739112" cy="6182849"/>
          </a:xfrm>
          <a:prstGeom prst="triangle">
            <a:avLst/>
          </a:prstGeom>
          <a:solidFill>
            <a:srgbClr val="FFF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 name="Triangle isocèle 145">
            <a:extLst>
              <a:ext uri="{FF2B5EF4-FFF2-40B4-BE49-F238E27FC236}">
                <a16:creationId xmlns:a16="http://schemas.microsoft.com/office/drawing/2014/main" id="{6E54C930-7B9C-418E-AA2B-2056DAF96A49}"/>
              </a:ext>
            </a:extLst>
          </p:cNvPr>
          <p:cNvSpPr/>
          <p:nvPr/>
        </p:nvSpPr>
        <p:spPr>
          <a:xfrm rot="5400000">
            <a:off x="4978624" y="-924608"/>
            <a:ext cx="739112" cy="6065100"/>
          </a:xfrm>
          <a:prstGeom prst="triangle">
            <a:avLst/>
          </a:prstGeom>
          <a:solidFill>
            <a:srgbClr val="FFF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9" name="Connecteur droit 88">
            <a:extLst>
              <a:ext uri="{FF2B5EF4-FFF2-40B4-BE49-F238E27FC236}">
                <a16:creationId xmlns:a16="http://schemas.microsoft.com/office/drawing/2014/main" id="{E5D013EC-DEBA-4120-A135-C6F8B4A830D3}"/>
              </a:ext>
            </a:extLst>
          </p:cNvPr>
          <p:cNvCxnSpPr>
            <a:cxnSpLocks/>
          </p:cNvCxnSpPr>
          <p:nvPr/>
        </p:nvCxnSpPr>
        <p:spPr>
          <a:xfrm flipH="1">
            <a:off x="4521329" y="3554935"/>
            <a:ext cx="1772623" cy="0"/>
          </a:xfrm>
          <a:prstGeom prst="line">
            <a:avLst/>
          </a:prstGeom>
          <a:ln>
            <a:solidFill>
              <a:srgbClr val="B6B4A9"/>
            </a:solidFill>
          </a:ln>
        </p:spPr>
        <p:style>
          <a:lnRef idx="1">
            <a:schemeClr val="accent1"/>
          </a:lnRef>
          <a:fillRef idx="0">
            <a:schemeClr val="accent1"/>
          </a:fillRef>
          <a:effectRef idx="0">
            <a:schemeClr val="accent1"/>
          </a:effectRef>
          <a:fontRef idx="minor">
            <a:schemeClr val="tx1"/>
          </a:fontRef>
        </p:style>
      </p:cxnSp>
      <p:cxnSp>
        <p:nvCxnSpPr>
          <p:cNvPr id="91" name="Connecteur droit 90">
            <a:extLst>
              <a:ext uri="{FF2B5EF4-FFF2-40B4-BE49-F238E27FC236}">
                <a16:creationId xmlns:a16="http://schemas.microsoft.com/office/drawing/2014/main" id="{EC08B9A6-8ED8-4830-AB0B-4838AAF2C885}"/>
              </a:ext>
            </a:extLst>
          </p:cNvPr>
          <p:cNvCxnSpPr>
            <a:cxnSpLocks/>
          </p:cNvCxnSpPr>
          <p:nvPr/>
        </p:nvCxnSpPr>
        <p:spPr>
          <a:xfrm flipV="1">
            <a:off x="4395842" y="3921623"/>
            <a:ext cx="0" cy="1303"/>
          </a:xfrm>
          <a:prstGeom prst="line">
            <a:avLst/>
          </a:prstGeom>
          <a:ln>
            <a:solidFill>
              <a:srgbClr val="B6B4A9"/>
            </a:solidFill>
          </a:ln>
        </p:spPr>
        <p:style>
          <a:lnRef idx="1">
            <a:schemeClr val="accent1"/>
          </a:lnRef>
          <a:fillRef idx="0">
            <a:schemeClr val="accent1"/>
          </a:fillRef>
          <a:effectRef idx="0">
            <a:schemeClr val="accent1"/>
          </a:effectRef>
          <a:fontRef idx="minor">
            <a:schemeClr val="tx1"/>
          </a:fontRef>
        </p:style>
      </p:cxnSp>
      <p:cxnSp>
        <p:nvCxnSpPr>
          <p:cNvPr id="112" name="Connecteur droit 111">
            <a:extLst>
              <a:ext uri="{FF2B5EF4-FFF2-40B4-BE49-F238E27FC236}">
                <a16:creationId xmlns:a16="http://schemas.microsoft.com/office/drawing/2014/main" id="{6EF9B1E9-DF08-45AA-9049-3502BA0DB8D0}"/>
              </a:ext>
            </a:extLst>
          </p:cNvPr>
          <p:cNvCxnSpPr>
            <a:cxnSpLocks/>
          </p:cNvCxnSpPr>
          <p:nvPr/>
        </p:nvCxnSpPr>
        <p:spPr>
          <a:xfrm flipV="1">
            <a:off x="6163939" y="3907109"/>
            <a:ext cx="0" cy="1303"/>
          </a:xfrm>
          <a:prstGeom prst="line">
            <a:avLst/>
          </a:prstGeom>
          <a:ln>
            <a:solidFill>
              <a:srgbClr val="B6B4A9"/>
            </a:solidFill>
          </a:ln>
        </p:spPr>
        <p:style>
          <a:lnRef idx="1">
            <a:schemeClr val="accent1"/>
          </a:lnRef>
          <a:fillRef idx="0">
            <a:schemeClr val="accent1"/>
          </a:fillRef>
          <a:effectRef idx="0">
            <a:schemeClr val="accent1"/>
          </a:effectRef>
          <a:fontRef idx="minor">
            <a:schemeClr val="tx1"/>
          </a:fontRef>
        </p:style>
      </p:cxnSp>
      <p:cxnSp>
        <p:nvCxnSpPr>
          <p:cNvPr id="114" name="Connecteur droit 113">
            <a:extLst>
              <a:ext uri="{FF2B5EF4-FFF2-40B4-BE49-F238E27FC236}">
                <a16:creationId xmlns:a16="http://schemas.microsoft.com/office/drawing/2014/main" id="{42D58122-41DF-48F0-A413-D9ACE87D330E}"/>
              </a:ext>
            </a:extLst>
          </p:cNvPr>
          <p:cNvCxnSpPr>
            <a:cxnSpLocks/>
          </p:cNvCxnSpPr>
          <p:nvPr/>
        </p:nvCxnSpPr>
        <p:spPr>
          <a:xfrm flipV="1">
            <a:off x="5526915" y="3604420"/>
            <a:ext cx="0" cy="1303"/>
          </a:xfrm>
          <a:prstGeom prst="line">
            <a:avLst/>
          </a:prstGeom>
          <a:ln>
            <a:solidFill>
              <a:srgbClr val="B6B4A9"/>
            </a:solidFill>
          </a:ln>
        </p:spPr>
        <p:style>
          <a:lnRef idx="1">
            <a:schemeClr val="accent1"/>
          </a:lnRef>
          <a:fillRef idx="0">
            <a:schemeClr val="accent1"/>
          </a:fillRef>
          <a:effectRef idx="0">
            <a:schemeClr val="accent1"/>
          </a:effectRef>
          <a:fontRef idx="minor">
            <a:schemeClr val="tx1"/>
          </a:fontRef>
        </p:style>
      </p:cxnSp>
      <p:cxnSp>
        <p:nvCxnSpPr>
          <p:cNvPr id="157" name="Connecteur droit 156">
            <a:extLst>
              <a:ext uri="{FF2B5EF4-FFF2-40B4-BE49-F238E27FC236}">
                <a16:creationId xmlns:a16="http://schemas.microsoft.com/office/drawing/2014/main" id="{338CFBB2-2131-4260-9A73-402B3972EA88}"/>
              </a:ext>
            </a:extLst>
          </p:cNvPr>
          <p:cNvCxnSpPr>
            <a:cxnSpLocks/>
          </p:cNvCxnSpPr>
          <p:nvPr/>
        </p:nvCxnSpPr>
        <p:spPr>
          <a:xfrm>
            <a:off x="4521329" y="3554942"/>
            <a:ext cx="0" cy="368426"/>
          </a:xfrm>
          <a:prstGeom prst="line">
            <a:avLst/>
          </a:prstGeom>
          <a:ln>
            <a:solidFill>
              <a:srgbClr val="B6B4A9"/>
            </a:solidFill>
          </a:ln>
        </p:spPr>
        <p:style>
          <a:lnRef idx="1">
            <a:schemeClr val="accent1"/>
          </a:lnRef>
          <a:fillRef idx="0">
            <a:schemeClr val="accent1"/>
          </a:fillRef>
          <a:effectRef idx="0">
            <a:schemeClr val="accent1"/>
          </a:effectRef>
          <a:fontRef idx="minor">
            <a:schemeClr val="tx1"/>
          </a:fontRef>
        </p:style>
      </p:cxnSp>
      <p:cxnSp>
        <p:nvCxnSpPr>
          <p:cNvPr id="158" name="Connecteur droit 157">
            <a:extLst>
              <a:ext uri="{FF2B5EF4-FFF2-40B4-BE49-F238E27FC236}">
                <a16:creationId xmlns:a16="http://schemas.microsoft.com/office/drawing/2014/main" id="{73195565-7B78-411C-A091-7A964CD9C31B}"/>
              </a:ext>
            </a:extLst>
          </p:cNvPr>
          <p:cNvCxnSpPr>
            <a:cxnSpLocks/>
          </p:cNvCxnSpPr>
          <p:nvPr/>
        </p:nvCxnSpPr>
        <p:spPr>
          <a:xfrm>
            <a:off x="6293952" y="3554942"/>
            <a:ext cx="0" cy="368426"/>
          </a:xfrm>
          <a:prstGeom prst="line">
            <a:avLst/>
          </a:prstGeom>
          <a:ln>
            <a:solidFill>
              <a:srgbClr val="B6B4A9"/>
            </a:solidFill>
          </a:ln>
        </p:spPr>
        <p:style>
          <a:lnRef idx="1">
            <a:schemeClr val="accent1"/>
          </a:lnRef>
          <a:fillRef idx="0">
            <a:schemeClr val="accent1"/>
          </a:fillRef>
          <a:effectRef idx="0">
            <a:schemeClr val="accent1"/>
          </a:effectRef>
          <a:fontRef idx="minor">
            <a:schemeClr val="tx1"/>
          </a:fontRef>
        </p:style>
      </p:cxnSp>
      <p:cxnSp>
        <p:nvCxnSpPr>
          <p:cNvPr id="159" name="Connecteur droit 158">
            <a:extLst>
              <a:ext uri="{FF2B5EF4-FFF2-40B4-BE49-F238E27FC236}">
                <a16:creationId xmlns:a16="http://schemas.microsoft.com/office/drawing/2014/main" id="{1F55F7DB-BC59-41F6-8C08-3682B9A0D1D3}"/>
              </a:ext>
            </a:extLst>
          </p:cNvPr>
          <p:cNvCxnSpPr>
            <a:cxnSpLocks/>
          </p:cNvCxnSpPr>
          <p:nvPr/>
        </p:nvCxnSpPr>
        <p:spPr>
          <a:xfrm>
            <a:off x="5397338" y="3201030"/>
            <a:ext cx="0" cy="368426"/>
          </a:xfrm>
          <a:prstGeom prst="line">
            <a:avLst/>
          </a:prstGeom>
          <a:ln>
            <a:solidFill>
              <a:srgbClr val="B6B4A9"/>
            </a:solidFill>
          </a:ln>
        </p:spPr>
        <p:style>
          <a:lnRef idx="1">
            <a:schemeClr val="accent1"/>
          </a:lnRef>
          <a:fillRef idx="0">
            <a:schemeClr val="accent1"/>
          </a:fillRef>
          <a:effectRef idx="0">
            <a:schemeClr val="accent1"/>
          </a:effectRef>
          <a:fontRef idx="minor">
            <a:schemeClr val="tx1"/>
          </a:fontRef>
        </p:style>
      </p:cxnSp>
      <p:cxnSp>
        <p:nvCxnSpPr>
          <p:cNvPr id="156" name="Connecteur droit 155">
            <a:extLst>
              <a:ext uri="{FF2B5EF4-FFF2-40B4-BE49-F238E27FC236}">
                <a16:creationId xmlns:a16="http://schemas.microsoft.com/office/drawing/2014/main" id="{8AFCC17B-DC47-412B-83D8-6E6B4C71A1E4}"/>
              </a:ext>
            </a:extLst>
          </p:cNvPr>
          <p:cNvCxnSpPr>
            <a:cxnSpLocks/>
          </p:cNvCxnSpPr>
          <p:nvPr/>
        </p:nvCxnSpPr>
        <p:spPr>
          <a:xfrm>
            <a:off x="5542417" y="2574975"/>
            <a:ext cx="0" cy="368426"/>
          </a:xfrm>
          <a:prstGeom prst="line">
            <a:avLst/>
          </a:prstGeom>
          <a:ln>
            <a:solidFill>
              <a:srgbClr val="B6B4A9"/>
            </a:solidFill>
          </a:ln>
        </p:spPr>
        <p:style>
          <a:lnRef idx="1">
            <a:schemeClr val="accent1"/>
          </a:lnRef>
          <a:fillRef idx="0">
            <a:schemeClr val="accent1"/>
          </a:fillRef>
          <a:effectRef idx="0">
            <a:schemeClr val="accent1"/>
          </a:effectRef>
          <a:fontRef idx="minor">
            <a:schemeClr val="tx1"/>
          </a:fontRef>
        </p:style>
      </p:cxnSp>
      <p:cxnSp>
        <p:nvCxnSpPr>
          <p:cNvPr id="153" name="Connecteur droit 152">
            <a:extLst>
              <a:ext uri="{FF2B5EF4-FFF2-40B4-BE49-F238E27FC236}">
                <a16:creationId xmlns:a16="http://schemas.microsoft.com/office/drawing/2014/main" id="{2FBFF0C7-81D6-452B-8B1C-CD27E9AD5F46}"/>
              </a:ext>
            </a:extLst>
          </p:cNvPr>
          <p:cNvCxnSpPr>
            <a:cxnSpLocks/>
          </p:cNvCxnSpPr>
          <p:nvPr/>
        </p:nvCxnSpPr>
        <p:spPr>
          <a:xfrm>
            <a:off x="3249707" y="2551479"/>
            <a:ext cx="0" cy="368426"/>
          </a:xfrm>
          <a:prstGeom prst="line">
            <a:avLst/>
          </a:prstGeom>
          <a:ln>
            <a:solidFill>
              <a:srgbClr val="B6B4A9"/>
            </a:solidFill>
          </a:ln>
        </p:spPr>
        <p:style>
          <a:lnRef idx="1">
            <a:schemeClr val="accent1"/>
          </a:lnRef>
          <a:fillRef idx="0">
            <a:schemeClr val="accent1"/>
          </a:fillRef>
          <a:effectRef idx="0">
            <a:schemeClr val="accent1"/>
          </a:effectRef>
          <a:fontRef idx="minor">
            <a:schemeClr val="tx1"/>
          </a:fontRef>
        </p:style>
      </p:cxnSp>
      <p:pic>
        <p:nvPicPr>
          <p:cNvPr id="59" name="Picture 4">
            <a:extLst>
              <a:ext uri="{FF2B5EF4-FFF2-40B4-BE49-F238E27FC236}">
                <a16:creationId xmlns:a16="http://schemas.microsoft.com/office/drawing/2014/main" id="{A5525777-193D-4528-96E0-15853F82AF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334" y="2838196"/>
            <a:ext cx="1090664" cy="1083427"/>
          </a:xfrm>
          <a:prstGeom prst="rect">
            <a:avLst/>
          </a:prstGeom>
          <a:noFill/>
          <a:extLst>
            <a:ext uri="{909E8E84-426E-40DD-AFC4-6F175D3DCCD1}">
              <a14:hiddenFill xmlns:a14="http://schemas.microsoft.com/office/drawing/2010/main">
                <a:solidFill>
                  <a:srgbClr val="FFFFFF"/>
                </a:solidFill>
              </a14:hiddenFill>
            </a:ext>
          </a:extLst>
        </p:spPr>
      </p:pic>
      <p:sp>
        <p:nvSpPr>
          <p:cNvPr id="60" name="ZoneTexte 59">
            <a:extLst>
              <a:ext uri="{FF2B5EF4-FFF2-40B4-BE49-F238E27FC236}">
                <a16:creationId xmlns:a16="http://schemas.microsoft.com/office/drawing/2014/main" id="{A5972384-13E3-4F96-9F38-12707920B7B1}"/>
              </a:ext>
            </a:extLst>
          </p:cNvPr>
          <p:cNvSpPr txBox="1"/>
          <p:nvPr/>
        </p:nvSpPr>
        <p:spPr>
          <a:xfrm>
            <a:off x="8678680" y="6215289"/>
            <a:ext cx="2581884" cy="307777"/>
          </a:xfrm>
          <a:prstGeom prst="rect">
            <a:avLst/>
          </a:prstGeom>
          <a:noFill/>
        </p:spPr>
        <p:txBody>
          <a:bodyPr wrap="square" rtlCol="0">
            <a:spAutoFit/>
          </a:bodyPr>
          <a:lstStyle/>
          <a:p>
            <a:r>
              <a:rPr lang="fr-FR" sz="1400" i="1" dirty="0" err="1">
                <a:latin typeface="AvenirNext LT Pro Cn" panose="020B0506020202020204" pitchFamily="34" charset="0"/>
              </a:rPr>
              <a:t>Adapted</a:t>
            </a:r>
            <a:r>
              <a:rPr lang="fr-FR" sz="1400" i="1" dirty="0">
                <a:latin typeface="AvenirNext LT Pro Cn" panose="020B0506020202020204" pitchFamily="34" charset="0"/>
              </a:rPr>
              <a:t> </a:t>
            </a:r>
            <a:r>
              <a:rPr lang="fr-FR" sz="1400" i="1" dirty="0" err="1">
                <a:latin typeface="AvenirNext LT Pro Cn" panose="020B0506020202020204" pitchFamily="34" charset="0"/>
              </a:rPr>
              <a:t>from</a:t>
            </a:r>
            <a:r>
              <a:rPr lang="fr-FR" sz="1400" i="1" dirty="0">
                <a:latin typeface="AvenirNext LT Pro Cn" panose="020B0506020202020204" pitchFamily="34" charset="0"/>
              </a:rPr>
              <a:t> Lebas 2024</a:t>
            </a:r>
            <a:endParaRPr lang="en-GB" sz="1400" i="1" dirty="0">
              <a:latin typeface="AvenirNext LT Pro Cn" panose="020B0506020202020204" pitchFamily="34" charset="0"/>
            </a:endParaRPr>
          </a:p>
        </p:txBody>
      </p:sp>
      <p:sp>
        <p:nvSpPr>
          <p:cNvPr id="61" name="ZoneTexte 60">
            <a:extLst>
              <a:ext uri="{FF2B5EF4-FFF2-40B4-BE49-F238E27FC236}">
                <a16:creationId xmlns:a16="http://schemas.microsoft.com/office/drawing/2014/main" id="{3A78C03E-0FA8-44FB-9138-5A5603365391}"/>
              </a:ext>
            </a:extLst>
          </p:cNvPr>
          <p:cNvSpPr txBox="1"/>
          <p:nvPr/>
        </p:nvSpPr>
        <p:spPr>
          <a:xfrm>
            <a:off x="379583" y="3901262"/>
            <a:ext cx="1666700" cy="338554"/>
          </a:xfrm>
          <a:prstGeom prst="rect">
            <a:avLst/>
          </a:prstGeom>
          <a:noFill/>
        </p:spPr>
        <p:txBody>
          <a:bodyPr wrap="square" rtlCol="0">
            <a:spAutoFit/>
          </a:bodyPr>
          <a:lstStyle/>
          <a:p>
            <a:r>
              <a:rPr lang="en-GB" sz="1600" i="1" dirty="0"/>
              <a:t>(</a:t>
            </a:r>
            <a:r>
              <a:rPr lang="en-GB" sz="1600" i="1" dirty="0" err="1"/>
              <a:t>Bohanec</a:t>
            </a:r>
            <a:r>
              <a:rPr lang="en-GB" sz="1600" i="1" dirty="0"/>
              <a:t>, 2008)</a:t>
            </a:r>
          </a:p>
        </p:txBody>
      </p:sp>
      <p:cxnSp>
        <p:nvCxnSpPr>
          <p:cNvPr id="64" name="Connecteur droit 63">
            <a:extLst>
              <a:ext uri="{FF2B5EF4-FFF2-40B4-BE49-F238E27FC236}">
                <a16:creationId xmlns:a16="http://schemas.microsoft.com/office/drawing/2014/main" id="{67062818-C136-4286-B7DA-5FFE696E0CA4}"/>
              </a:ext>
            </a:extLst>
          </p:cNvPr>
          <p:cNvCxnSpPr>
            <a:cxnSpLocks/>
          </p:cNvCxnSpPr>
          <p:nvPr/>
        </p:nvCxnSpPr>
        <p:spPr>
          <a:xfrm>
            <a:off x="4432620" y="2413593"/>
            <a:ext cx="6719" cy="161382"/>
          </a:xfrm>
          <a:prstGeom prst="line">
            <a:avLst/>
          </a:prstGeom>
          <a:ln>
            <a:solidFill>
              <a:srgbClr val="B6B4A9"/>
            </a:solidFill>
          </a:ln>
        </p:spPr>
        <p:style>
          <a:lnRef idx="1">
            <a:schemeClr val="accent1"/>
          </a:lnRef>
          <a:fillRef idx="0">
            <a:schemeClr val="accent1"/>
          </a:fillRef>
          <a:effectRef idx="0">
            <a:schemeClr val="accent1"/>
          </a:effectRef>
          <a:fontRef idx="minor">
            <a:schemeClr val="tx1"/>
          </a:fontRef>
        </p:style>
      </p:cxnSp>
      <p:cxnSp>
        <p:nvCxnSpPr>
          <p:cNvPr id="65" name="Connecteur droit 64">
            <a:extLst>
              <a:ext uri="{FF2B5EF4-FFF2-40B4-BE49-F238E27FC236}">
                <a16:creationId xmlns:a16="http://schemas.microsoft.com/office/drawing/2014/main" id="{FA3EDDB3-BA1A-4E20-AC9C-DD206FF441C4}"/>
              </a:ext>
            </a:extLst>
          </p:cNvPr>
          <p:cNvCxnSpPr>
            <a:cxnSpLocks/>
          </p:cNvCxnSpPr>
          <p:nvPr/>
        </p:nvCxnSpPr>
        <p:spPr>
          <a:xfrm flipH="1">
            <a:off x="3260249" y="2575702"/>
            <a:ext cx="2282168" cy="0"/>
          </a:xfrm>
          <a:prstGeom prst="line">
            <a:avLst/>
          </a:prstGeom>
          <a:ln>
            <a:solidFill>
              <a:srgbClr val="B6B4A9"/>
            </a:solidFill>
          </a:ln>
        </p:spPr>
        <p:style>
          <a:lnRef idx="1">
            <a:schemeClr val="accent1"/>
          </a:lnRef>
          <a:fillRef idx="0">
            <a:schemeClr val="accent1"/>
          </a:fillRef>
          <a:effectRef idx="0">
            <a:schemeClr val="accent1"/>
          </a:effectRef>
          <a:fontRef idx="minor">
            <a:schemeClr val="tx1"/>
          </a:fontRef>
        </p:style>
      </p:cxnSp>
      <p:cxnSp>
        <p:nvCxnSpPr>
          <p:cNvPr id="72" name="Connecteur droit 71">
            <a:extLst>
              <a:ext uri="{FF2B5EF4-FFF2-40B4-BE49-F238E27FC236}">
                <a16:creationId xmlns:a16="http://schemas.microsoft.com/office/drawing/2014/main" id="{6FE2535F-0567-48A2-A115-AD1F6B533FD0}"/>
              </a:ext>
            </a:extLst>
          </p:cNvPr>
          <p:cNvCxnSpPr>
            <a:cxnSpLocks/>
          </p:cNvCxnSpPr>
          <p:nvPr/>
        </p:nvCxnSpPr>
        <p:spPr>
          <a:xfrm flipV="1">
            <a:off x="5526915" y="3141225"/>
            <a:ext cx="0" cy="2547"/>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Connecteur droit 74">
            <a:extLst>
              <a:ext uri="{FF2B5EF4-FFF2-40B4-BE49-F238E27FC236}">
                <a16:creationId xmlns:a16="http://schemas.microsoft.com/office/drawing/2014/main" id="{DC028F21-D2B9-4C1C-8251-80537041512E}"/>
              </a:ext>
            </a:extLst>
          </p:cNvPr>
          <p:cNvCxnSpPr>
            <a:cxnSpLocks/>
          </p:cNvCxnSpPr>
          <p:nvPr/>
        </p:nvCxnSpPr>
        <p:spPr>
          <a:xfrm flipV="1">
            <a:off x="2215309" y="3382351"/>
            <a:ext cx="0" cy="2"/>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Connecteur droit 78">
            <a:extLst>
              <a:ext uri="{FF2B5EF4-FFF2-40B4-BE49-F238E27FC236}">
                <a16:creationId xmlns:a16="http://schemas.microsoft.com/office/drawing/2014/main" id="{6F27C203-4752-4F5B-881A-2C9AC1C6A931}"/>
              </a:ext>
            </a:extLst>
          </p:cNvPr>
          <p:cNvCxnSpPr>
            <a:cxnSpLocks/>
          </p:cNvCxnSpPr>
          <p:nvPr/>
        </p:nvCxnSpPr>
        <p:spPr>
          <a:xfrm flipV="1">
            <a:off x="3260249" y="3134830"/>
            <a:ext cx="0" cy="2547"/>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Connecteur droit 87">
            <a:extLst>
              <a:ext uri="{FF2B5EF4-FFF2-40B4-BE49-F238E27FC236}">
                <a16:creationId xmlns:a16="http://schemas.microsoft.com/office/drawing/2014/main" id="{A01AE76D-327C-4CC0-8E74-856B6A7E9EE2}"/>
              </a:ext>
            </a:extLst>
          </p:cNvPr>
          <p:cNvCxnSpPr>
            <a:cxnSpLocks/>
            <a:endCxn id="100" idx="0"/>
          </p:cNvCxnSpPr>
          <p:nvPr/>
        </p:nvCxnSpPr>
        <p:spPr>
          <a:xfrm>
            <a:off x="3236168" y="3299486"/>
            <a:ext cx="0" cy="512771"/>
          </a:xfrm>
          <a:prstGeom prst="line">
            <a:avLst/>
          </a:prstGeom>
          <a:ln>
            <a:solidFill>
              <a:srgbClr val="B6B4A9"/>
            </a:solidFill>
          </a:ln>
        </p:spPr>
        <p:style>
          <a:lnRef idx="1">
            <a:schemeClr val="accent1"/>
          </a:lnRef>
          <a:fillRef idx="0">
            <a:schemeClr val="accent1"/>
          </a:fillRef>
          <a:effectRef idx="0">
            <a:schemeClr val="accent1"/>
          </a:effectRef>
          <a:fontRef idx="minor">
            <a:schemeClr val="tx1"/>
          </a:fontRef>
        </p:style>
      </p:cxnSp>
      <p:sp>
        <p:nvSpPr>
          <p:cNvPr id="2" name="Titre 1">
            <a:extLst>
              <a:ext uri="{FF2B5EF4-FFF2-40B4-BE49-F238E27FC236}">
                <a16:creationId xmlns:a16="http://schemas.microsoft.com/office/drawing/2014/main" id="{CC9225F7-F19A-4806-AE04-C5A6F8BCF5F0}"/>
              </a:ext>
            </a:extLst>
          </p:cNvPr>
          <p:cNvSpPr>
            <a:spLocks noGrp="1"/>
          </p:cNvSpPr>
          <p:nvPr>
            <p:ph type="title"/>
          </p:nvPr>
        </p:nvSpPr>
        <p:spPr>
          <a:xfrm>
            <a:off x="-16172" y="420323"/>
            <a:ext cx="7975448" cy="783191"/>
          </a:xfrm>
        </p:spPr>
        <p:txBody>
          <a:bodyPr>
            <a:noAutofit/>
          </a:bodyPr>
          <a:lstStyle/>
          <a:p>
            <a:r>
              <a:rPr lang="fr-FR" sz="2200" dirty="0">
                <a:latin typeface="AvenirNext LT Pro Heavy" panose="020B0904020202020204" pitchFamily="34" charset="0"/>
              </a:rPr>
              <a:t>A </a:t>
            </a:r>
            <a:r>
              <a:rPr lang="fr-FR" sz="2200" dirty="0" err="1">
                <a:latin typeface="AvenirNext LT Pro Heavy" panose="020B0904020202020204" pitchFamily="34" charset="0"/>
              </a:rPr>
              <a:t>steps</a:t>
            </a:r>
            <a:r>
              <a:rPr lang="fr-FR" sz="2200" dirty="0">
                <a:latin typeface="AvenirNext LT Pro Heavy" panose="020B0904020202020204" pitchFamily="34" charset="0"/>
              </a:rPr>
              <a:t> </a:t>
            </a:r>
            <a:r>
              <a:rPr lang="fr-FR" sz="2200" dirty="0" err="1">
                <a:latin typeface="AvenirNext LT Pro Heavy" panose="020B0904020202020204" pitchFamily="34" charset="0"/>
              </a:rPr>
              <a:t>toward</a:t>
            </a:r>
            <a:r>
              <a:rPr lang="fr-FR" sz="2200" dirty="0">
                <a:latin typeface="AvenirNext LT Pro Heavy" panose="020B0904020202020204" pitchFamily="34" charset="0"/>
              </a:rPr>
              <a:t> the </a:t>
            </a:r>
            <a:r>
              <a:rPr lang="fr-FR" sz="2200" dirty="0" err="1">
                <a:latin typeface="AvenirNext LT Pro Heavy" panose="020B0904020202020204" pitchFamily="34" charset="0"/>
              </a:rPr>
              <a:t>evaluation</a:t>
            </a:r>
            <a:r>
              <a:rPr lang="fr-FR" sz="2200" dirty="0">
                <a:latin typeface="AvenirNext LT Pro Heavy" panose="020B0904020202020204" pitchFamily="34" charset="0"/>
              </a:rPr>
              <a:t> of </a:t>
            </a:r>
            <a:r>
              <a:rPr lang="fr-FR" sz="2200" dirty="0" err="1">
                <a:latin typeface="AvenirNext LT Pro Heavy" panose="020B0904020202020204" pitchFamily="34" charset="0"/>
              </a:rPr>
              <a:t>ecosytemic</a:t>
            </a:r>
            <a:r>
              <a:rPr lang="fr-FR" sz="2200" dirty="0">
                <a:latin typeface="AvenirNext LT Pro Heavy" panose="020B0904020202020204" pitchFamily="34" charset="0"/>
              </a:rPr>
              <a:t> services </a:t>
            </a:r>
            <a:r>
              <a:rPr lang="fr-FR" sz="2200" dirty="0" err="1">
                <a:latin typeface="AvenirNext LT Pro Heavy" panose="020B0904020202020204" pitchFamily="34" charset="0"/>
              </a:rPr>
              <a:t>trade</a:t>
            </a:r>
            <a:r>
              <a:rPr lang="fr-FR" sz="2200" dirty="0">
                <a:latin typeface="AvenirNext LT Pro Heavy" panose="020B0904020202020204" pitchFamily="34" charset="0"/>
              </a:rPr>
              <a:t>-off </a:t>
            </a:r>
            <a:r>
              <a:rPr lang="fr-FR" sz="2200" dirty="0" err="1">
                <a:latin typeface="AvenirNext LT Pro Heavy" panose="020B0904020202020204" pitchFamily="34" charset="0"/>
              </a:rPr>
              <a:t>evolution</a:t>
            </a:r>
            <a:r>
              <a:rPr lang="fr-FR" sz="2200" dirty="0">
                <a:latin typeface="AvenirNext LT Pro Heavy" panose="020B0904020202020204" pitchFamily="34" charset="0"/>
              </a:rPr>
              <a:t> trends over the long time</a:t>
            </a:r>
            <a:endParaRPr lang="en-GB" sz="2200" dirty="0">
              <a:latin typeface="AvenirNext LT Pro Heavy" panose="020B0904020202020204" pitchFamily="34" charset="0"/>
            </a:endParaRPr>
          </a:p>
        </p:txBody>
      </p:sp>
      <p:sp>
        <p:nvSpPr>
          <p:cNvPr id="62" name="Rectangle : coins arrondis 61">
            <a:extLst>
              <a:ext uri="{FF2B5EF4-FFF2-40B4-BE49-F238E27FC236}">
                <a16:creationId xmlns:a16="http://schemas.microsoft.com/office/drawing/2014/main" id="{AD198C6F-1F18-4BDC-AF12-FCBBD39B3D4D}"/>
              </a:ext>
            </a:extLst>
          </p:cNvPr>
          <p:cNvSpPr/>
          <p:nvPr/>
        </p:nvSpPr>
        <p:spPr>
          <a:xfrm>
            <a:off x="3845983" y="1843778"/>
            <a:ext cx="1090664" cy="565523"/>
          </a:xfrm>
          <a:prstGeom prst="roundRect">
            <a:avLst>
              <a:gd name="adj" fmla="val 500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bg1"/>
                </a:solidFill>
                <a:latin typeface="AvenirNext LT Pro Cn" panose="020B0506020202020204" pitchFamily="34" charset="0"/>
              </a:rPr>
              <a:t>Trade-off</a:t>
            </a:r>
            <a:endParaRPr lang="en-GB" sz="1600" b="1" dirty="0">
              <a:solidFill>
                <a:schemeClr val="bg1"/>
              </a:solidFill>
              <a:latin typeface="AvenirNext LT Pro Cn" panose="020B0506020202020204" pitchFamily="34" charset="0"/>
            </a:endParaRPr>
          </a:p>
        </p:txBody>
      </p:sp>
      <p:sp>
        <p:nvSpPr>
          <p:cNvPr id="76" name="Rectangle : coins arrondis 75">
            <a:extLst>
              <a:ext uri="{FF2B5EF4-FFF2-40B4-BE49-F238E27FC236}">
                <a16:creationId xmlns:a16="http://schemas.microsoft.com/office/drawing/2014/main" id="{2E103699-6036-4F39-994F-2E945BB55F24}"/>
              </a:ext>
            </a:extLst>
          </p:cNvPr>
          <p:cNvSpPr/>
          <p:nvPr/>
        </p:nvSpPr>
        <p:spPr>
          <a:xfrm>
            <a:off x="4652726" y="2802149"/>
            <a:ext cx="1419631" cy="565523"/>
          </a:xfrm>
          <a:prstGeom prst="roundRect">
            <a:avLst>
              <a:gd name="adj" fmla="val 50000"/>
            </a:avLst>
          </a:prstGeom>
          <a:solidFill>
            <a:srgbClr val="8C96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tx1"/>
                </a:solidFill>
                <a:latin typeface="AvenirNext LT Pro Cn" panose="020B0506020202020204" pitchFamily="34" charset="0"/>
              </a:rPr>
              <a:t>Maintenance</a:t>
            </a:r>
            <a:endParaRPr lang="en-GB" sz="1600" b="1" dirty="0">
              <a:solidFill>
                <a:schemeClr val="tx1"/>
              </a:solidFill>
              <a:latin typeface="AvenirNext LT Pro Cn" panose="020B0506020202020204" pitchFamily="34" charset="0"/>
            </a:endParaRPr>
          </a:p>
        </p:txBody>
      </p:sp>
      <p:sp>
        <p:nvSpPr>
          <p:cNvPr id="77" name="Rectangle : coins arrondis 76">
            <a:extLst>
              <a:ext uri="{FF2B5EF4-FFF2-40B4-BE49-F238E27FC236}">
                <a16:creationId xmlns:a16="http://schemas.microsoft.com/office/drawing/2014/main" id="{4AF84F13-CB8A-4F77-AACD-4555F3EC7E5E}"/>
              </a:ext>
            </a:extLst>
          </p:cNvPr>
          <p:cNvSpPr/>
          <p:nvPr/>
        </p:nvSpPr>
        <p:spPr>
          <a:xfrm>
            <a:off x="2724742" y="2802149"/>
            <a:ext cx="1419632" cy="565523"/>
          </a:xfrm>
          <a:prstGeom prst="roundRect">
            <a:avLst>
              <a:gd name="adj" fmla="val 50000"/>
            </a:avLst>
          </a:prstGeom>
          <a:solidFill>
            <a:srgbClr val="8C96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AvenirNext LT Pro Cn" panose="020B0506020202020204" pitchFamily="34" charset="0"/>
              </a:rPr>
              <a:t>Provisioning</a:t>
            </a:r>
          </a:p>
        </p:txBody>
      </p:sp>
      <p:sp>
        <p:nvSpPr>
          <p:cNvPr id="100" name="Rectangle : coins arrondis 99">
            <a:extLst>
              <a:ext uri="{FF2B5EF4-FFF2-40B4-BE49-F238E27FC236}">
                <a16:creationId xmlns:a16="http://schemas.microsoft.com/office/drawing/2014/main" id="{F91EC2BA-7569-4588-B1DA-C166D9F2D6CC}"/>
              </a:ext>
            </a:extLst>
          </p:cNvPr>
          <p:cNvSpPr/>
          <p:nvPr/>
        </p:nvSpPr>
        <p:spPr>
          <a:xfrm>
            <a:off x="2584346" y="3812257"/>
            <a:ext cx="1303644" cy="565523"/>
          </a:xfrm>
          <a:prstGeom prst="roundRect">
            <a:avLst>
              <a:gd name="adj" fmla="val 50000"/>
            </a:avLst>
          </a:prstGeom>
          <a:solidFill>
            <a:srgbClr val="FAAD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a:solidFill>
                  <a:schemeClr val="tx1"/>
                </a:solidFill>
                <a:latin typeface="AvenirNext LT Pro Cn" panose="020B0506020202020204" pitchFamily="34" charset="0"/>
              </a:rPr>
              <a:t>Eco.service</a:t>
            </a:r>
            <a:r>
              <a:rPr lang="en-US" sz="1600" b="1" dirty="0">
                <a:solidFill>
                  <a:schemeClr val="tx1"/>
                </a:solidFill>
                <a:latin typeface="AvenirNext LT Pro Cn" panose="020B0506020202020204" pitchFamily="34" charset="0"/>
              </a:rPr>
              <a:t> A</a:t>
            </a:r>
          </a:p>
        </p:txBody>
      </p:sp>
      <p:sp>
        <p:nvSpPr>
          <p:cNvPr id="106" name="Rectangle : coins arrondis 105">
            <a:extLst>
              <a:ext uri="{FF2B5EF4-FFF2-40B4-BE49-F238E27FC236}">
                <a16:creationId xmlns:a16="http://schemas.microsoft.com/office/drawing/2014/main" id="{8D55C020-9BC4-47A6-8086-0A9A768F0DE9}"/>
              </a:ext>
            </a:extLst>
          </p:cNvPr>
          <p:cNvSpPr/>
          <p:nvPr/>
        </p:nvSpPr>
        <p:spPr>
          <a:xfrm>
            <a:off x="4093694" y="3809340"/>
            <a:ext cx="1303644" cy="565523"/>
          </a:xfrm>
          <a:prstGeom prst="roundRect">
            <a:avLst>
              <a:gd name="adj" fmla="val 50000"/>
            </a:avLst>
          </a:prstGeom>
          <a:solidFill>
            <a:srgbClr val="8E78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a:solidFill>
                  <a:schemeClr val="tx1"/>
                </a:solidFill>
                <a:latin typeface="AvenirNext LT Pro Cn" panose="020B0506020202020204" pitchFamily="34" charset="0"/>
              </a:rPr>
              <a:t>Eco.service</a:t>
            </a:r>
            <a:r>
              <a:rPr lang="en-US" sz="1600" b="1" dirty="0">
                <a:solidFill>
                  <a:schemeClr val="tx1"/>
                </a:solidFill>
                <a:latin typeface="AvenirNext LT Pro Cn" panose="020B0506020202020204" pitchFamily="34" charset="0"/>
              </a:rPr>
              <a:t> B</a:t>
            </a:r>
          </a:p>
        </p:txBody>
      </p:sp>
      <p:sp>
        <p:nvSpPr>
          <p:cNvPr id="107" name="Rectangle : coins arrondis 106">
            <a:extLst>
              <a:ext uri="{FF2B5EF4-FFF2-40B4-BE49-F238E27FC236}">
                <a16:creationId xmlns:a16="http://schemas.microsoft.com/office/drawing/2014/main" id="{4E140BEE-D1FE-4692-80CD-5116537227F8}"/>
              </a:ext>
            </a:extLst>
          </p:cNvPr>
          <p:cNvSpPr/>
          <p:nvPr/>
        </p:nvSpPr>
        <p:spPr>
          <a:xfrm>
            <a:off x="5543702" y="3803630"/>
            <a:ext cx="1303644" cy="565523"/>
          </a:xfrm>
          <a:prstGeom prst="roundRect">
            <a:avLst>
              <a:gd name="adj" fmla="val 50000"/>
            </a:avLst>
          </a:prstGeom>
          <a:solidFill>
            <a:srgbClr val="7A8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a:solidFill>
                  <a:schemeClr val="tx1"/>
                </a:solidFill>
                <a:latin typeface="AvenirNext LT Pro Cn" panose="020B0506020202020204" pitchFamily="34" charset="0"/>
              </a:rPr>
              <a:t>Eco.service</a:t>
            </a:r>
            <a:r>
              <a:rPr lang="en-US" sz="1600" b="1" dirty="0">
                <a:solidFill>
                  <a:schemeClr val="tx1"/>
                </a:solidFill>
                <a:latin typeface="AvenirNext LT Pro Cn" panose="020B0506020202020204" pitchFamily="34" charset="0"/>
              </a:rPr>
              <a:t> C</a:t>
            </a:r>
          </a:p>
        </p:txBody>
      </p:sp>
      <p:sp>
        <p:nvSpPr>
          <p:cNvPr id="115" name="Rectangle : coins arrondis 114">
            <a:extLst>
              <a:ext uri="{FF2B5EF4-FFF2-40B4-BE49-F238E27FC236}">
                <a16:creationId xmlns:a16="http://schemas.microsoft.com/office/drawing/2014/main" id="{6C63D228-8DA7-4EEF-B244-BC1CF1EF64A8}"/>
              </a:ext>
            </a:extLst>
          </p:cNvPr>
          <p:cNvSpPr/>
          <p:nvPr/>
        </p:nvSpPr>
        <p:spPr>
          <a:xfrm>
            <a:off x="2315631" y="4851960"/>
            <a:ext cx="1404000" cy="565523"/>
          </a:xfrm>
          <a:prstGeom prst="roundRect">
            <a:avLst>
              <a:gd name="adj" fmla="val 50000"/>
            </a:avLst>
          </a:prstGeom>
          <a:solidFill>
            <a:srgbClr val="B3E3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AvenirNext LT Pro Cn" panose="020B0506020202020204" pitchFamily="34" charset="0"/>
              </a:rPr>
              <a:t>Active Carbon stock</a:t>
            </a:r>
          </a:p>
        </p:txBody>
      </p:sp>
      <p:sp>
        <p:nvSpPr>
          <p:cNvPr id="117" name="Rectangle : coins arrondis 116">
            <a:extLst>
              <a:ext uri="{FF2B5EF4-FFF2-40B4-BE49-F238E27FC236}">
                <a16:creationId xmlns:a16="http://schemas.microsoft.com/office/drawing/2014/main" id="{FD390827-C513-443A-BA32-56DEA89CAF0F}"/>
              </a:ext>
            </a:extLst>
          </p:cNvPr>
          <p:cNvSpPr/>
          <p:nvPr/>
        </p:nvSpPr>
        <p:spPr>
          <a:xfrm>
            <a:off x="3769146" y="4839360"/>
            <a:ext cx="1513356" cy="565523"/>
          </a:xfrm>
          <a:prstGeom prst="roundRect">
            <a:avLst>
              <a:gd name="adj" fmla="val 50000"/>
            </a:avLst>
          </a:prstGeom>
          <a:solidFill>
            <a:srgbClr val="B3E3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AvenirNext LT Pro Cn" panose="020B0506020202020204" pitchFamily="34" charset="0"/>
              </a:rPr>
              <a:t>Mineralized N</a:t>
            </a:r>
          </a:p>
        </p:txBody>
      </p:sp>
      <p:sp>
        <p:nvSpPr>
          <p:cNvPr id="119" name="Rectangle : coins arrondis 118">
            <a:extLst>
              <a:ext uri="{FF2B5EF4-FFF2-40B4-BE49-F238E27FC236}">
                <a16:creationId xmlns:a16="http://schemas.microsoft.com/office/drawing/2014/main" id="{C0D14C9F-D17C-4981-9837-7A54267C85D9}"/>
              </a:ext>
            </a:extLst>
          </p:cNvPr>
          <p:cNvSpPr/>
          <p:nvPr/>
        </p:nvSpPr>
        <p:spPr>
          <a:xfrm>
            <a:off x="5332017" y="4839360"/>
            <a:ext cx="1513356" cy="565523"/>
          </a:xfrm>
          <a:prstGeom prst="roundRect">
            <a:avLst>
              <a:gd name="adj" fmla="val 50000"/>
            </a:avLst>
          </a:prstGeom>
          <a:solidFill>
            <a:srgbClr val="42B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a:solidFill>
                  <a:sysClr val="windowText" lastClr="000000"/>
                </a:solidFill>
                <a:latin typeface="AvenirNext LT Pro Cn" panose="020B0506020202020204" pitchFamily="34" charset="0"/>
              </a:rPr>
              <a:t>Outpus</a:t>
            </a:r>
            <a:r>
              <a:rPr lang="en-US" sz="1600" b="1" dirty="0">
                <a:solidFill>
                  <a:sysClr val="windowText" lastClr="000000"/>
                </a:solidFill>
                <a:latin typeface="AvenirNext LT Pro Cn" panose="020B0506020202020204" pitchFamily="34" charset="0"/>
              </a:rPr>
              <a:t> not from </a:t>
            </a:r>
            <a:r>
              <a:rPr lang="en-US" sz="1600" b="1" dirty="0" err="1">
                <a:solidFill>
                  <a:sysClr val="windowText" lastClr="000000"/>
                </a:solidFill>
                <a:latin typeface="AvenirNext LT Pro Cn" panose="020B0506020202020204" pitchFamily="34" charset="0"/>
              </a:rPr>
              <a:t>Stics</a:t>
            </a:r>
            <a:r>
              <a:rPr lang="en-US" sz="1600" b="1" dirty="0">
                <a:solidFill>
                  <a:sysClr val="windowText" lastClr="000000"/>
                </a:solidFill>
                <a:latin typeface="AvenirNext LT Pro Cn" panose="020B0506020202020204" pitchFamily="34" charset="0"/>
              </a:rPr>
              <a:t> </a:t>
            </a:r>
          </a:p>
        </p:txBody>
      </p:sp>
      <p:pic>
        <p:nvPicPr>
          <p:cNvPr id="121" name="Image 120">
            <a:extLst>
              <a:ext uri="{FF2B5EF4-FFF2-40B4-BE49-F238E27FC236}">
                <a16:creationId xmlns:a16="http://schemas.microsoft.com/office/drawing/2014/main" id="{7A9D48F4-E024-4682-90CB-1CCDD03DE9B3}"/>
              </a:ext>
            </a:extLst>
          </p:cNvPr>
          <p:cNvPicPr>
            <a:picLocks noChangeAspect="1"/>
          </p:cNvPicPr>
          <p:nvPr/>
        </p:nvPicPr>
        <p:blipFill>
          <a:blip r:embed="rId5"/>
          <a:stretch>
            <a:fillRect/>
          </a:stretch>
        </p:blipFill>
        <p:spPr>
          <a:xfrm>
            <a:off x="3404297" y="5211623"/>
            <a:ext cx="883371" cy="707533"/>
          </a:xfrm>
          <a:prstGeom prst="rect">
            <a:avLst/>
          </a:prstGeom>
        </p:spPr>
      </p:pic>
      <p:cxnSp>
        <p:nvCxnSpPr>
          <p:cNvPr id="123" name="Connecteur droit avec flèche 122">
            <a:extLst>
              <a:ext uri="{FF2B5EF4-FFF2-40B4-BE49-F238E27FC236}">
                <a16:creationId xmlns:a16="http://schemas.microsoft.com/office/drawing/2014/main" id="{B83CD772-7BCA-476C-8C21-F9D0830E1C7F}"/>
              </a:ext>
            </a:extLst>
          </p:cNvPr>
          <p:cNvCxnSpPr>
            <a:cxnSpLocks/>
            <a:stCxn id="115" idx="0"/>
          </p:cNvCxnSpPr>
          <p:nvPr/>
        </p:nvCxnSpPr>
        <p:spPr>
          <a:xfrm flipV="1">
            <a:off x="3017631" y="4121748"/>
            <a:ext cx="2273072" cy="730212"/>
          </a:xfrm>
          <a:prstGeom prst="straightConnector1">
            <a:avLst/>
          </a:prstGeom>
          <a:ln w="28575">
            <a:solidFill>
              <a:schemeClr val="bg2">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24" name="Connecteur droit avec flèche 123">
            <a:extLst>
              <a:ext uri="{FF2B5EF4-FFF2-40B4-BE49-F238E27FC236}">
                <a16:creationId xmlns:a16="http://schemas.microsoft.com/office/drawing/2014/main" id="{85A9E426-DBCA-4E5E-8690-518AB2D10BBA}"/>
              </a:ext>
            </a:extLst>
          </p:cNvPr>
          <p:cNvCxnSpPr>
            <a:cxnSpLocks/>
            <a:stCxn id="117" idx="0"/>
            <a:endCxn id="106" idx="2"/>
          </p:cNvCxnSpPr>
          <p:nvPr/>
        </p:nvCxnSpPr>
        <p:spPr>
          <a:xfrm flipV="1">
            <a:off x="4525824" y="4374863"/>
            <a:ext cx="219692" cy="464497"/>
          </a:xfrm>
          <a:prstGeom prst="straightConnector1">
            <a:avLst/>
          </a:prstGeom>
          <a:ln w="28575">
            <a:solidFill>
              <a:schemeClr val="bg2">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27" name="Connecteur droit avec flèche 126">
            <a:extLst>
              <a:ext uri="{FF2B5EF4-FFF2-40B4-BE49-F238E27FC236}">
                <a16:creationId xmlns:a16="http://schemas.microsoft.com/office/drawing/2014/main" id="{6F002D7C-F189-4B57-8602-F773B8C0365D}"/>
              </a:ext>
            </a:extLst>
          </p:cNvPr>
          <p:cNvCxnSpPr>
            <a:cxnSpLocks/>
            <a:stCxn id="119" idx="0"/>
          </p:cNvCxnSpPr>
          <p:nvPr/>
        </p:nvCxnSpPr>
        <p:spPr>
          <a:xfrm flipH="1" flipV="1">
            <a:off x="4740727" y="4377412"/>
            <a:ext cx="1347968" cy="461948"/>
          </a:xfrm>
          <a:prstGeom prst="straightConnector1">
            <a:avLst/>
          </a:prstGeom>
          <a:ln w="28575">
            <a:solidFill>
              <a:schemeClr val="bg2">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7" name="ZoneTexte 146">
            <a:extLst>
              <a:ext uri="{FF2B5EF4-FFF2-40B4-BE49-F238E27FC236}">
                <a16:creationId xmlns:a16="http://schemas.microsoft.com/office/drawing/2014/main" id="{900B99F0-FAD5-4770-B963-C273ED9A7CB6}"/>
              </a:ext>
            </a:extLst>
          </p:cNvPr>
          <p:cNvSpPr txBox="1"/>
          <p:nvPr/>
        </p:nvSpPr>
        <p:spPr>
          <a:xfrm>
            <a:off x="8039186" y="5353161"/>
            <a:ext cx="3164145" cy="646331"/>
          </a:xfrm>
          <a:prstGeom prst="rect">
            <a:avLst/>
          </a:prstGeom>
          <a:noFill/>
        </p:spPr>
        <p:txBody>
          <a:bodyPr wrap="square" rtlCol="0">
            <a:spAutoFit/>
          </a:bodyPr>
          <a:lstStyle/>
          <a:p>
            <a:r>
              <a:rPr lang="fr-FR" dirty="0">
                <a:latin typeface="AvenirNext LT Pro Cn" panose="020B0506020202020204" pitchFamily="34" charset="0"/>
              </a:rPr>
              <a:t>Visualisation of </a:t>
            </a:r>
            <a:r>
              <a:rPr lang="fr-FR" dirty="0" err="1">
                <a:latin typeface="AvenirNext LT Pro Cn" panose="020B0506020202020204" pitchFamily="34" charset="0"/>
              </a:rPr>
              <a:t>ecosystem</a:t>
            </a:r>
            <a:r>
              <a:rPr lang="fr-FR" dirty="0">
                <a:latin typeface="AvenirNext LT Pro Cn" panose="020B0506020202020204" pitchFamily="34" charset="0"/>
              </a:rPr>
              <a:t> services provision for one </a:t>
            </a:r>
            <a:r>
              <a:rPr lang="fr-FR" dirty="0" err="1">
                <a:latin typeface="AvenirNext LT Pro Cn" panose="020B0506020202020204" pitchFamily="34" charset="0"/>
              </a:rPr>
              <a:t>crop</a:t>
            </a:r>
            <a:r>
              <a:rPr lang="fr-FR" dirty="0">
                <a:latin typeface="AvenirNext LT Pro Cn" panose="020B0506020202020204" pitchFamily="34" charset="0"/>
              </a:rPr>
              <a:t> rotation cycle </a:t>
            </a:r>
            <a:endParaRPr lang="en-GB" dirty="0">
              <a:latin typeface="AvenirNext LT Pro Cn" panose="020B0506020202020204" pitchFamily="34" charset="0"/>
            </a:endParaRPr>
          </a:p>
        </p:txBody>
      </p:sp>
      <p:sp>
        <p:nvSpPr>
          <p:cNvPr id="149" name="ZoneTexte 148">
            <a:extLst>
              <a:ext uri="{FF2B5EF4-FFF2-40B4-BE49-F238E27FC236}">
                <a16:creationId xmlns:a16="http://schemas.microsoft.com/office/drawing/2014/main" id="{BC34796A-82E1-484B-8373-8C125430F394}"/>
              </a:ext>
            </a:extLst>
          </p:cNvPr>
          <p:cNvSpPr txBox="1"/>
          <p:nvPr/>
        </p:nvSpPr>
        <p:spPr>
          <a:xfrm>
            <a:off x="7769262" y="536592"/>
            <a:ext cx="3471481" cy="646331"/>
          </a:xfrm>
          <a:prstGeom prst="rect">
            <a:avLst/>
          </a:prstGeom>
          <a:noFill/>
        </p:spPr>
        <p:txBody>
          <a:bodyPr wrap="square" rtlCol="0">
            <a:spAutoFit/>
          </a:bodyPr>
          <a:lstStyle/>
          <a:p>
            <a:pPr algn="ctr"/>
            <a:r>
              <a:rPr lang="en-US" dirty="0">
                <a:latin typeface="AvenirNext LT Pro Cn" panose="020B0506020202020204" pitchFamily="34" charset="0"/>
              </a:rPr>
              <a:t>Visualization of ecosystem services provision over 50 years</a:t>
            </a:r>
          </a:p>
        </p:txBody>
      </p:sp>
      <p:sp>
        <p:nvSpPr>
          <p:cNvPr id="151" name="ZoneTexte 150">
            <a:extLst>
              <a:ext uri="{FF2B5EF4-FFF2-40B4-BE49-F238E27FC236}">
                <a16:creationId xmlns:a16="http://schemas.microsoft.com/office/drawing/2014/main" id="{2312CFB0-64FE-4B6E-8D12-7E29E8EB7427}"/>
              </a:ext>
            </a:extLst>
          </p:cNvPr>
          <p:cNvSpPr txBox="1"/>
          <p:nvPr/>
        </p:nvSpPr>
        <p:spPr>
          <a:xfrm>
            <a:off x="6961099" y="1398672"/>
            <a:ext cx="1419631" cy="461665"/>
          </a:xfrm>
          <a:prstGeom prst="rect">
            <a:avLst/>
          </a:prstGeom>
          <a:noFill/>
        </p:spPr>
        <p:txBody>
          <a:bodyPr wrap="square" rtlCol="0">
            <a:spAutoFit/>
          </a:bodyPr>
          <a:lstStyle/>
          <a:p>
            <a:pPr algn="r"/>
            <a:r>
              <a:rPr lang="fr-FR" sz="1200" b="1" dirty="0">
                <a:latin typeface="AvenirNext LT Pro Cn" panose="020B0506020202020204" pitchFamily="34" charset="0"/>
              </a:rPr>
              <a:t>Trade-off</a:t>
            </a:r>
            <a:br>
              <a:rPr lang="fr-FR" sz="1200" b="1" dirty="0">
                <a:latin typeface="AvenirNext LT Pro Cn" panose="020B0506020202020204" pitchFamily="34" charset="0"/>
              </a:rPr>
            </a:br>
            <a:r>
              <a:rPr lang="fr-FR" sz="1200" b="1" dirty="0">
                <a:latin typeface="AvenirNext LT Pro Cn" panose="020B0506020202020204" pitchFamily="34" charset="0"/>
              </a:rPr>
              <a:t>score</a:t>
            </a:r>
            <a:endParaRPr lang="en-GB" sz="1200" b="1" dirty="0">
              <a:latin typeface="AvenirNext LT Pro Cn" panose="020B0506020202020204" pitchFamily="34" charset="0"/>
            </a:endParaRPr>
          </a:p>
        </p:txBody>
      </p:sp>
      <p:sp>
        <p:nvSpPr>
          <p:cNvPr id="152" name="ZoneTexte 151">
            <a:extLst>
              <a:ext uri="{FF2B5EF4-FFF2-40B4-BE49-F238E27FC236}">
                <a16:creationId xmlns:a16="http://schemas.microsoft.com/office/drawing/2014/main" id="{23974C86-E528-42D0-917B-1056953ED1A9}"/>
              </a:ext>
            </a:extLst>
          </p:cNvPr>
          <p:cNvSpPr txBox="1"/>
          <p:nvPr/>
        </p:nvSpPr>
        <p:spPr>
          <a:xfrm>
            <a:off x="9142800" y="2800046"/>
            <a:ext cx="1419631" cy="276999"/>
          </a:xfrm>
          <a:prstGeom prst="rect">
            <a:avLst/>
          </a:prstGeom>
          <a:noFill/>
        </p:spPr>
        <p:txBody>
          <a:bodyPr wrap="square" rtlCol="0">
            <a:spAutoFit/>
          </a:bodyPr>
          <a:lstStyle/>
          <a:p>
            <a:r>
              <a:rPr lang="fr-FR" sz="1200" b="1" dirty="0">
                <a:latin typeface="AvenirNext LT Pro Cn" panose="020B0506020202020204" pitchFamily="34" charset="0"/>
              </a:rPr>
              <a:t>Time</a:t>
            </a:r>
            <a:endParaRPr lang="en-GB" sz="1200" b="1" dirty="0">
              <a:latin typeface="AvenirNext LT Pro Cn" panose="020B0506020202020204" pitchFamily="34" charset="0"/>
            </a:endParaRPr>
          </a:p>
        </p:txBody>
      </p:sp>
      <p:pic>
        <p:nvPicPr>
          <p:cNvPr id="214" name="Image 213">
            <a:extLst>
              <a:ext uri="{FF2B5EF4-FFF2-40B4-BE49-F238E27FC236}">
                <a16:creationId xmlns:a16="http://schemas.microsoft.com/office/drawing/2014/main" id="{8C803CDB-3652-4C99-8A24-B6CE2FAA8C00}"/>
              </a:ext>
            </a:extLst>
          </p:cNvPr>
          <p:cNvPicPr>
            <a:picLocks noChangeAspect="1"/>
          </p:cNvPicPr>
          <p:nvPr/>
        </p:nvPicPr>
        <p:blipFill>
          <a:blip r:embed="rId6"/>
          <a:stretch>
            <a:fillRect/>
          </a:stretch>
        </p:blipFill>
        <p:spPr>
          <a:xfrm rot="19832942">
            <a:off x="8593285" y="3496743"/>
            <a:ext cx="1664527" cy="1664527"/>
          </a:xfrm>
          <a:prstGeom prst="flowChartPreparation">
            <a:avLst/>
          </a:prstGeom>
        </p:spPr>
      </p:pic>
      <p:sp>
        <p:nvSpPr>
          <p:cNvPr id="148" name="ZoneTexte 147">
            <a:extLst>
              <a:ext uri="{FF2B5EF4-FFF2-40B4-BE49-F238E27FC236}">
                <a16:creationId xmlns:a16="http://schemas.microsoft.com/office/drawing/2014/main" id="{4AB941E3-671B-45E4-8D6A-21282FC5A7DC}"/>
              </a:ext>
            </a:extLst>
          </p:cNvPr>
          <p:cNvSpPr txBox="1"/>
          <p:nvPr/>
        </p:nvSpPr>
        <p:spPr>
          <a:xfrm>
            <a:off x="10282134" y="2517488"/>
            <a:ext cx="2031786" cy="584775"/>
          </a:xfrm>
          <a:prstGeom prst="rect">
            <a:avLst/>
          </a:prstGeom>
          <a:noFill/>
        </p:spPr>
        <p:txBody>
          <a:bodyPr wrap="square" rtlCol="0">
            <a:spAutoFit/>
          </a:bodyPr>
          <a:lstStyle/>
          <a:p>
            <a:r>
              <a:rPr lang="fr-FR" sz="1600" dirty="0">
                <a:latin typeface="AvenirNext LT Pro Cn" panose="020B0506020202020204" pitchFamily="34" charset="0"/>
              </a:rPr>
              <a:t>For the 3 </a:t>
            </a:r>
            <a:r>
              <a:rPr lang="fr-FR" sz="1600" dirty="0" err="1">
                <a:latin typeface="AvenirNext LT Pro Cn" panose="020B0506020202020204" pitchFamily="34" charset="0"/>
              </a:rPr>
              <a:t>crop</a:t>
            </a:r>
            <a:r>
              <a:rPr lang="fr-FR" sz="1600" dirty="0">
                <a:latin typeface="AvenirNext LT Pro Cn" panose="020B0506020202020204" pitchFamily="34" charset="0"/>
              </a:rPr>
              <a:t> rotation over time (50 </a:t>
            </a:r>
            <a:r>
              <a:rPr lang="fr-FR" sz="1600" dirty="0" err="1">
                <a:latin typeface="AvenirNext LT Pro Cn" panose="020B0506020202020204" pitchFamily="34" charset="0"/>
              </a:rPr>
              <a:t>years</a:t>
            </a:r>
            <a:r>
              <a:rPr lang="fr-FR" sz="1600" dirty="0">
                <a:latin typeface="AvenirNext LT Pro Cn" panose="020B0506020202020204" pitchFamily="34" charset="0"/>
              </a:rPr>
              <a:t>)</a:t>
            </a:r>
            <a:endParaRPr lang="en-GB" sz="1600" dirty="0">
              <a:latin typeface="AvenirNext LT Pro Cn" panose="020B0506020202020204" pitchFamily="34" charset="0"/>
            </a:endParaRPr>
          </a:p>
        </p:txBody>
      </p:sp>
      <p:cxnSp>
        <p:nvCxnSpPr>
          <p:cNvPr id="11" name="Connecteur droit 10">
            <a:extLst>
              <a:ext uri="{FF2B5EF4-FFF2-40B4-BE49-F238E27FC236}">
                <a16:creationId xmlns:a16="http://schemas.microsoft.com/office/drawing/2014/main" id="{6CDA9ECD-6DF4-4F9E-8F96-C44FF53D4C1E}"/>
              </a:ext>
            </a:extLst>
          </p:cNvPr>
          <p:cNvCxnSpPr>
            <a:cxnSpLocks/>
          </p:cNvCxnSpPr>
          <p:nvPr/>
        </p:nvCxnSpPr>
        <p:spPr>
          <a:xfrm>
            <a:off x="2305090" y="1244009"/>
            <a:ext cx="15982" cy="4667553"/>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54" name="Rectangle : coins arrondis 53">
            <a:extLst>
              <a:ext uri="{FF2B5EF4-FFF2-40B4-BE49-F238E27FC236}">
                <a16:creationId xmlns:a16="http://schemas.microsoft.com/office/drawing/2014/main" id="{CA19F59D-58E6-4AE3-9954-28286C3A8D46}"/>
              </a:ext>
            </a:extLst>
          </p:cNvPr>
          <p:cNvSpPr/>
          <p:nvPr/>
        </p:nvSpPr>
        <p:spPr>
          <a:xfrm>
            <a:off x="9942760" y="3754978"/>
            <a:ext cx="340656" cy="336654"/>
          </a:xfrm>
          <a:prstGeom prst="roundRect">
            <a:avLst>
              <a:gd name="adj" fmla="val 50000"/>
            </a:avLst>
          </a:prstGeom>
          <a:solidFill>
            <a:srgbClr val="7A8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AvenirNext LT Pro Cn" panose="020B0506020202020204" pitchFamily="34" charset="0"/>
              </a:rPr>
              <a:t>C</a:t>
            </a:r>
          </a:p>
        </p:txBody>
      </p:sp>
      <p:sp>
        <p:nvSpPr>
          <p:cNvPr id="55" name="Rectangle : coins arrondis 54">
            <a:extLst>
              <a:ext uri="{FF2B5EF4-FFF2-40B4-BE49-F238E27FC236}">
                <a16:creationId xmlns:a16="http://schemas.microsoft.com/office/drawing/2014/main" id="{5A7C670F-8E8A-4A3B-8EF2-EA4E5C013D65}"/>
              </a:ext>
            </a:extLst>
          </p:cNvPr>
          <p:cNvSpPr/>
          <p:nvPr/>
        </p:nvSpPr>
        <p:spPr>
          <a:xfrm>
            <a:off x="9255220" y="3308875"/>
            <a:ext cx="340656" cy="336654"/>
          </a:xfrm>
          <a:prstGeom prst="roundRect">
            <a:avLst>
              <a:gd name="adj" fmla="val 50000"/>
            </a:avLst>
          </a:prstGeom>
          <a:solidFill>
            <a:srgbClr val="8675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AvenirNext LT Pro Cn" panose="020B0506020202020204" pitchFamily="34" charset="0"/>
              </a:rPr>
              <a:t>B</a:t>
            </a:r>
          </a:p>
        </p:txBody>
      </p:sp>
      <p:sp>
        <p:nvSpPr>
          <p:cNvPr id="56" name="Rectangle : coins arrondis 55">
            <a:extLst>
              <a:ext uri="{FF2B5EF4-FFF2-40B4-BE49-F238E27FC236}">
                <a16:creationId xmlns:a16="http://schemas.microsoft.com/office/drawing/2014/main" id="{71D925A5-CBB9-4005-AC96-80824075B8CF}"/>
              </a:ext>
            </a:extLst>
          </p:cNvPr>
          <p:cNvSpPr/>
          <p:nvPr/>
        </p:nvSpPr>
        <p:spPr>
          <a:xfrm>
            <a:off x="8521176" y="3757719"/>
            <a:ext cx="340656" cy="336654"/>
          </a:xfrm>
          <a:prstGeom prst="roundRect">
            <a:avLst>
              <a:gd name="adj" fmla="val 50000"/>
            </a:avLst>
          </a:prstGeom>
          <a:solidFill>
            <a:srgbClr val="FAAD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AvenirNext LT Pro Cn" panose="020B0506020202020204" pitchFamily="34" charset="0"/>
              </a:rPr>
              <a:t>A</a:t>
            </a:r>
          </a:p>
        </p:txBody>
      </p:sp>
      <p:sp>
        <p:nvSpPr>
          <p:cNvPr id="57" name="Rectangle : coins arrondis 56">
            <a:extLst>
              <a:ext uri="{FF2B5EF4-FFF2-40B4-BE49-F238E27FC236}">
                <a16:creationId xmlns:a16="http://schemas.microsoft.com/office/drawing/2014/main" id="{E4313AC9-2189-472A-A4A8-231D4146BA14}"/>
              </a:ext>
            </a:extLst>
          </p:cNvPr>
          <p:cNvSpPr/>
          <p:nvPr/>
        </p:nvSpPr>
        <p:spPr>
          <a:xfrm>
            <a:off x="8537249" y="4569504"/>
            <a:ext cx="340656" cy="336654"/>
          </a:xfrm>
          <a:prstGeom prst="roundRect">
            <a:avLst>
              <a:gd name="adj" fmla="val 5000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AvenirNext LT Pro Cn" panose="020B0506020202020204" pitchFamily="34" charset="0"/>
              </a:rPr>
              <a:t>-</a:t>
            </a:r>
          </a:p>
        </p:txBody>
      </p:sp>
      <p:sp>
        <p:nvSpPr>
          <p:cNvPr id="58" name="Rectangle : coins arrondis 57">
            <a:extLst>
              <a:ext uri="{FF2B5EF4-FFF2-40B4-BE49-F238E27FC236}">
                <a16:creationId xmlns:a16="http://schemas.microsoft.com/office/drawing/2014/main" id="{F25C34BF-DC11-4AE0-A86D-47167F182BB4}"/>
              </a:ext>
            </a:extLst>
          </p:cNvPr>
          <p:cNvSpPr/>
          <p:nvPr/>
        </p:nvSpPr>
        <p:spPr>
          <a:xfrm>
            <a:off x="9255220" y="4987577"/>
            <a:ext cx="340656" cy="336654"/>
          </a:xfrm>
          <a:prstGeom prst="roundRect">
            <a:avLst>
              <a:gd name="adj" fmla="val 5000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AvenirNext LT Pro Cn" panose="020B0506020202020204" pitchFamily="34" charset="0"/>
              </a:rPr>
              <a:t>-</a:t>
            </a:r>
          </a:p>
        </p:txBody>
      </p:sp>
      <p:sp>
        <p:nvSpPr>
          <p:cNvPr id="63" name="Rectangle : coins arrondis 62">
            <a:extLst>
              <a:ext uri="{FF2B5EF4-FFF2-40B4-BE49-F238E27FC236}">
                <a16:creationId xmlns:a16="http://schemas.microsoft.com/office/drawing/2014/main" id="{C950907C-E72F-400A-88BB-4911EF6BE6EE}"/>
              </a:ext>
            </a:extLst>
          </p:cNvPr>
          <p:cNvSpPr/>
          <p:nvPr/>
        </p:nvSpPr>
        <p:spPr>
          <a:xfrm>
            <a:off x="9974911" y="4574578"/>
            <a:ext cx="340656" cy="336654"/>
          </a:xfrm>
          <a:prstGeom prst="roundRect">
            <a:avLst>
              <a:gd name="adj" fmla="val 5000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AvenirNext LT Pro Cn" panose="020B0506020202020204" pitchFamily="34" charset="0"/>
              </a:rPr>
              <a:t>-</a:t>
            </a:r>
          </a:p>
        </p:txBody>
      </p:sp>
      <p:pic>
        <p:nvPicPr>
          <p:cNvPr id="70" name="Image 69">
            <a:extLst>
              <a:ext uri="{FF2B5EF4-FFF2-40B4-BE49-F238E27FC236}">
                <a16:creationId xmlns:a16="http://schemas.microsoft.com/office/drawing/2014/main" id="{45251890-5D25-495E-90D4-DB820C54456C}"/>
              </a:ext>
            </a:extLst>
          </p:cNvPr>
          <p:cNvPicPr>
            <a:picLocks noChangeAspect="1"/>
          </p:cNvPicPr>
          <p:nvPr/>
        </p:nvPicPr>
        <p:blipFill rotWithShape="1">
          <a:blip r:embed="rId7">
            <a:duotone>
              <a:srgbClr val="70AD47">
                <a:shade val="45000"/>
                <a:satMod val="135000"/>
              </a:srgbClr>
              <a:prstClr val="white"/>
            </a:duotone>
            <a:extLst>
              <a:ext uri="{BEBA8EAE-BF5A-486C-A8C5-ECC9F3942E4B}">
                <a14:imgProps xmlns:a14="http://schemas.microsoft.com/office/drawing/2010/main">
                  <a14:imgLayer r:embed="rId8">
                    <a14:imgEffect>
                      <a14:backgroundRemoval t="9241" b="83167" l="14104" r="90456"/>
                    </a14:imgEffect>
                  </a14:imgLayer>
                </a14:imgProps>
              </a:ext>
            </a:extLst>
          </a:blip>
          <a:srcRect l="4560" r="8082" b="18834"/>
          <a:stretch/>
        </p:blipFill>
        <p:spPr>
          <a:xfrm rot="589950">
            <a:off x="8320704" y="1249669"/>
            <a:ext cx="1632203" cy="1273633"/>
          </a:xfrm>
          <a:prstGeom prst="rect">
            <a:avLst/>
          </a:prstGeom>
        </p:spPr>
      </p:pic>
      <p:sp>
        <p:nvSpPr>
          <p:cNvPr id="71" name="Rectangle : coins arrondis 70">
            <a:extLst>
              <a:ext uri="{FF2B5EF4-FFF2-40B4-BE49-F238E27FC236}">
                <a16:creationId xmlns:a16="http://schemas.microsoft.com/office/drawing/2014/main" id="{86B47D69-C281-48B5-B15F-7DE471FE760E}"/>
              </a:ext>
            </a:extLst>
          </p:cNvPr>
          <p:cNvSpPr/>
          <p:nvPr/>
        </p:nvSpPr>
        <p:spPr>
          <a:xfrm>
            <a:off x="8633000" y="2149996"/>
            <a:ext cx="117007" cy="115632"/>
          </a:xfrm>
          <a:prstGeom prst="roundRect">
            <a:avLst>
              <a:gd name="adj" fmla="val 50000"/>
            </a:avLst>
          </a:prstGeom>
          <a:solidFill>
            <a:srgbClr val="689D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rgbClr val="689D71"/>
              </a:solidFill>
              <a:latin typeface="AvenirNext LT Pro Cn" panose="020B0506020202020204" pitchFamily="34" charset="0"/>
            </a:endParaRPr>
          </a:p>
        </p:txBody>
      </p:sp>
      <p:sp>
        <p:nvSpPr>
          <p:cNvPr id="74" name="Rectangle : coins arrondis 73">
            <a:extLst>
              <a:ext uri="{FF2B5EF4-FFF2-40B4-BE49-F238E27FC236}">
                <a16:creationId xmlns:a16="http://schemas.microsoft.com/office/drawing/2014/main" id="{407E5781-5817-455E-AF8D-D5EFE366E98C}"/>
              </a:ext>
            </a:extLst>
          </p:cNvPr>
          <p:cNvSpPr/>
          <p:nvPr/>
        </p:nvSpPr>
        <p:spPr>
          <a:xfrm>
            <a:off x="9451607" y="1911344"/>
            <a:ext cx="117007" cy="115632"/>
          </a:xfrm>
          <a:prstGeom prst="roundRect">
            <a:avLst>
              <a:gd name="adj" fmla="val 50000"/>
            </a:avLst>
          </a:prstGeom>
          <a:solidFill>
            <a:srgbClr val="689D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rgbClr val="689D71"/>
              </a:solidFill>
              <a:latin typeface="AvenirNext LT Pro Cn" panose="020B0506020202020204" pitchFamily="34" charset="0"/>
            </a:endParaRPr>
          </a:p>
        </p:txBody>
      </p:sp>
      <p:sp>
        <p:nvSpPr>
          <p:cNvPr id="78" name="Rectangle : coins arrondis 77">
            <a:extLst>
              <a:ext uri="{FF2B5EF4-FFF2-40B4-BE49-F238E27FC236}">
                <a16:creationId xmlns:a16="http://schemas.microsoft.com/office/drawing/2014/main" id="{CACE8333-B211-416F-9ECB-F0188EB8ED3A}"/>
              </a:ext>
            </a:extLst>
          </p:cNvPr>
          <p:cNvSpPr/>
          <p:nvPr/>
        </p:nvSpPr>
        <p:spPr>
          <a:xfrm>
            <a:off x="9852615" y="1595883"/>
            <a:ext cx="117007" cy="115632"/>
          </a:xfrm>
          <a:prstGeom prst="roundRect">
            <a:avLst>
              <a:gd name="adj" fmla="val 50000"/>
            </a:avLst>
          </a:prstGeom>
          <a:solidFill>
            <a:srgbClr val="689D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rgbClr val="689D71"/>
              </a:solidFill>
              <a:latin typeface="AvenirNext LT Pro Cn" panose="020B0506020202020204" pitchFamily="34" charset="0"/>
            </a:endParaRPr>
          </a:p>
        </p:txBody>
      </p:sp>
      <p:sp>
        <p:nvSpPr>
          <p:cNvPr id="66" name="Rectangle : coins arrondis 65">
            <a:extLst>
              <a:ext uri="{FF2B5EF4-FFF2-40B4-BE49-F238E27FC236}">
                <a16:creationId xmlns:a16="http://schemas.microsoft.com/office/drawing/2014/main" id="{0221D5D8-1BFA-4B30-A70E-308B9954F42F}"/>
              </a:ext>
            </a:extLst>
          </p:cNvPr>
          <p:cNvSpPr/>
          <p:nvPr/>
        </p:nvSpPr>
        <p:spPr>
          <a:xfrm>
            <a:off x="8635489" y="2470196"/>
            <a:ext cx="117007" cy="115632"/>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tx1"/>
              </a:solidFill>
              <a:latin typeface="AvenirNext LT Pro Cn" panose="020B0506020202020204" pitchFamily="34" charset="0"/>
            </a:endParaRPr>
          </a:p>
        </p:txBody>
      </p:sp>
      <p:sp>
        <p:nvSpPr>
          <p:cNvPr id="67" name="Rectangle : coins arrondis 66">
            <a:extLst>
              <a:ext uri="{FF2B5EF4-FFF2-40B4-BE49-F238E27FC236}">
                <a16:creationId xmlns:a16="http://schemas.microsoft.com/office/drawing/2014/main" id="{6DF467B0-4B7A-4937-91E3-71A43AC2415E}"/>
              </a:ext>
            </a:extLst>
          </p:cNvPr>
          <p:cNvSpPr/>
          <p:nvPr/>
        </p:nvSpPr>
        <p:spPr>
          <a:xfrm>
            <a:off x="9025793" y="1924876"/>
            <a:ext cx="117007" cy="115632"/>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tx1"/>
              </a:solidFill>
              <a:latin typeface="AvenirNext LT Pro Cn" panose="020B0506020202020204" pitchFamily="34" charset="0"/>
            </a:endParaRPr>
          </a:p>
        </p:txBody>
      </p:sp>
      <p:sp>
        <p:nvSpPr>
          <p:cNvPr id="68" name="Rectangle : coins arrondis 67">
            <a:extLst>
              <a:ext uri="{FF2B5EF4-FFF2-40B4-BE49-F238E27FC236}">
                <a16:creationId xmlns:a16="http://schemas.microsoft.com/office/drawing/2014/main" id="{642F3109-A399-4215-8FC3-CCD9122D2911}"/>
              </a:ext>
            </a:extLst>
          </p:cNvPr>
          <p:cNvSpPr/>
          <p:nvPr/>
        </p:nvSpPr>
        <p:spPr>
          <a:xfrm>
            <a:off x="9451607" y="1980851"/>
            <a:ext cx="117007" cy="115632"/>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tx1"/>
              </a:solidFill>
              <a:latin typeface="AvenirNext LT Pro Cn" panose="020B0506020202020204" pitchFamily="34" charset="0"/>
            </a:endParaRPr>
          </a:p>
        </p:txBody>
      </p:sp>
      <p:sp>
        <p:nvSpPr>
          <p:cNvPr id="69" name="Rectangle : coins arrondis 68">
            <a:extLst>
              <a:ext uri="{FF2B5EF4-FFF2-40B4-BE49-F238E27FC236}">
                <a16:creationId xmlns:a16="http://schemas.microsoft.com/office/drawing/2014/main" id="{37363C27-3F75-4550-9A9D-A87F4E520213}"/>
              </a:ext>
            </a:extLst>
          </p:cNvPr>
          <p:cNvSpPr/>
          <p:nvPr/>
        </p:nvSpPr>
        <p:spPr>
          <a:xfrm>
            <a:off x="9870672" y="1596129"/>
            <a:ext cx="117007" cy="115632"/>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tx1"/>
              </a:solidFill>
              <a:latin typeface="AvenirNext LT Pro Cn" panose="020B0506020202020204" pitchFamily="34" charset="0"/>
            </a:endParaRPr>
          </a:p>
        </p:txBody>
      </p:sp>
      <p:sp>
        <p:nvSpPr>
          <p:cNvPr id="80" name="ZoneTexte 79">
            <a:extLst>
              <a:ext uri="{FF2B5EF4-FFF2-40B4-BE49-F238E27FC236}">
                <a16:creationId xmlns:a16="http://schemas.microsoft.com/office/drawing/2014/main" id="{C2C17CAB-511F-463B-BCA9-D3D27C80FDD9}"/>
              </a:ext>
            </a:extLst>
          </p:cNvPr>
          <p:cNvSpPr txBox="1"/>
          <p:nvPr/>
        </p:nvSpPr>
        <p:spPr>
          <a:xfrm>
            <a:off x="10345870" y="4043445"/>
            <a:ext cx="1968050" cy="584775"/>
          </a:xfrm>
          <a:prstGeom prst="rect">
            <a:avLst/>
          </a:prstGeom>
          <a:noFill/>
        </p:spPr>
        <p:txBody>
          <a:bodyPr wrap="square" rtlCol="0">
            <a:spAutoFit/>
          </a:bodyPr>
          <a:lstStyle/>
          <a:p>
            <a:r>
              <a:rPr lang="fr-FR" sz="1600" dirty="0">
                <a:latin typeface="AvenirNext LT Pro Cn" panose="020B0506020202020204" pitchFamily="34" charset="0"/>
              </a:rPr>
              <a:t>1 score by 6 </a:t>
            </a:r>
            <a:r>
              <a:rPr lang="fr-FR" sz="1600" dirty="0" err="1">
                <a:latin typeface="AvenirNext LT Pro Cn" panose="020B0506020202020204" pitchFamily="34" charset="0"/>
              </a:rPr>
              <a:t>years</a:t>
            </a:r>
            <a:r>
              <a:rPr lang="fr-FR" sz="1600" dirty="0">
                <a:latin typeface="AvenirNext LT Pro Cn" panose="020B0506020202020204" pitchFamily="34" charset="0"/>
              </a:rPr>
              <a:t> rotation cycle</a:t>
            </a:r>
            <a:endParaRPr lang="en-GB" sz="1600" dirty="0">
              <a:latin typeface="AvenirNext LT Pro Cn" panose="020B0506020202020204" pitchFamily="34" charset="0"/>
            </a:endParaRPr>
          </a:p>
        </p:txBody>
      </p:sp>
      <p:pic>
        <p:nvPicPr>
          <p:cNvPr id="81" name="Image 80">
            <a:extLst>
              <a:ext uri="{FF2B5EF4-FFF2-40B4-BE49-F238E27FC236}">
                <a16:creationId xmlns:a16="http://schemas.microsoft.com/office/drawing/2014/main" id="{EE251587-BF25-42A9-A15C-1D1EEA7CCF21}"/>
              </a:ext>
            </a:extLst>
          </p:cNvPr>
          <p:cNvPicPr>
            <a:picLocks noChangeAspect="1"/>
          </p:cNvPicPr>
          <p:nvPr/>
        </p:nvPicPr>
        <p:blipFill rotWithShape="1">
          <a:blip r:embed="rId7">
            <a:duotone>
              <a:prstClr val="black"/>
              <a:srgbClr val="5A384F">
                <a:tint val="45000"/>
                <a:satMod val="400000"/>
              </a:srgbClr>
            </a:duotone>
            <a:extLst>
              <a:ext uri="{BEBA8EAE-BF5A-486C-A8C5-ECC9F3942E4B}">
                <a14:imgProps xmlns:a14="http://schemas.microsoft.com/office/drawing/2010/main">
                  <a14:imgLayer r:embed="rId8">
                    <a14:imgEffect>
                      <a14:backgroundRemoval t="9241" b="83167" l="14104" r="90456"/>
                    </a14:imgEffect>
                  </a14:imgLayer>
                </a14:imgProps>
              </a:ext>
            </a:extLst>
          </a:blip>
          <a:srcRect l="4559" r="20274" b="18834"/>
          <a:stretch/>
        </p:blipFill>
        <p:spPr>
          <a:xfrm rot="589950">
            <a:off x="8239594" y="2157592"/>
            <a:ext cx="1751365" cy="646275"/>
          </a:xfrm>
          <a:prstGeom prst="rect">
            <a:avLst/>
          </a:prstGeom>
        </p:spPr>
      </p:pic>
      <p:sp>
        <p:nvSpPr>
          <p:cNvPr id="73" name="Rectangle : coins arrondis 72">
            <a:extLst>
              <a:ext uri="{FF2B5EF4-FFF2-40B4-BE49-F238E27FC236}">
                <a16:creationId xmlns:a16="http://schemas.microsoft.com/office/drawing/2014/main" id="{1C6CD0A6-EDFD-49F4-8FE4-F1D75456ADAB}"/>
              </a:ext>
            </a:extLst>
          </p:cNvPr>
          <p:cNvSpPr/>
          <p:nvPr/>
        </p:nvSpPr>
        <p:spPr>
          <a:xfrm>
            <a:off x="9019798" y="1740511"/>
            <a:ext cx="117007" cy="115632"/>
          </a:xfrm>
          <a:prstGeom prst="roundRect">
            <a:avLst>
              <a:gd name="adj" fmla="val 50000"/>
            </a:avLst>
          </a:prstGeom>
          <a:solidFill>
            <a:srgbClr val="689D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rgbClr val="689D71"/>
              </a:solidFill>
              <a:latin typeface="AvenirNext LT Pro Cn" panose="020B0506020202020204" pitchFamily="34" charset="0"/>
            </a:endParaRPr>
          </a:p>
        </p:txBody>
      </p:sp>
      <p:sp>
        <p:nvSpPr>
          <p:cNvPr id="82" name="Rectangle : coins arrondis 81">
            <a:extLst>
              <a:ext uri="{FF2B5EF4-FFF2-40B4-BE49-F238E27FC236}">
                <a16:creationId xmlns:a16="http://schemas.microsoft.com/office/drawing/2014/main" id="{FE626711-AD0F-4B87-AF0A-C5CFFBE79FA4}"/>
              </a:ext>
            </a:extLst>
          </p:cNvPr>
          <p:cNvSpPr/>
          <p:nvPr/>
        </p:nvSpPr>
        <p:spPr>
          <a:xfrm>
            <a:off x="8639096" y="2588235"/>
            <a:ext cx="117007" cy="115632"/>
          </a:xfrm>
          <a:prstGeom prst="roundRect">
            <a:avLst>
              <a:gd name="adj" fmla="val 50000"/>
            </a:avLst>
          </a:prstGeom>
          <a:solidFill>
            <a:srgbClr val="5A38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rgbClr val="689D71"/>
              </a:solidFill>
              <a:latin typeface="AvenirNext LT Pro Cn" panose="020B0506020202020204" pitchFamily="34" charset="0"/>
            </a:endParaRPr>
          </a:p>
        </p:txBody>
      </p:sp>
      <p:sp>
        <p:nvSpPr>
          <p:cNvPr id="83" name="Rectangle : coins arrondis 82">
            <a:extLst>
              <a:ext uri="{FF2B5EF4-FFF2-40B4-BE49-F238E27FC236}">
                <a16:creationId xmlns:a16="http://schemas.microsoft.com/office/drawing/2014/main" id="{7891713C-AFBB-46AF-8565-083832DADA5B}"/>
              </a:ext>
            </a:extLst>
          </p:cNvPr>
          <p:cNvSpPr/>
          <p:nvPr/>
        </p:nvSpPr>
        <p:spPr>
          <a:xfrm>
            <a:off x="9019798" y="2399059"/>
            <a:ext cx="117007" cy="115632"/>
          </a:xfrm>
          <a:prstGeom prst="roundRect">
            <a:avLst>
              <a:gd name="adj" fmla="val 50000"/>
            </a:avLst>
          </a:prstGeom>
          <a:solidFill>
            <a:srgbClr val="5A38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rgbClr val="689D71"/>
              </a:solidFill>
              <a:latin typeface="AvenirNext LT Pro Cn" panose="020B0506020202020204" pitchFamily="34" charset="0"/>
            </a:endParaRPr>
          </a:p>
        </p:txBody>
      </p:sp>
      <p:sp>
        <p:nvSpPr>
          <p:cNvPr id="84" name="Rectangle : coins arrondis 83">
            <a:extLst>
              <a:ext uri="{FF2B5EF4-FFF2-40B4-BE49-F238E27FC236}">
                <a16:creationId xmlns:a16="http://schemas.microsoft.com/office/drawing/2014/main" id="{27D7EFFB-9475-49E9-A447-D954CAC7E2FD}"/>
              </a:ext>
            </a:extLst>
          </p:cNvPr>
          <p:cNvSpPr/>
          <p:nvPr/>
        </p:nvSpPr>
        <p:spPr>
          <a:xfrm>
            <a:off x="9425548" y="2472678"/>
            <a:ext cx="117007" cy="115632"/>
          </a:xfrm>
          <a:prstGeom prst="roundRect">
            <a:avLst>
              <a:gd name="adj" fmla="val 50000"/>
            </a:avLst>
          </a:prstGeom>
          <a:solidFill>
            <a:srgbClr val="5A38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rgbClr val="689D71"/>
              </a:solidFill>
              <a:latin typeface="AvenirNext LT Pro Cn" panose="020B0506020202020204" pitchFamily="34" charset="0"/>
            </a:endParaRPr>
          </a:p>
        </p:txBody>
      </p:sp>
      <p:sp>
        <p:nvSpPr>
          <p:cNvPr id="85" name="Rectangle : coins arrondis 84">
            <a:extLst>
              <a:ext uri="{FF2B5EF4-FFF2-40B4-BE49-F238E27FC236}">
                <a16:creationId xmlns:a16="http://schemas.microsoft.com/office/drawing/2014/main" id="{B57E3A31-739A-43A8-ABBF-079649E9F3CE}"/>
              </a:ext>
            </a:extLst>
          </p:cNvPr>
          <p:cNvSpPr/>
          <p:nvPr/>
        </p:nvSpPr>
        <p:spPr>
          <a:xfrm>
            <a:off x="9870902" y="2527640"/>
            <a:ext cx="117007" cy="115632"/>
          </a:xfrm>
          <a:prstGeom prst="roundRect">
            <a:avLst>
              <a:gd name="adj" fmla="val 50000"/>
            </a:avLst>
          </a:prstGeom>
          <a:solidFill>
            <a:srgbClr val="5A38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rgbClr val="689D71"/>
              </a:solidFill>
              <a:latin typeface="AvenirNext LT Pro Cn" panose="020B0506020202020204" pitchFamily="34" charset="0"/>
            </a:endParaRPr>
          </a:p>
        </p:txBody>
      </p:sp>
      <p:sp>
        <p:nvSpPr>
          <p:cNvPr id="86" name="Flèche : pentagone 85">
            <a:extLst>
              <a:ext uri="{FF2B5EF4-FFF2-40B4-BE49-F238E27FC236}">
                <a16:creationId xmlns:a16="http://schemas.microsoft.com/office/drawing/2014/main" id="{B5A1EAA5-B7F9-4674-A45D-26F40B41CB96}"/>
              </a:ext>
            </a:extLst>
          </p:cNvPr>
          <p:cNvSpPr/>
          <p:nvPr/>
        </p:nvSpPr>
        <p:spPr>
          <a:xfrm>
            <a:off x="0" y="-18412"/>
            <a:ext cx="6410799" cy="281282"/>
          </a:xfrm>
          <a:prstGeom prst="homePlate">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100" b="1" i="0" u="none" strike="noStrike" kern="1200" cap="none" spc="0" normalizeH="0" baseline="0" noProof="0" dirty="0">
              <a:ln>
                <a:noFill/>
              </a:ln>
              <a:solidFill>
                <a:prstClr val="white"/>
              </a:solidFill>
              <a:effectLst/>
              <a:uLnTx/>
              <a:uFillTx/>
              <a:latin typeface="AvenirNext LT Pro Cn" panose="020B0506020202020204" pitchFamily="34" charset="0"/>
              <a:ea typeface="+mn-ea"/>
              <a:cs typeface="+mn-cs"/>
            </a:endParaRPr>
          </a:p>
        </p:txBody>
      </p:sp>
      <p:sp>
        <p:nvSpPr>
          <p:cNvPr id="87" name="Flèche : pentagone 86">
            <a:extLst>
              <a:ext uri="{FF2B5EF4-FFF2-40B4-BE49-F238E27FC236}">
                <a16:creationId xmlns:a16="http://schemas.microsoft.com/office/drawing/2014/main" id="{2D589657-398C-401B-8B16-BBAAE833698A}"/>
              </a:ext>
            </a:extLst>
          </p:cNvPr>
          <p:cNvSpPr/>
          <p:nvPr/>
        </p:nvSpPr>
        <p:spPr>
          <a:xfrm>
            <a:off x="4287668" y="-27982"/>
            <a:ext cx="1607564" cy="293023"/>
          </a:xfrm>
          <a:prstGeom prst="homePlate">
            <a:avLst/>
          </a:prstGeom>
          <a:solidFill>
            <a:schemeClr val="tx1">
              <a:lumMod val="50000"/>
              <a:lumOff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a:ln>
                  <a:noFill/>
                </a:ln>
                <a:solidFill>
                  <a:prstClr val="white"/>
                </a:solidFill>
                <a:effectLst/>
                <a:uLnTx/>
                <a:uFillTx/>
                <a:latin typeface="AvenirNext LT Pro Cn" panose="020B0506020202020204" pitchFamily="34" charset="0"/>
                <a:ea typeface="+mn-ea"/>
                <a:cs typeface="+mn-cs"/>
              </a:rPr>
              <a:t>Perspectives</a:t>
            </a:r>
          </a:p>
        </p:txBody>
      </p:sp>
      <p:sp>
        <p:nvSpPr>
          <p:cNvPr id="90" name="Flèche : pentagone 89">
            <a:extLst>
              <a:ext uri="{FF2B5EF4-FFF2-40B4-BE49-F238E27FC236}">
                <a16:creationId xmlns:a16="http://schemas.microsoft.com/office/drawing/2014/main" id="{FD79C256-2B13-4C92-9A03-5F00BAA13AE5}"/>
              </a:ext>
            </a:extLst>
          </p:cNvPr>
          <p:cNvSpPr/>
          <p:nvPr/>
        </p:nvSpPr>
        <p:spPr>
          <a:xfrm>
            <a:off x="3332777" y="-20321"/>
            <a:ext cx="1092759" cy="269341"/>
          </a:xfrm>
          <a:prstGeom prst="homePlate">
            <a:avLst/>
          </a:prstGeom>
          <a:solidFill>
            <a:srgbClr val="D0CECE"/>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100" b="1" i="0" u="none" strike="noStrike" kern="1200" cap="none" spc="0" normalizeH="0" baseline="0" noProof="0" dirty="0">
              <a:ln>
                <a:noFill/>
              </a:ln>
              <a:solidFill>
                <a:prstClr val="white"/>
              </a:solidFill>
              <a:effectLst/>
              <a:uLnTx/>
              <a:uFillTx/>
              <a:latin typeface="AvenirNext LT Pro Cn" panose="020B0506020202020204" pitchFamily="34" charset="0"/>
              <a:ea typeface="+mn-ea"/>
              <a:cs typeface="+mn-cs"/>
            </a:endParaRPr>
          </a:p>
        </p:txBody>
      </p:sp>
      <p:sp>
        <p:nvSpPr>
          <p:cNvPr id="92" name="Flèche : pentagone 91">
            <a:extLst>
              <a:ext uri="{FF2B5EF4-FFF2-40B4-BE49-F238E27FC236}">
                <a16:creationId xmlns:a16="http://schemas.microsoft.com/office/drawing/2014/main" id="{B9538453-6B16-4697-989E-DCF84CEDF6C6}"/>
              </a:ext>
            </a:extLst>
          </p:cNvPr>
          <p:cNvSpPr/>
          <p:nvPr/>
        </p:nvSpPr>
        <p:spPr>
          <a:xfrm>
            <a:off x="2321072" y="-20321"/>
            <a:ext cx="1181812" cy="274931"/>
          </a:xfrm>
          <a:prstGeom prst="homePlate">
            <a:avLst/>
          </a:prstGeom>
          <a:solidFill>
            <a:srgbClr val="D0CECE"/>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100" b="1" i="0" u="none" strike="noStrike" kern="1200" cap="none" spc="0" normalizeH="0" baseline="0" noProof="0" dirty="0">
              <a:ln>
                <a:noFill/>
              </a:ln>
              <a:solidFill>
                <a:prstClr val="white"/>
              </a:solidFill>
              <a:effectLst/>
              <a:uLnTx/>
              <a:uFillTx/>
              <a:latin typeface="AvenirNext LT Pro Cn" panose="020B0506020202020204" pitchFamily="34" charset="0"/>
              <a:ea typeface="+mn-ea"/>
              <a:cs typeface="+mn-cs"/>
            </a:endParaRPr>
          </a:p>
        </p:txBody>
      </p:sp>
      <p:sp>
        <p:nvSpPr>
          <p:cNvPr id="93" name="Flèche : pentagone 92">
            <a:extLst>
              <a:ext uri="{FF2B5EF4-FFF2-40B4-BE49-F238E27FC236}">
                <a16:creationId xmlns:a16="http://schemas.microsoft.com/office/drawing/2014/main" id="{6BC24F2A-7C48-4F80-A25F-722B84EB4E97}"/>
              </a:ext>
            </a:extLst>
          </p:cNvPr>
          <p:cNvSpPr/>
          <p:nvPr/>
        </p:nvSpPr>
        <p:spPr>
          <a:xfrm>
            <a:off x="374356" y="-2544"/>
            <a:ext cx="2098156" cy="251564"/>
          </a:xfrm>
          <a:prstGeom prst="homePlate">
            <a:avLst/>
          </a:prstGeom>
          <a:solidFill>
            <a:srgbClr val="D0CECE"/>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100" b="1" i="0" u="none" strike="noStrike" kern="1200" cap="none" spc="0" normalizeH="0" baseline="0" noProof="0" dirty="0">
              <a:ln>
                <a:noFill/>
              </a:ln>
              <a:solidFill>
                <a:prstClr val="white"/>
              </a:solidFill>
              <a:effectLst/>
              <a:uLnTx/>
              <a:uFillTx/>
              <a:latin typeface="AvenirNext LT Pro Cn" panose="020B0506020202020204" pitchFamily="34" charset="0"/>
              <a:ea typeface="+mn-ea"/>
              <a:cs typeface="+mn-cs"/>
            </a:endParaRPr>
          </a:p>
        </p:txBody>
      </p:sp>
      <p:sp>
        <p:nvSpPr>
          <p:cNvPr id="94" name="Flèche : pentagone 93">
            <a:extLst>
              <a:ext uri="{FF2B5EF4-FFF2-40B4-BE49-F238E27FC236}">
                <a16:creationId xmlns:a16="http://schemas.microsoft.com/office/drawing/2014/main" id="{B20EA275-A819-43E3-8033-573FD6AA0B6E}"/>
              </a:ext>
            </a:extLst>
          </p:cNvPr>
          <p:cNvSpPr/>
          <p:nvPr/>
        </p:nvSpPr>
        <p:spPr>
          <a:xfrm>
            <a:off x="-16173" y="-23338"/>
            <a:ext cx="1476979" cy="276104"/>
          </a:xfrm>
          <a:prstGeom prst="homePlate">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00" b="1" i="0" u="none" strike="noStrike" kern="1200" cap="none" spc="0" normalizeH="0" baseline="0" noProof="0" dirty="0">
              <a:ln>
                <a:noFill/>
              </a:ln>
              <a:solidFill>
                <a:prstClr val="white"/>
              </a:solidFill>
              <a:effectLst/>
              <a:uLnTx/>
              <a:uFillTx/>
              <a:latin typeface="AvenirNext LT Pro Cn" panose="020B0506020202020204" pitchFamily="34" charset="0"/>
              <a:ea typeface="+mn-ea"/>
              <a:cs typeface="+mn-cs"/>
            </a:endParaRPr>
          </a:p>
        </p:txBody>
      </p:sp>
      <p:sp>
        <p:nvSpPr>
          <p:cNvPr id="14" name="Espace réservé du numéro de diapositive 13">
            <a:extLst>
              <a:ext uri="{FF2B5EF4-FFF2-40B4-BE49-F238E27FC236}">
                <a16:creationId xmlns:a16="http://schemas.microsoft.com/office/drawing/2014/main" id="{C3FB2F1F-26EC-43F4-9266-754C0C467884}"/>
              </a:ext>
            </a:extLst>
          </p:cNvPr>
          <p:cNvSpPr>
            <a:spLocks noGrp="1"/>
          </p:cNvSpPr>
          <p:nvPr>
            <p:ph type="sldNum" sz="quarter" idx="12"/>
          </p:nvPr>
        </p:nvSpPr>
        <p:spPr>
          <a:xfrm>
            <a:off x="9425548" y="6463994"/>
            <a:ext cx="2743200" cy="365125"/>
          </a:xfrm>
        </p:spPr>
        <p:txBody>
          <a:bodyPr/>
          <a:lstStyle/>
          <a:p>
            <a:fld id="{8AA005E4-423A-401E-9119-B3459E3083CE}" type="slidenum">
              <a:rPr lang="fr-FR" smtClean="0"/>
              <a:t>12</a:t>
            </a:fld>
            <a:endParaRPr lang="fr-FR" dirty="0"/>
          </a:p>
        </p:txBody>
      </p:sp>
    </p:spTree>
    <p:extLst>
      <p:ext uri="{BB962C8B-B14F-4D97-AF65-F5344CB8AC3E}">
        <p14:creationId xmlns:p14="http://schemas.microsoft.com/office/powerpoint/2010/main" val="3965947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fade">
                                      <p:cBhvr>
                                        <p:cTn id="7"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903495-D484-455E-982A-4B91EA31DB72}"/>
              </a:ext>
            </a:extLst>
          </p:cNvPr>
          <p:cNvSpPr>
            <a:spLocks noGrp="1"/>
          </p:cNvSpPr>
          <p:nvPr>
            <p:ph type="title"/>
          </p:nvPr>
        </p:nvSpPr>
        <p:spPr>
          <a:xfrm>
            <a:off x="0" y="882574"/>
            <a:ext cx="7638143" cy="522516"/>
          </a:xfrm>
        </p:spPr>
        <p:txBody>
          <a:bodyPr>
            <a:normAutofit/>
          </a:bodyPr>
          <a:lstStyle/>
          <a:p>
            <a:r>
              <a:rPr lang="fr-FR" sz="2800" b="1" dirty="0">
                <a:solidFill>
                  <a:prstClr val="black"/>
                </a:solidFill>
                <a:latin typeface="AvenirNext LT Pro Heavy" panose="020B0904020202020204" pitchFamily="34" charset="0"/>
                <a:ea typeface="+mn-ea"/>
                <a:cs typeface="+mn-cs"/>
              </a:rPr>
              <a:t>Main </a:t>
            </a:r>
            <a:r>
              <a:rPr lang="fr-FR" sz="2800" b="1" dirty="0" err="1">
                <a:solidFill>
                  <a:prstClr val="black"/>
                </a:solidFill>
                <a:latin typeface="AvenirNext LT Pro Heavy" panose="020B0904020202020204" pitchFamily="34" charset="0"/>
                <a:ea typeface="+mn-ea"/>
                <a:cs typeface="+mn-cs"/>
              </a:rPr>
              <a:t>ideas</a:t>
            </a:r>
            <a:endParaRPr lang="en-GB" sz="2800" b="1" dirty="0">
              <a:solidFill>
                <a:prstClr val="black"/>
              </a:solidFill>
              <a:latin typeface="AvenirNext LT Pro Heavy" panose="020B0904020202020204" pitchFamily="34" charset="0"/>
              <a:ea typeface="+mn-ea"/>
              <a:cs typeface="+mn-cs"/>
            </a:endParaRPr>
          </a:p>
        </p:txBody>
      </p:sp>
      <p:cxnSp>
        <p:nvCxnSpPr>
          <p:cNvPr id="5" name="Connecteur droit 4">
            <a:extLst>
              <a:ext uri="{FF2B5EF4-FFF2-40B4-BE49-F238E27FC236}">
                <a16:creationId xmlns:a16="http://schemas.microsoft.com/office/drawing/2014/main" id="{F094FA52-7E01-42CE-8AF7-380E223C663C}"/>
              </a:ext>
            </a:extLst>
          </p:cNvPr>
          <p:cNvCxnSpPr>
            <a:cxnSpLocks/>
          </p:cNvCxnSpPr>
          <p:nvPr/>
        </p:nvCxnSpPr>
        <p:spPr>
          <a:xfrm>
            <a:off x="1422402" y="1422399"/>
            <a:ext cx="0" cy="3942081"/>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0" name="Triangle isocèle 9">
            <a:extLst>
              <a:ext uri="{FF2B5EF4-FFF2-40B4-BE49-F238E27FC236}">
                <a16:creationId xmlns:a16="http://schemas.microsoft.com/office/drawing/2014/main" id="{98C751EC-33B5-47E0-93E7-F3E956A0DD5C}"/>
              </a:ext>
            </a:extLst>
          </p:cNvPr>
          <p:cNvSpPr/>
          <p:nvPr/>
        </p:nvSpPr>
        <p:spPr>
          <a:xfrm rot="5400000">
            <a:off x="1310213" y="1933590"/>
            <a:ext cx="522514" cy="298145"/>
          </a:xfrm>
          <a:prstGeom prst="triangle">
            <a:avLst/>
          </a:prstGeom>
          <a:solidFill>
            <a:srgbClr val="F8A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Triangle isocèle 10">
            <a:extLst>
              <a:ext uri="{FF2B5EF4-FFF2-40B4-BE49-F238E27FC236}">
                <a16:creationId xmlns:a16="http://schemas.microsoft.com/office/drawing/2014/main" id="{7C4168EA-E5E3-4D4B-ADDB-83B3C77C6141}"/>
              </a:ext>
            </a:extLst>
          </p:cNvPr>
          <p:cNvSpPr/>
          <p:nvPr/>
        </p:nvSpPr>
        <p:spPr>
          <a:xfrm rot="5400000">
            <a:off x="1317357" y="3187405"/>
            <a:ext cx="522514" cy="298145"/>
          </a:xfrm>
          <a:prstGeom prst="triangle">
            <a:avLst/>
          </a:prstGeom>
          <a:solidFill>
            <a:srgbClr val="F8A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Triangle isocèle 11">
            <a:extLst>
              <a:ext uri="{FF2B5EF4-FFF2-40B4-BE49-F238E27FC236}">
                <a16:creationId xmlns:a16="http://schemas.microsoft.com/office/drawing/2014/main" id="{64958055-6439-477F-BC39-66E5A2BC55CB}"/>
              </a:ext>
            </a:extLst>
          </p:cNvPr>
          <p:cNvSpPr/>
          <p:nvPr/>
        </p:nvSpPr>
        <p:spPr>
          <a:xfrm rot="5400000">
            <a:off x="1317356" y="4441221"/>
            <a:ext cx="522514" cy="298145"/>
          </a:xfrm>
          <a:prstGeom prst="triangle">
            <a:avLst/>
          </a:prstGeom>
          <a:solidFill>
            <a:srgbClr val="F8A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a:extLst>
              <a:ext uri="{FF2B5EF4-FFF2-40B4-BE49-F238E27FC236}">
                <a16:creationId xmlns:a16="http://schemas.microsoft.com/office/drawing/2014/main" id="{580F2DAD-9B57-4C35-950C-898478552FA8}"/>
              </a:ext>
            </a:extLst>
          </p:cNvPr>
          <p:cNvSpPr/>
          <p:nvPr/>
        </p:nvSpPr>
        <p:spPr>
          <a:xfrm>
            <a:off x="1926644" y="1597540"/>
            <a:ext cx="9818911" cy="3477875"/>
          </a:xfrm>
          <a:prstGeom prst="rect">
            <a:avLst/>
          </a:prstGeom>
        </p:spPr>
        <p:txBody>
          <a:bodyPr wrap="square">
            <a:spAutoFit/>
          </a:bodyPr>
          <a:lstStyle/>
          <a:p>
            <a:r>
              <a:rPr lang="en-GB" sz="2000" dirty="0">
                <a:latin typeface="AvenirNext LT Pro Cn" panose="020B0506020202020204" pitchFamily="34" charset="0"/>
              </a:rPr>
              <a:t>The active carbon stock decreases for all rotations, but at a faster rate in the least diversified rotation. The most diversified rotations seem to maintain a more stable stock over the long term under the given conditions.</a:t>
            </a:r>
          </a:p>
          <a:p>
            <a:endParaRPr lang="fr-FR" sz="2000" dirty="0">
              <a:latin typeface="AvenirNext LT Pro Cn" panose="020B0506020202020204" pitchFamily="34" charset="0"/>
            </a:endParaRPr>
          </a:p>
          <a:p>
            <a:endParaRPr lang="fr-FR" sz="2000" dirty="0">
              <a:latin typeface="AvenirNext LT Pro Cn" panose="020B0506020202020204" pitchFamily="34" charset="0"/>
            </a:endParaRPr>
          </a:p>
          <a:p>
            <a:r>
              <a:rPr lang="en-GB" sz="2000" dirty="0">
                <a:latin typeface="AvenirNext LT Pro Cn" panose="020B0506020202020204" pitchFamily="34" charset="0"/>
              </a:rPr>
              <a:t>Mineralization appears to be greater in the co-designed rotation, with a subsequent increase in leaching, which might have an impact on the maintenance of water quality.</a:t>
            </a:r>
          </a:p>
          <a:p>
            <a:endParaRPr lang="en-GB" sz="2000" dirty="0">
              <a:latin typeface="AvenirNext LT Pro Cn" panose="020B0506020202020204" pitchFamily="34" charset="0"/>
            </a:endParaRPr>
          </a:p>
          <a:p>
            <a:endParaRPr lang="en-GB" sz="2000" dirty="0">
              <a:latin typeface="AvenirNext LT Pro Cn" panose="020B0506020202020204" pitchFamily="34" charset="0"/>
            </a:endParaRPr>
          </a:p>
          <a:p>
            <a:r>
              <a:rPr lang="en-GB" sz="2000" dirty="0">
                <a:latin typeface="AvenirNext LT Pro Cn" panose="020B0506020202020204" pitchFamily="34" charset="0"/>
              </a:rPr>
              <a:t>Modelling still needs to be improved (e.g. for minor crops and cover crops) to take better account of the plant diversity and its impact on ecosystem services</a:t>
            </a:r>
          </a:p>
        </p:txBody>
      </p:sp>
      <p:sp>
        <p:nvSpPr>
          <p:cNvPr id="13" name="Flèche : pentagone 12">
            <a:extLst>
              <a:ext uri="{FF2B5EF4-FFF2-40B4-BE49-F238E27FC236}">
                <a16:creationId xmlns:a16="http://schemas.microsoft.com/office/drawing/2014/main" id="{58B62DBE-DB2C-4339-A40A-1AC7C2436537}"/>
              </a:ext>
            </a:extLst>
          </p:cNvPr>
          <p:cNvSpPr/>
          <p:nvPr/>
        </p:nvSpPr>
        <p:spPr>
          <a:xfrm>
            <a:off x="4808045" y="4354"/>
            <a:ext cx="2131235" cy="269341"/>
          </a:xfrm>
          <a:prstGeom prst="homePlate">
            <a:avLst/>
          </a:prstGeom>
          <a:solidFill>
            <a:schemeClr val="tx1">
              <a:lumMod val="50000"/>
              <a:lumOff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a:ln>
                  <a:noFill/>
                </a:ln>
                <a:solidFill>
                  <a:prstClr val="white"/>
                </a:solidFill>
                <a:effectLst/>
                <a:uLnTx/>
                <a:uFillTx/>
                <a:latin typeface="AvenirNext LT Pro Cn" panose="020B0506020202020204" pitchFamily="34" charset="0"/>
                <a:ea typeface="+mn-ea"/>
                <a:cs typeface="+mn-cs"/>
              </a:rPr>
              <a:t>To </a:t>
            </a:r>
            <a:r>
              <a:rPr kumimoji="0" lang="fr-FR" sz="1100" b="1" i="0" u="none" strike="noStrike" kern="1200" cap="none" spc="0" normalizeH="0" baseline="0" noProof="0" dirty="0" err="1">
                <a:ln>
                  <a:noFill/>
                </a:ln>
                <a:solidFill>
                  <a:prstClr val="white"/>
                </a:solidFill>
                <a:effectLst/>
                <a:uLnTx/>
                <a:uFillTx/>
                <a:latin typeface="AvenirNext LT Pro Cn" panose="020B0506020202020204" pitchFamily="34" charset="0"/>
                <a:ea typeface="+mn-ea"/>
                <a:cs typeface="+mn-cs"/>
              </a:rPr>
              <a:t>conclude</a:t>
            </a:r>
            <a:r>
              <a:rPr kumimoji="0" lang="fr-FR" sz="1100" b="1" i="0" u="none" strike="noStrike" kern="1200" cap="none" spc="0" normalizeH="0" baseline="0" noProof="0" dirty="0">
                <a:ln>
                  <a:noFill/>
                </a:ln>
                <a:solidFill>
                  <a:prstClr val="white"/>
                </a:solidFill>
                <a:effectLst/>
                <a:uLnTx/>
                <a:uFillTx/>
                <a:latin typeface="AvenirNext LT Pro Cn" panose="020B0506020202020204" pitchFamily="34" charset="0"/>
                <a:ea typeface="+mn-ea"/>
                <a:cs typeface="+mn-cs"/>
              </a:rPr>
              <a:t>…</a:t>
            </a:r>
          </a:p>
        </p:txBody>
      </p:sp>
      <p:sp>
        <p:nvSpPr>
          <p:cNvPr id="14" name="Flèche : pentagone 13">
            <a:extLst>
              <a:ext uri="{FF2B5EF4-FFF2-40B4-BE49-F238E27FC236}">
                <a16:creationId xmlns:a16="http://schemas.microsoft.com/office/drawing/2014/main" id="{7DBD36DB-C5F9-47B2-B8CD-02B421E19397}"/>
              </a:ext>
            </a:extLst>
          </p:cNvPr>
          <p:cNvSpPr/>
          <p:nvPr/>
        </p:nvSpPr>
        <p:spPr>
          <a:xfrm>
            <a:off x="4287668" y="-27982"/>
            <a:ext cx="1607564" cy="293023"/>
          </a:xfrm>
          <a:prstGeom prst="homePlate">
            <a:avLst/>
          </a:prstGeom>
          <a:solidFill>
            <a:srgbClr val="D0CECE"/>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100" b="1" i="0" u="none" strike="noStrike" kern="1200" cap="none" spc="0" normalizeH="0" baseline="0" noProof="0" dirty="0">
              <a:ln>
                <a:noFill/>
              </a:ln>
              <a:solidFill>
                <a:prstClr val="white"/>
              </a:solidFill>
              <a:effectLst/>
              <a:uLnTx/>
              <a:uFillTx/>
              <a:latin typeface="AvenirNext LT Pro Cn" panose="020B0506020202020204" pitchFamily="34" charset="0"/>
              <a:ea typeface="+mn-ea"/>
              <a:cs typeface="+mn-cs"/>
            </a:endParaRPr>
          </a:p>
        </p:txBody>
      </p:sp>
      <p:sp>
        <p:nvSpPr>
          <p:cNvPr id="15" name="Flèche : pentagone 14">
            <a:extLst>
              <a:ext uri="{FF2B5EF4-FFF2-40B4-BE49-F238E27FC236}">
                <a16:creationId xmlns:a16="http://schemas.microsoft.com/office/drawing/2014/main" id="{DBD32755-C9B3-4769-A963-5AC1FD3D5F11}"/>
              </a:ext>
            </a:extLst>
          </p:cNvPr>
          <p:cNvSpPr/>
          <p:nvPr/>
        </p:nvSpPr>
        <p:spPr>
          <a:xfrm>
            <a:off x="3332777" y="-20321"/>
            <a:ext cx="1092759" cy="269341"/>
          </a:xfrm>
          <a:prstGeom prst="homePlate">
            <a:avLst/>
          </a:prstGeom>
          <a:solidFill>
            <a:srgbClr val="D0CECE"/>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100" b="1" i="0" u="none" strike="noStrike" kern="1200" cap="none" spc="0" normalizeH="0" baseline="0" noProof="0" dirty="0">
              <a:ln>
                <a:noFill/>
              </a:ln>
              <a:solidFill>
                <a:prstClr val="white"/>
              </a:solidFill>
              <a:effectLst/>
              <a:uLnTx/>
              <a:uFillTx/>
              <a:latin typeface="AvenirNext LT Pro Cn" panose="020B0506020202020204" pitchFamily="34" charset="0"/>
              <a:ea typeface="+mn-ea"/>
              <a:cs typeface="+mn-cs"/>
            </a:endParaRPr>
          </a:p>
        </p:txBody>
      </p:sp>
      <p:sp>
        <p:nvSpPr>
          <p:cNvPr id="16" name="Flèche : pentagone 15">
            <a:extLst>
              <a:ext uri="{FF2B5EF4-FFF2-40B4-BE49-F238E27FC236}">
                <a16:creationId xmlns:a16="http://schemas.microsoft.com/office/drawing/2014/main" id="{33CE2270-DCD3-4B20-B255-9CC70CBD1470}"/>
              </a:ext>
            </a:extLst>
          </p:cNvPr>
          <p:cNvSpPr/>
          <p:nvPr/>
        </p:nvSpPr>
        <p:spPr>
          <a:xfrm>
            <a:off x="2321072" y="-20321"/>
            <a:ext cx="1181812" cy="274931"/>
          </a:xfrm>
          <a:prstGeom prst="homePlate">
            <a:avLst/>
          </a:prstGeom>
          <a:solidFill>
            <a:srgbClr val="D0CECE"/>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100" b="1" i="0" u="none" strike="noStrike" kern="1200" cap="none" spc="0" normalizeH="0" baseline="0" noProof="0" dirty="0">
              <a:ln>
                <a:noFill/>
              </a:ln>
              <a:solidFill>
                <a:prstClr val="white"/>
              </a:solidFill>
              <a:effectLst/>
              <a:uLnTx/>
              <a:uFillTx/>
              <a:latin typeface="AvenirNext LT Pro Cn" panose="020B0506020202020204" pitchFamily="34" charset="0"/>
              <a:ea typeface="+mn-ea"/>
              <a:cs typeface="+mn-cs"/>
            </a:endParaRPr>
          </a:p>
        </p:txBody>
      </p:sp>
      <p:sp>
        <p:nvSpPr>
          <p:cNvPr id="18" name="Flèche : pentagone 17">
            <a:extLst>
              <a:ext uri="{FF2B5EF4-FFF2-40B4-BE49-F238E27FC236}">
                <a16:creationId xmlns:a16="http://schemas.microsoft.com/office/drawing/2014/main" id="{2B372055-AD5C-4182-99C9-81BCEB4C2636}"/>
              </a:ext>
            </a:extLst>
          </p:cNvPr>
          <p:cNvSpPr/>
          <p:nvPr/>
        </p:nvSpPr>
        <p:spPr>
          <a:xfrm>
            <a:off x="374356" y="-2544"/>
            <a:ext cx="2098156" cy="251564"/>
          </a:xfrm>
          <a:prstGeom prst="homePlate">
            <a:avLst/>
          </a:prstGeom>
          <a:solidFill>
            <a:srgbClr val="D0CECE"/>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100" b="1" i="0" u="none" strike="noStrike" kern="1200" cap="none" spc="0" normalizeH="0" baseline="0" noProof="0" dirty="0">
              <a:ln>
                <a:noFill/>
              </a:ln>
              <a:solidFill>
                <a:prstClr val="white"/>
              </a:solidFill>
              <a:effectLst/>
              <a:uLnTx/>
              <a:uFillTx/>
              <a:latin typeface="AvenirNext LT Pro Cn" panose="020B0506020202020204" pitchFamily="34" charset="0"/>
              <a:ea typeface="+mn-ea"/>
              <a:cs typeface="+mn-cs"/>
            </a:endParaRPr>
          </a:p>
        </p:txBody>
      </p:sp>
      <p:sp>
        <p:nvSpPr>
          <p:cNvPr id="19" name="Flèche : pentagone 18">
            <a:extLst>
              <a:ext uri="{FF2B5EF4-FFF2-40B4-BE49-F238E27FC236}">
                <a16:creationId xmlns:a16="http://schemas.microsoft.com/office/drawing/2014/main" id="{5B9E24A1-E33F-4189-B3EE-895847D874BC}"/>
              </a:ext>
            </a:extLst>
          </p:cNvPr>
          <p:cNvSpPr/>
          <p:nvPr/>
        </p:nvSpPr>
        <p:spPr>
          <a:xfrm>
            <a:off x="-16173" y="-23338"/>
            <a:ext cx="1476979" cy="276104"/>
          </a:xfrm>
          <a:prstGeom prst="homePlate">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00" b="1" i="0" u="none" strike="noStrike" kern="1200" cap="none" spc="0" normalizeH="0" baseline="0" noProof="0" dirty="0">
              <a:ln>
                <a:noFill/>
              </a:ln>
              <a:solidFill>
                <a:prstClr val="white"/>
              </a:solidFill>
              <a:effectLst/>
              <a:uLnTx/>
              <a:uFillTx/>
              <a:latin typeface="AvenirNext LT Pro Cn" panose="020B0506020202020204" pitchFamily="34" charset="0"/>
              <a:ea typeface="+mn-ea"/>
              <a:cs typeface="+mn-cs"/>
            </a:endParaRPr>
          </a:p>
        </p:txBody>
      </p:sp>
      <p:sp>
        <p:nvSpPr>
          <p:cNvPr id="20" name="Espace réservé du numéro de diapositive 19">
            <a:extLst>
              <a:ext uri="{FF2B5EF4-FFF2-40B4-BE49-F238E27FC236}">
                <a16:creationId xmlns:a16="http://schemas.microsoft.com/office/drawing/2014/main" id="{62E26DA0-5E5D-4C66-AC16-010B83521396}"/>
              </a:ext>
            </a:extLst>
          </p:cNvPr>
          <p:cNvSpPr>
            <a:spLocks noGrp="1"/>
          </p:cNvSpPr>
          <p:nvPr>
            <p:ph type="sldNum" sz="quarter" idx="12"/>
          </p:nvPr>
        </p:nvSpPr>
        <p:spPr>
          <a:xfrm>
            <a:off x="9448800" y="6492875"/>
            <a:ext cx="2743200" cy="365125"/>
          </a:xfrm>
        </p:spPr>
        <p:txBody>
          <a:bodyPr/>
          <a:lstStyle/>
          <a:p>
            <a:fld id="{8AA005E4-423A-401E-9119-B3459E3083CE}" type="slidenum">
              <a:rPr lang="fr-FR" smtClean="0"/>
              <a:t>13</a:t>
            </a:fld>
            <a:endParaRPr lang="fr-FR" dirty="0"/>
          </a:p>
        </p:txBody>
      </p:sp>
    </p:spTree>
    <p:extLst>
      <p:ext uri="{BB962C8B-B14F-4D97-AF65-F5344CB8AC3E}">
        <p14:creationId xmlns:p14="http://schemas.microsoft.com/office/powerpoint/2010/main" val="2783271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A4D729BC-41E0-4AD6-A43F-B26E5F4EEC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0902236" y="5599467"/>
            <a:ext cx="1261184" cy="1261184"/>
          </a:xfrm>
          <a:prstGeom prst="rect">
            <a:avLst/>
          </a:prstGeom>
        </p:spPr>
      </p:pic>
      <p:pic>
        <p:nvPicPr>
          <p:cNvPr id="1026" name="Picture 2" descr="Le bocage | Parc des Marais du Cotentin">
            <a:extLst>
              <a:ext uri="{FF2B5EF4-FFF2-40B4-BE49-F238E27FC236}">
                <a16:creationId xmlns:a16="http://schemas.microsoft.com/office/drawing/2014/main" id="{F104EC60-DA53-493B-897C-B0F1E6E5A00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6072"/>
          <a:stretch/>
        </p:blipFill>
        <p:spPr bwMode="auto">
          <a:xfrm>
            <a:off x="-1" y="-433681"/>
            <a:ext cx="12192000" cy="591487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Connecteur droit 9">
            <a:extLst>
              <a:ext uri="{FF2B5EF4-FFF2-40B4-BE49-F238E27FC236}">
                <a16:creationId xmlns:a16="http://schemas.microsoft.com/office/drawing/2014/main" id="{A80817B9-F853-46A9-B1D6-79437F1866BA}"/>
              </a:ext>
            </a:extLst>
          </p:cNvPr>
          <p:cNvCxnSpPr>
            <a:cxnSpLocks/>
          </p:cNvCxnSpPr>
          <p:nvPr/>
        </p:nvCxnSpPr>
        <p:spPr>
          <a:xfrm>
            <a:off x="-1" y="5599467"/>
            <a:ext cx="120131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4FD14729-87ED-4AA4-909B-6864BE8F47F9}"/>
              </a:ext>
            </a:extLst>
          </p:cNvPr>
          <p:cNvSpPr/>
          <p:nvPr/>
        </p:nvSpPr>
        <p:spPr>
          <a:xfrm>
            <a:off x="-33943" y="5798900"/>
            <a:ext cx="1144860" cy="862317"/>
          </a:xfrm>
          <a:prstGeom prst="rect">
            <a:avLst/>
          </a:prstGeom>
          <a:blipFill dpi="0" rotWithShape="1">
            <a:blip r:embed="rId5">
              <a:alphaModFix amt="19000"/>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ZoneTexte 10">
            <a:extLst>
              <a:ext uri="{FF2B5EF4-FFF2-40B4-BE49-F238E27FC236}">
                <a16:creationId xmlns:a16="http://schemas.microsoft.com/office/drawing/2014/main" id="{A8EBD686-E727-46DB-86D1-EE9C899FCF33}"/>
              </a:ext>
            </a:extLst>
          </p:cNvPr>
          <p:cNvSpPr txBox="1"/>
          <p:nvPr/>
        </p:nvSpPr>
        <p:spPr>
          <a:xfrm rot="5400000">
            <a:off x="10473789" y="2864695"/>
            <a:ext cx="3205588" cy="230832"/>
          </a:xfrm>
          <a:prstGeom prst="rect">
            <a:avLst/>
          </a:prstGeom>
          <a:noFill/>
        </p:spPr>
        <p:txBody>
          <a:bodyPr wrap="square" rtlCol="0">
            <a:spAutoFit/>
          </a:bodyPr>
          <a:lstStyle/>
          <a:p>
            <a:pPr algn="r"/>
            <a:r>
              <a:rPr lang="fr-FR" sz="900" b="1" dirty="0">
                <a:solidFill>
                  <a:schemeClr val="tx2">
                    <a:lumMod val="20000"/>
                    <a:lumOff val="80000"/>
                  </a:schemeClr>
                </a:solidFill>
              </a:rPr>
              <a:t>Bocage à maille ouverte, </a:t>
            </a:r>
            <a:r>
              <a:rPr lang="fr-FR" sz="900" b="1" dirty="0" err="1">
                <a:solidFill>
                  <a:schemeClr val="tx2">
                    <a:lumMod val="20000"/>
                    <a:lumOff val="80000"/>
                  </a:schemeClr>
                </a:solidFill>
              </a:rPr>
              <a:t>Celine</a:t>
            </a:r>
            <a:r>
              <a:rPr lang="fr-FR" sz="900" b="1" dirty="0">
                <a:solidFill>
                  <a:schemeClr val="tx2">
                    <a:lumMod val="20000"/>
                    <a:lumOff val="80000"/>
                  </a:schemeClr>
                </a:solidFill>
              </a:rPr>
              <a:t> Lecoq (CPIE du Cotentin) – 2016</a:t>
            </a:r>
          </a:p>
        </p:txBody>
      </p:sp>
      <p:sp>
        <p:nvSpPr>
          <p:cNvPr id="17" name="Rectangle : coins arrondis 16">
            <a:extLst>
              <a:ext uri="{FF2B5EF4-FFF2-40B4-BE49-F238E27FC236}">
                <a16:creationId xmlns:a16="http://schemas.microsoft.com/office/drawing/2014/main" id="{CD9611A7-5116-4916-A56F-EE0AC9C05843}"/>
              </a:ext>
            </a:extLst>
          </p:cNvPr>
          <p:cNvSpPr/>
          <p:nvPr/>
        </p:nvSpPr>
        <p:spPr>
          <a:xfrm>
            <a:off x="3275887" y="2472821"/>
            <a:ext cx="5640225" cy="1206044"/>
          </a:xfrm>
          <a:prstGeom prst="roundRect">
            <a:avLst/>
          </a:prstGeom>
          <a:solidFill>
            <a:srgbClr val="FFF8E5"/>
          </a:solidFill>
          <a:ln>
            <a:solidFill>
              <a:schemeClr val="accent1">
                <a:shade val="50000"/>
              </a:schemeClr>
            </a:solid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b="1" dirty="0">
                <a:solidFill>
                  <a:srgbClr val="F8AC00"/>
                </a:solidFill>
                <a:latin typeface="AvenirNext LT Pro HeavyCn" panose="020B0906020202020204" pitchFamily="34" charset="0"/>
                <a:cs typeface="Calibri" panose="020F0502020204030204" pitchFamily="34" charset="0"/>
              </a:rPr>
              <a:t>Thanks for you attention!</a:t>
            </a:r>
            <a:endParaRPr lang="fr-FR" sz="3200" b="1" dirty="0">
              <a:solidFill>
                <a:srgbClr val="F8AC00"/>
              </a:solidFill>
              <a:latin typeface="AvenirNext LT Pro HeavyCn" panose="020B0906020202020204" pitchFamily="34" charset="0"/>
              <a:cs typeface="Calibri" panose="020F0502020204030204" pitchFamily="34" charset="0"/>
            </a:endParaRPr>
          </a:p>
        </p:txBody>
      </p:sp>
      <p:pic>
        <p:nvPicPr>
          <p:cNvPr id="13" name="Image 12">
            <a:extLst>
              <a:ext uri="{FF2B5EF4-FFF2-40B4-BE49-F238E27FC236}">
                <a16:creationId xmlns:a16="http://schemas.microsoft.com/office/drawing/2014/main" id="{F1A5E62D-E218-424D-88DE-1554F942C959}"/>
              </a:ext>
            </a:extLst>
          </p:cNvPr>
          <p:cNvPicPr>
            <a:picLocks noChangeAspect="1"/>
          </p:cNvPicPr>
          <p:nvPr/>
        </p:nvPicPr>
        <p:blipFill>
          <a:blip r:embed="rId6"/>
          <a:srcRect t="14597" b="15724"/>
          <a:stretch/>
        </p:blipFill>
        <p:spPr bwMode="auto">
          <a:xfrm>
            <a:off x="2065149" y="5677474"/>
            <a:ext cx="860769" cy="599763"/>
          </a:xfrm>
          <a:prstGeom prst="rect">
            <a:avLst/>
          </a:prstGeom>
        </p:spPr>
      </p:pic>
      <p:sp>
        <p:nvSpPr>
          <p:cNvPr id="14" name="Rectangle 13">
            <a:extLst>
              <a:ext uri="{FF2B5EF4-FFF2-40B4-BE49-F238E27FC236}">
                <a16:creationId xmlns:a16="http://schemas.microsoft.com/office/drawing/2014/main" id="{D545B24F-4712-4DBA-B540-80E66D5B2026}"/>
              </a:ext>
            </a:extLst>
          </p:cNvPr>
          <p:cNvSpPr/>
          <p:nvPr/>
        </p:nvSpPr>
        <p:spPr bwMode="auto">
          <a:xfrm>
            <a:off x="3000695" y="5968478"/>
            <a:ext cx="8835533" cy="677108"/>
          </a:xfrm>
          <a:prstGeom prst="rect">
            <a:avLst/>
          </a:prstGeom>
        </p:spPr>
        <p:txBody>
          <a:bodyPr wrap="square">
            <a:spAutoFit/>
          </a:bodyPr>
          <a:lstStyle/>
          <a:p>
            <a:pPr>
              <a:defRPr/>
            </a:pPr>
            <a:r>
              <a:rPr lang="fr-FR" dirty="0">
                <a:solidFill>
                  <a:schemeClr val="bg1">
                    <a:lumMod val="65000"/>
                  </a:schemeClr>
                </a:solidFill>
                <a:latin typeface="Raleway" panose="020B0503030101060003" pitchFamily="34" charset="0"/>
              </a:rPr>
              <a:t>UMR 1069 SAS, Sol Agro et Hydrosystème Spatialisation, 35042 RENNES</a:t>
            </a:r>
            <a:endParaRPr dirty="0">
              <a:solidFill>
                <a:schemeClr val="bg1">
                  <a:lumMod val="65000"/>
                </a:schemeClr>
              </a:solidFill>
              <a:latin typeface="Raleway" panose="020B0503030101060003" pitchFamily="34" charset="0"/>
            </a:endParaRPr>
          </a:p>
          <a:p>
            <a:pPr>
              <a:defRPr/>
            </a:pPr>
            <a:r>
              <a:rPr lang="fr-FR" sz="2000" b="1" dirty="0">
                <a:solidFill>
                  <a:schemeClr val="bg1">
                    <a:lumMod val="65000"/>
                  </a:schemeClr>
                </a:solidFill>
                <a:latin typeface="Raleway" panose="020B0503030101060003" pitchFamily="34" charset="0"/>
              </a:rPr>
              <a:t>contact : arnaud.delbaere@agrocampus-ouest.fr</a:t>
            </a:r>
            <a:endParaRPr sz="2000" b="1" dirty="0">
              <a:solidFill>
                <a:schemeClr val="bg1">
                  <a:lumMod val="65000"/>
                </a:schemeClr>
              </a:solidFill>
              <a:latin typeface="Raleway" panose="020B0503030101060003" pitchFamily="34" charset="0"/>
            </a:endParaRPr>
          </a:p>
        </p:txBody>
      </p:sp>
      <p:pic>
        <p:nvPicPr>
          <p:cNvPr id="18" name="Image 17">
            <a:extLst>
              <a:ext uri="{FF2B5EF4-FFF2-40B4-BE49-F238E27FC236}">
                <a16:creationId xmlns:a16="http://schemas.microsoft.com/office/drawing/2014/main" id="{F3CE2DE8-0BB3-4736-A081-20D1A0473118}"/>
              </a:ext>
            </a:extLst>
          </p:cNvPr>
          <p:cNvPicPr>
            <a:picLocks noChangeAspect="1"/>
          </p:cNvPicPr>
          <p:nvPr/>
        </p:nvPicPr>
        <p:blipFill>
          <a:blip r:embed="rId7"/>
          <a:stretch/>
        </p:blipFill>
        <p:spPr bwMode="auto">
          <a:xfrm>
            <a:off x="1278604" y="6286186"/>
            <a:ext cx="1479102" cy="504412"/>
          </a:xfrm>
          <a:prstGeom prst="rect">
            <a:avLst/>
          </a:prstGeom>
        </p:spPr>
      </p:pic>
      <p:pic>
        <p:nvPicPr>
          <p:cNvPr id="19" name="Image 18">
            <a:extLst>
              <a:ext uri="{FF2B5EF4-FFF2-40B4-BE49-F238E27FC236}">
                <a16:creationId xmlns:a16="http://schemas.microsoft.com/office/drawing/2014/main" id="{D317397B-A0C4-45FD-8930-7B5173B63A78}"/>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24018" b="69033" l="57267" r="98800">
                        <a14:foregroundMark x1="59267" y1="50453" x2="59267" y2="50453"/>
                        <a14:foregroundMark x1="63867" y1="38369" x2="63867" y2="38369"/>
                        <a14:foregroundMark x1="96000" y1="40785" x2="96000" y2="40785"/>
                        <a14:foregroundMark x1="97067" y1="53776" x2="97067" y2="53776"/>
                        <a14:foregroundMark x1="98800" y1="49396" x2="98800" y2="49396"/>
                        <a14:foregroundMark x1="77733" y1="48489" x2="77733" y2="48489"/>
                      </a14:backgroundRemoval>
                    </a14:imgEffect>
                  </a14:imgLayer>
                </a14:imgProps>
              </a:ext>
            </a:extLst>
          </a:blip>
          <a:srcRect l="52612" t="18793" b="24989"/>
          <a:stretch/>
        </p:blipFill>
        <p:spPr bwMode="auto">
          <a:xfrm>
            <a:off x="1192506" y="5725646"/>
            <a:ext cx="944575" cy="504412"/>
          </a:xfrm>
          <a:prstGeom prst="rect">
            <a:avLst/>
          </a:prstGeom>
        </p:spPr>
      </p:pic>
    </p:spTree>
    <p:extLst>
      <p:ext uri="{BB962C8B-B14F-4D97-AF65-F5344CB8AC3E}">
        <p14:creationId xmlns:p14="http://schemas.microsoft.com/office/powerpoint/2010/main" val="952436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 coins arrondis 9">
            <a:extLst>
              <a:ext uri="{FF2B5EF4-FFF2-40B4-BE49-F238E27FC236}">
                <a16:creationId xmlns:a16="http://schemas.microsoft.com/office/drawing/2014/main" id="{5F720B2A-7806-4817-8BC0-AB8040C0A702}"/>
              </a:ext>
            </a:extLst>
          </p:cNvPr>
          <p:cNvSpPr/>
          <p:nvPr/>
        </p:nvSpPr>
        <p:spPr>
          <a:xfrm>
            <a:off x="8442398" y="2889933"/>
            <a:ext cx="2279925" cy="3205101"/>
          </a:xfrm>
          <a:prstGeom prst="roundRect">
            <a:avLst>
              <a:gd name="adj" fmla="val 39148"/>
            </a:avLst>
          </a:prstGeom>
          <a:solidFill>
            <a:schemeClr val="accent4">
              <a:lumMod val="20000"/>
              <a:lumOff val="80000"/>
            </a:schemeClr>
          </a:solidFill>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riangle isocèle 5">
            <a:extLst>
              <a:ext uri="{FF2B5EF4-FFF2-40B4-BE49-F238E27FC236}">
                <a16:creationId xmlns:a16="http://schemas.microsoft.com/office/drawing/2014/main" id="{B5C8C600-BB4B-430A-840B-E600B2810192}"/>
              </a:ext>
            </a:extLst>
          </p:cNvPr>
          <p:cNvSpPr/>
          <p:nvPr/>
        </p:nvSpPr>
        <p:spPr>
          <a:xfrm rot="16200000">
            <a:off x="5749630" y="507999"/>
            <a:ext cx="517235" cy="452582"/>
          </a:xfrm>
          <a:prstGeom prst="triangle">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ZoneTexte 12">
            <a:extLst>
              <a:ext uri="{FF2B5EF4-FFF2-40B4-BE49-F238E27FC236}">
                <a16:creationId xmlns:a16="http://schemas.microsoft.com/office/drawing/2014/main" id="{D5DD594E-1E72-42F3-A517-9A90F4595443}"/>
              </a:ext>
            </a:extLst>
          </p:cNvPr>
          <p:cNvSpPr txBox="1"/>
          <p:nvPr/>
        </p:nvSpPr>
        <p:spPr>
          <a:xfrm>
            <a:off x="945844" y="1374684"/>
            <a:ext cx="10300312" cy="403225"/>
          </a:xfrm>
          <a:prstGeom prst="roundRect">
            <a:avLst>
              <a:gd name="adj" fmla="val 49088"/>
            </a:avLst>
          </a:prstGeom>
          <a:solidFill>
            <a:srgbClr val="FFD4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err="1">
                <a:ln>
                  <a:noFill/>
                </a:ln>
                <a:solidFill>
                  <a:prstClr val="black"/>
                </a:solidFill>
                <a:effectLst/>
                <a:uLnTx/>
                <a:uFillTx/>
                <a:latin typeface="Avenir Next LT Pro" panose="020B0504020202020204" pitchFamily="34" charset="0"/>
                <a:ea typeface="+mn-ea"/>
                <a:cs typeface="+mn-cs"/>
              </a:rPr>
              <a:t>Crop</a:t>
            </a:r>
            <a:r>
              <a:rPr kumimoji="0" lang="fr-FR" sz="1400" b="1"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 diversification </a:t>
            </a:r>
            <a:r>
              <a:rPr kumimoji="0" lang="fr-FR" sz="1400" b="1"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sym typeface="Wingdings" panose="05000000000000000000" pitchFamily="2" charset="2"/>
              </a:rPr>
              <a:t> </a:t>
            </a:r>
            <a:r>
              <a:rPr kumimoji="0" lang="en-US" sz="1400" b="1"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sym typeface="Wingdings" panose="05000000000000000000" pitchFamily="2" charset="2"/>
              </a:rPr>
              <a:t>action of increasing the level of plant diversity within an agroecosystem </a:t>
            </a:r>
            <a:r>
              <a:rPr kumimoji="0" lang="fr-FR" sz="1200" b="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sym typeface="Wingdings" panose="05000000000000000000" pitchFamily="2" charset="2"/>
              </a:rPr>
              <a:t>(</a:t>
            </a:r>
            <a:r>
              <a:rPr kumimoji="0" lang="fr-FR" sz="1200" b="0" i="0" u="none" strike="noStrike" kern="1200" cap="none" spc="0" normalizeH="0" baseline="0" noProof="0" dirty="0" err="1">
                <a:ln>
                  <a:noFill/>
                </a:ln>
                <a:solidFill>
                  <a:prstClr val="black"/>
                </a:solidFill>
                <a:effectLst/>
                <a:uLnTx/>
                <a:uFillTx/>
                <a:latin typeface="Avenir Next LT Pro" panose="020B0504020202020204" pitchFamily="34" charset="0"/>
                <a:ea typeface="+mn-ea"/>
                <a:cs typeface="+mn-cs"/>
                <a:sym typeface="Wingdings" panose="05000000000000000000" pitchFamily="2" charset="2"/>
              </a:rPr>
              <a:t>Tibi</a:t>
            </a:r>
            <a:r>
              <a:rPr kumimoji="0" lang="fr-FR" sz="1200" b="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sym typeface="Wingdings" panose="05000000000000000000" pitchFamily="2" charset="2"/>
              </a:rPr>
              <a:t> and </a:t>
            </a:r>
            <a:r>
              <a:rPr kumimoji="0" lang="fr-FR" sz="1200" b="0" i="0" u="none" strike="noStrike" kern="1200" cap="none" spc="0" normalizeH="0" baseline="0" noProof="0" dirty="0" err="1">
                <a:ln>
                  <a:noFill/>
                </a:ln>
                <a:solidFill>
                  <a:prstClr val="black"/>
                </a:solidFill>
                <a:effectLst/>
                <a:uLnTx/>
                <a:uFillTx/>
                <a:latin typeface="Avenir Next LT Pro" panose="020B0504020202020204" pitchFamily="34" charset="0"/>
                <a:ea typeface="+mn-ea"/>
                <a:cs typeface="+mn-cs"/>
                <a:sym typeface="Wingdings" panose="05000000000000000000" pitchFamily="2" charset="2"/>
              </a:rPr>
              <a:t>Therond</a:t>
            </a:r>
            <a:r>
              <a:rPr kumimoji="0" lang="fr-FR" sz="1200" b="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sym typeface="Wingdings" panose="05000000000000000000" pitchFamily="2" charset="2"/>
              </a:rPr>
              <a:t>, 2018)</a:t>
            </a:r>
            <a:r>
              <a:rPr kumimoji="0" lang="fr-FR" sz="1200" b="1"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 </a:t>
            </a:r>
          </a:p>
        </p:txBody>
      </p:sp>
      <p:sp>
        <p:nvSpPr>
          <p:cNvPr id="14" name="ZoneTexte 13">
            <a:extLst>
              <a:ext uri="{FF2B5EF4-FFF2-40B4-BE49-F238E27FC236}">
                <a16:creationId xmlns:a16="http://schemas.microsoft.com/office/drawing/2014/main" id="{85FEC1EF-BBED-450D-8E5E-527C656A38A2}"/>
              </a:ext>
            </a:extLst>
          </p:cNvPr>
          <p:cNvSpPr txBox="1"/>
          <p:nvPr/>
        </p:nvSpPr>
        <p:spPr>
          <a:xfrm>
            <a:off x="1195765" y="2193984"/>
            <a:ext cx="6055041" cy="338554"/>
          </a:xfrm>
          <a:prstGeom prst="rect">
            <a:avLst/>
          </a:prstGeom>
        </p:spPr>
        <p:txBody>
          <a:bodyPr wrap="square">
            <a:spAutoFit/>
          </a:bodyPr>
          <a:lstStyle>
            <a:defPPr>
              <a:defRPr lang="fr-FR"/>
            </a:defPPr>
            <a:lvl1pPr lvl="0" algn="just">
              <a:defRPr>
                <a:solidFill>
                  <a:prstClr val="black"/>
                </a:solidFill>
                <a:latin typeface="AvenirNext LT Pro Light" panose="020B0403020202020204" pitchFamily="34" charset="0"/>
                <a:cs typeface="Arial" panose="020B0604020202020204" pitchFamily="34" charset="0"/>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Arial" panose="020B0604020202020204" pitchFamily="34" charset="0"/>
              </a:rPr>
              <a:t>There are several ways and scales of crop diversification:</a:t>
            </a:r>
            <a:endParaRPr kumimoji="0" lang="fr-FR" sz="1600" b="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Arial" panose="020B0604020202020204" pitchFamily="34" charset="0"/>
            </a:endParaRPr>
          </a:p>
        </p:txBody>
      </p:sp>
      <p:sp>
        <p:nvSpPr>
          <p:cNvPr id="3" name="Triangle isocèle 2">
            <a:extLst>
              <a:ext uri="{FF2B5EF4-FFF2-40B4-BE49-F238E27FC236}">
                <a16:creationId xmlns:a16="http://schemas.microsoft.com/office/drawing/2014/main" id="{87B2FE31-F893-4B63-AE7A-1A1625BC7010}"/>
              </a:ext>
            </a:extLst>
          </p:cNvPr>
          <p:cNvSpPr/>
          <p:nvPr/>
        </p:nvSpPr>
        <p:spPr>
          <a:xfrm rot="10800000">
            <a:off x="3918650" y="1777046"/>
            <a:ext cx="343647" cy="207895"/>
          </a:xfrm>
          <a:prstGeom prst="triangle">
            <a:avLst/>
          </a:prstGeom>
          <a:solidFill>
            <a:srgbClr val="F8AC00"/>
          </a:solidFill>
          <a:ln>
            <a:solidFill>
              <a:srgbClr val="F8A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A3A6"/>
              </a:solidFill>
              <a:effectLst/>
              <a:uLnTx/>
              <a:uFillTx/>
              <a:latin typeface="Calibri" panose="020F0502020204030204"/>
              <a:ea typeface="+mn-ea"/>
              <a:cs typeface="+mn-cs"/>
            </a:endParaRPr>
          </a:p>
        </p:txBody>
      </p:sp>
      <p:sp>
        <p:nvSpPr>
          <p:cNvPr id="17" name="ZoneTexte 16">
            <a:extLst>
              <a:ext uri="{FF2B5EF4-FFF2-40B4-BE49-F238E27FC236}">
                <a16:creationId xmlns:a16="http://schemas.microsoft.com/office/drawing/2014/main" id="{4C193546-BC2C-4EB6-9514-02B5DBAFCA4C}"/>
              </a:ext>
            </a:extLst>
          </p:cNvPr>
          <p:cNvSpPr txBox="1"/>
          <p:nvPr/>
        </p:nvSpPr>
        <p:spPr>
          <a:xfrm>
            <a:off x="1399564" y="2964430"/>
            <a:ext cx="1727596" cy="276999"/>
          </a:xfrm>
          <a:prstGeom prst="rect">
            <a:avLst/>
          </a:prstGeom>
        </p:spPr>
        <p:txBody>
          <a:bodyPr wrap="square">
            <a:spAutoFit/>
          </a:bodyPr>
          <a:lstStyle>
            <a:defPPr>
              <a:defRPr lang="fr-FR"/>
            </a:defPPr>
            <a:lvl1pPr lvl="0" algn="just">
              <a:defRPr>
                <a:solidFill>
                  <a:prstClr val="black"/>
                </a:solidFill>
                <a:latin typeface="AvenirNext LT Pro Light" panose="020B0403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E7E6E6">
                    <a:lumMod val="50000"/>
                  </a:srgbClr>
                </a:solidFill>
                <a:effectLst/>
                <a:uLnTx/>
                <a:uFillTx/>
                <a:latin typeface="Avenir Next LT Pro" panose="020B0504020202020204" pitchFamily="34" charset="0"/>
                <a:ea typeface="+mn-ea"/>
                <a:cs typeface="Arial" panose="020B0604020202020204" pitchFamily="34" charset="0"/>
              </a:rPr>
              <a:t>IN TIME</a:t>
            </a:r>
          </a:p>
        </p:txBody>
      </p:sp>
      <p:sp>
        <p:nvSpPr>
          <p:cNvPr id="18" name="ZoneTexte 17">
            <a:extLst>
              <a:ext uri="{FF2B5EF4-FFF2-40B4-BE49-F238E27FC236}">
                <a16:creationId xmlns:a16="http://schemas.microsoft.com/office/drawing/2014/main" id="{DCEA1296-07F7-4B6C-BF54-4210D538D09A}"/>
              </a:ext>
            </a:extLst>
          </p:cNvPr>
          <p:cNvSpPr txBox="1"/>
          <p:nvPr/>
        </p:nvSpPr>
        <p:spPr>
          <a:xfrm>
            <a:off x="4500310" y="2964430"/>
            <a:ext cx="1727596" cy="276999"/>
          </a:xfrm>
          <a:prstGeom prst="rect">
            <a:avLst/>
          </a:prstGeom>
        </p:spPr>
        <p:txBody>
          <a:bodyPr wrap="square">
            <a:spAutoFit/>
          </a:bodyPr>
          <a:lstStyle>
            <a:defPPr>
              <a:defRPr lang="fr-FR"/>
            </a:defPPr>
            <a:lvl1pPr lvl="0" algn="just">
              <a:defRPr>
                <a:solidFill>
                  <a:prstClr val="black"/>
                </a:solidFill>
                <a:latin typeface="AvenirNext LT Pro Light" panose="020B0403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E7E6E6">
                    <a:lumMod val="50000"/>
                  </a:srgbClr>
                </a:solidFill>
                <a:effectLst/>
                <a:uLnTx/>
                <a:uFillTx/>
                <a:latin typeface="Avenir Next LT Pro" panose="020B0504020202020204" pitchFamily="34" charset="0"/>
                <a:ea typeface="+mn-ea"/>
                <a:cs typeface="Arial" panose="020B0604020202020204" pitchFamily="34" charset="0"/>
              </a:rPr>
              <a:t>IN SPACE</a:t>
            </a:r>
          </a:p>
        </p:txBody>
      </p:sp>
      <p:sp>
        <p:nvSpPr>
          <p:cNvPr id="20" name="Flèche : bas 19">
            <a:extLst>
              <a:ext uri="{FF2B5EF4-FFF2-40B4-BE49-F238E27FC236}">
                <a16:creationId xmlns:a16="http://schemas.microsoft.com/office/drawing/2014/main" id="{C995E8D1-5FA6-4D64-BCA3-52D81A0EC733}"/>
              </a:ext>
            </a:extLst>
          </p:cNvPr>
          <p:cNvSpPr/>
          <p:nvPr/>
        </p:nvSpPr>
        <p:spPr>
          <a:xfrm>
            <a:off x="5254781" y="3389030"/>
            <a:ext cx="234460" cy="291421"/>
          </a:xfrm>
          <a:prstGeom prst="downArrow">
            <a:avLst/>
          </a:prstGeom>
          <a:solidFill>
            <a:srgbClr val="F8AC00"/>
          </a:solidFill>
          <a:ln>
            <a:solidFill>
              <a:srgbClr val="F8A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Image 20">
            <a:extLst>
              <a:ext uri="{FF2B5EF4-FFF2-40B4-BE49-F238E27FC236}">
                <a16:creationId xmlns:a16="http://schemas.microsoft.com/office/drawing/2014/main" id="{8AD6972B-223C-4D38-8B61-29AA1952560C}"/>
              </a:ext>
            </a:extLst>
          </p:cNvPr>
          <p:cNvPicPr>
            <a:picLocks noChangeAspect="1"/>
          </p:cNvPicPr>
          <p:nvPr/>
        </p:nvPicPr>
        <p:blipFill rotWithShape="1">
          <a:blip r:embed="rId3"/>
          <a:srcRect l="8170" r="6849"/>
          <a:stretch/>
        </p:blipFill>
        <p:spPr>
          <a:xfrm>
            <a:off x="1276649" y="4038089"/>
            <a:ext cx="2040822" cy="1230670"/>
          </a:xfrm>
          <a:prstGeom prst="rect">
            <a:avLst/>
          </a:prstGeom>
        </p:spPr>
      </p:pic>
      <p:pic>
        <p:nvPicPr>
          <p:cNvPr id="23" name="Image 22">
            <a:extLst>
              <a:ext uri="{FF2B5EF4-FFF2-40B4-BE49-F238E27FC236}">
                <a16:creationId xmlns:a16="http://schemas.microsoft.com/office/drawing/2014/main" id="{A4C83812-1275-4372-95DB-2292FB51DB98}"/>
              </a:ext>
            </a:extLst>
          </p:cNvPr>
          <p:cNvPicPr>
            <a:picLocks noChangeAspect="1"/>
          </p:cNvPicPr>
          <p:nvPr/>
        </p:nvPicPr>
        <p:blipFill>
          <a:blip r:embed="rId4"/>
          <a:stretch>
            <a:fillRect/>
          </a:stretch>
        </p:blipFill>
        <p:spPr>
          <a:xfrm>
            <a:off x="4650136" y="4074929"/>
            <a:ext cx="2072651" cy="1230670"/>
          </a:xfrm>
          <a:prstGeom prst="rect">
            <a:avLst/>
          </a:prstGeom>
        </p:spPr>
      </p:pic>
      <p:pic>
        <p:nvPicPr>
          <p:cNvPr id="25" name="Image 24">
            <a:extLst>
              <a:ext uri="{FF2B5EF4-FFF2-40B4-BE49-F238E27FC236}">
                <a16:creationId xmlns:a16="http://schemas.microsoft.com/office/drawing/2014/main" id="{0CFDC19F-091B-4655-A747-107F8726699D}"/>
              </a:ext>
            </a:extLst>
          </p:cNvPr>
          <p:cNvPicPr>
            <a:picLocks noChangeAspect="1"/>
          </p:cNvPicPr>
          <p:nvPr/>
        </p:nvPicPr>
        <p:blipFill rotWithShape="1">
          <a:blip r:embed="rId5">
            <a:extLst>
              <a:ext uri="{28A0092B-C50C-407E-A947-70E740481C1C}">
                <a14:useLocalDpi xmlns:a14="http://schemas.microsoft.com/office/drawing/2010/main" val="0"/>
              </a:ext>
            </a:extLst>
          </a:blip>
          <a:srcRect l="23740" t="39761" r="28187" b="21692"/>
          <a:stretch/>
        </p:blipFill>
        <p:spPr>
          <a:xfrm>
            <a:off x="3851584" y="4074929"/>
            <a:ext cx="1486416" cy="1232898"/>
          </a:xfrm>
          <a:prstGeom prst="rect">
            <a:avLst/>
          </a:prstGeom>
        </p:spPr>
      </p:pic>
      <p:sp>
        <p:nvSpPr>
          <p:cNvPr id="26" name="ZoneTexte 25">
            <a:extLst>
              <a:ext uri="{FF2B5EF4-FFF2-40B4-BE49-F238E27FC236}">
                <a16:creationId xmlns:a16="http://schemas.microsoft.com/office/drawing/2014/main" id="{4253CFA9-89B6-4CB4-84A1-5C6EB543230D}"/>
              </a:ext>
            </a:extLst>
          </p:cNvPr>
          <p:cNvSpPr txBox="1"/>
          <p:nvPr/>
        </p:nvSpPr>
        <p:spPr>
          <a:xfrm>
            <a:off x="1512659" y="3787984"/>
            <a:ext cx="1501405" cy="276999"/>
          </a:xfrm>
          <a:prstGeom prst="rect">
            <a:avLst/>
          </a:prstGeom>
        </p:spPr>
        <p:txBody>
          <a:bodyPr wrap="square">
            <a:spAutoFit/>
          </a:bodyPr>
          <a:lstStyle>
            <a:defPPr>
              <a:defRPr lang="fr-FR"/>
            </a:defPPr>
            <a:lvl1pPr lvl="0" algn="just">
              <a:defRPr>
                <a:solidFill>
                  <a:prstClr val="black"/>
                </a:solidFill>
                <a:latin typeface="AvenirNext LT Pro Light" panose="020B0403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Arial" panose="020B0604020202020204" pitchFamily="34" charset="0"/>
              </a:rPr>
              <a:t>ROTATION</a:t>
            </a:r>
          </a:p>
        </p:txBody>
      </p:sp>
      <p:sp>
        <p:nvSpPr>
          <p:cNvPr id="27" name="ZoneTexte 26">
            <a:extLst>
              <a:ext uri="{FF2B5EF4-FFF2-40B4-BE49-F238E27FC236}">
                <a16:creationId xmlns:a16="http://schemas.microsoft.com/office/drawing/2014/main" id="{CDAEEF5E-2B40-4534-9624-D65A4F0BC74E}"/>
              </a:ext>
            </a:extLst>
          </p:cNvPr>
          <p:cNvSpPr txBox="1"/>
          <p:nvPr/>
        </p:nvSpPr>
        <p:spPr>
          <a:xfrm>
            <a:off x="3984784" y="3819511"/>
            <a:ext cx="2793347" cy="276999"/>
          </a:xfrm>
          <a:prstGeom prst="rect">
            <a:avLst/>
          </a:prstGeom>
        </p:spPr>
        <p:txBody>
          <a:bodyPr wrap="square">
            <a:spAutoFit/>
          </a:bodyPr>
          <a:lstStyle>
            <a:defPPr>
              <a:defRPr lang="fr-FR"/>
            </a:defPPr>
            <a:lvl1pPr lvl="0" algn="just">
              <a:defRPr>
                <a:solidFill>
                  <a:prstClr val="black"/>
                </a:solidFill>
                <a:latin typeface="AvenirNext LT Pro Light" panose="020B0403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Arial" panose="020B0604020202020204" pitchFamily="34" charset="0"/>
              </a:rPr>
              <a:t>INTERCROPPING/AGROFORESTRY</a:t>
            </a:r>
          </a:p>
        </p:txBody>
      </p:sp>
      <p:sp>
        <p:nvSpPr>
          <p:cNvPr id="28" name="ZoneTexte 27">
            <a:extLst>
              <a:ext uri="{FF2B5EF4-FFF2-40B4-BE49-F238E27FC236}">
                <a16:creationId xmlns:a16="http://schemas.microsoft.com/office/drawing/2014/main" id="{4059AF0B-8B4E-472F-99C9-74180DFBD26F}"/>
              </a:ext>
            </a:extLst>
          </p:cNvPr>
          <p:cNvSpPr txBox="1"/>
          <p:nvPr/>
        </p:nvSpPr>
        <p:spPr>
          <a:xfrm>
            <a:off x="1173257" y="5550611"/>
            <a:ext cx="2144214" cy="461665"/>
          </a:xfrm>
          <a:prstGeom prst="rect">
            <a:avLst/>
          </a:prstGeom>
        </p:spPr>
        <p:txBody>
          <a:bodyPr wrap="square">
            <a:spAutoFit/>
          </a:bodyPr>
          <a:lstStyle>
            <a:defPPr>
              <a:defRPr lang="fr-FR"/>
            </a:defPPr>
            <a:lvl1pPr lvl="0" algn="just">
              <a:defRPr>
                <a:solidFill>
                  <a:prstClr val="black"/>
                </a:solidFill>
                <a:latin typeface="AvenirNext LT Pro Light" panose="020B0403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Arial" panose="020B0604020202020204" pitchFamily="34" charset="0"/>
              </a:rPr>
              <a:t>Successive plant species on the same plot of land</a:t>
            </a:r>
            <a:endParaRPr kumimoji="0" lang="fr-FR" sz="1200" b="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Arial" panose="020B0604020202020204" pitchFamily="34" charset="0"/>
            </a:endParaRPr>
          </a:p>
        </p:txBody>
      </p:sp>
      <p:sp>
        <p:nvSpPr>
          <p:cNvPr id="29" name="ZoneTexte 28">
            <a:extLst>
              <a:ext uri="{FF2B5EF4-FFF2-40B4-BE49-F238E27FC236}">
                <a16:creationId xmlns:a16="http://schemas.microsoft.com/office/drawing/2014/main" id="{C73F3173-D9E8-46A9-8DCE-3B2BB2B8FEE6}"/>
              </a:ext>
            </a:extLst>
          </p:cNvPr>
          <p:cNvSpPr txBox="1"/>
          <p:nvPr/>
        </p:nvSpPr>
        <p:spPr>
          <a:xfrm>
            <a:off x="3950666" y="5547269"/>
            <a:ext cx="2696478" cy="461665"/>
          </a:xfrm>
          <a:prstGeom prst="rect">
            <a:avLst/>
          </a:prstGeom>
        </p:spPr>
        <p:txBody>
          <a:bodyPr wrap="square">
            <a:spAutoFit/>
          </a:bodyPr>
          <a:lstStyle>
            <a:defPPr>
              <a:defRPr lang="en-US"/>
            </a:defPPr>
            <a:lvl1pPr lvl="0" algn="ctr">
              <a:defRPr sz="1200">
                <a:solidFill>
                  <a:prstClr val="black"/>
                </a:solidFill>
                <a:latin typeface="Avenir Next LT Pro" panose="020B05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Arial" panose="020B0604020202020204" pitchFamily="34" charset="0"/>
              </a:rPr>
              <a:t>Grow at least 2 species, on the same plot, during the same period</a:t>
            </a:r>
            <a:endParaRPr kumimoji="0" lang="fr-FR" sz="1200" b="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Arial" panose="020B0604020202020204" pitchFamily="34" charset="0"/>
            </a:endParaRPr>
          </a:p>
        </p:txBody>
      </p:sp>
      <p:cxnSp>
        <p:nvCxnSpPr>
          <p:cNvPr id="34" name="Connecteur droit 33">
            <a:extLst>
              <a:ext uri="{FF2B5EF4-FFF2-40B4-BE49-F238E27FC236}">
                <a16:creationId xmlns:a16="http://schemas.microsoft.com/office/drawing/2014/main" id="{4F491D25-8648-4D8F-8471-2B29788EAF5E}"/>
              </a:ext>
            </a:extLst>
          </p:cNvPr>
          <p:cNvCxnSpPr>
            <a:cxnSpLocks/>
          </p:cNvCxnSpPr>
          <p:nvPr/>
        </p:nvCxnSpPr>
        <p:spPr>
          <a:xfrm flipV="1">
            <a:off x="3642527" y="2478124"/>
            <a:ext cx="19679" cy="3651347"/>
          </a:xfrm>
          <a:prstGeom prst="line">
            <a:avLst/>
          </a:prstGeom>
          <a:ln w="3175">
            <a:solidFill>
              <a:schemeClr val="bg2">
                <a:lumMod val="90000"/>
              </a:schemeClr>
            </a:solidFill>
            <a:prstDash val="dashDot"/>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75B19029-10D5-4EDA-8158-1E6E9B1F3FC8}"/>
              </a:ext>
            </a:extLst>
          </p:cNvPr>
          <p:cNvSpPr/>
          <p:nvPr/>
        </p:nvSpPr>
        <p:spPr>
          <a:xfrm>
            <a:off x="-51981" y="394430"/>
            <a:ext cx="12075619"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venirNext LT Pro Heavy" panose="020B0904020202020204" pitchFamily="34" charset="0"/>
                <a:ea typeface="+mn-ea"/>
                <a:cs typeface="+mn-cs"/>
              </a:rPr>
              <a:t>Crop diversification: a potential lever for greater sustainability and resilience in cropping systems </a:t>
            </a:r>
            <a:endParaRPr kumimoji="0" lang="fr-FR" sz="2400" b="1" i="0" u="none" strike="noStrike" kern="1200" cap="none" spc="0" normalizeH="0" baseline="0" noProof="0" dirty="0">
              <a:ln>
                <a:noFill/>
              </a:ln>
              <a:solidFill>
                <a:prstClr val="black"/>
              </a:solidFill>
              <a:effectLst/>
              <a:uLnTx/>
              <a:uFillTx/>
              <a:latin typeface="AvenirNext LT Pro Heavy" panose="020B0904020202020204" pitchFamily="34" charset="0"/>
              <a:ea typeface="+mn-ea"/>
              <a:cs typeface="+mn-cs"/>
            </a:endParaRPr>
          </a:p>
        </p:txBody>
      </p:sp>
      <p:sp>
        <p:nvSpPr>
          <p:cNvPr id="35" name="Flèche : pentagone 34">
            <a:extLst>
              <a:ext uri="{FF2B5EF4-FFF2-40B4-BE49-F238E27FC236}">
                <a16:creationId xmlns:a16="http://schemas.microsoft.com/office/drawing/2014/main" id="{31EEF173-CA1B-4427-AD4B-08904CCEC986}"/>
              </a:ext>
            </a:extLst>
          </p:cNvPr>
          <p:cNvSpPr/>
          <p:nvPr/>
        </p:nvSpPr>
        <p:spPr>
          <a:xfrm>
            <a:off x="4982680" y="-19587"/>
            <a:ext cx="1095902" cy="270200"/>
          </a:xfrm>
          <a:prstGeom prst="homePlate">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100" b="1" i="0" u="none" strike="noStrike" kern="1200" cap="none" spc="0" normalizeH="0" baseline="0" noProof="0" dirty="0">
              <a:ln>
                <a:noFill/>
              </a:ln>
              <a:solidFill>
                <a:prstClr val="white"/>
              </a:solidFill>
              <a:effectLst/>
              <a:uLnTx/>
              <a:uFillTx/>
              <a:latin typeface="AvenirNext LT Pro Cn" panose="020B0506020202020204" pitchFamily="34" charset="0"/>
              <a:ea typeface="+mn-ea"/>
              <a:cs typeface="+mn-cs"/>
            </a:endParaRPr>
          </a:p>
        </p:txBody>
      </p:sp>
      <p:sp>
        <p:nvSpPr>
          <p:cNvPr id="36" name="Flèche : pentagone 35">
            <a:extLst>
              <a:ext uri="{FF2B5EF4-FFF2-40B4-BE49-F238E27FC236}">
                <a16:creationId xmlns:a16="http://schemas.microsoft.com/office/drawing/2014/main" id="{5D36015E-A042-43C1-A127-A0C32E38EB48}"/>
              </a:ext>
            </a:extLst>
          </p:cNvPr>
          <p:cNvSpPr/>
          <p:nvPr/>
        </p:nvSpPr>
        <p:spPr>
          <a:xfrm>
            <a:off x="3979263" y="-24851"/>
            <a:ext cx="1259143" cy="275663"/>
          </a:xfrm>
          <a:prstGeom prst="homePlate">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100" b="1" i="0" u="none" strike="noStrike" kern="1200" cap="none" spc="0" normalizeH="0" baseline="0" noProof="0" dirty="0">
              <a:ln>
                <a:noFill/>
              </a:ln>
              <a:solidFill>
                <a:prstClr val="white"/>
              </a:solidFill>
              <a:effectLst/>
              <a:uLnTx/>
              <a:uFillTx/>
              <a:latin typeface="AvenirNext LT Pro Cn" panose="020B0506020202020204" pitchFamily="34" charset="0"/>
              <a:ea typeface="+mn-ea"/>
              <a:cs typeface="+mn-cs"/>
            </a:endParaRPr>
          </a:p>
        </p:txBody>
      </p:sp>
      <p:sp>
        <p:nvSpPr>
          <p:cNvPr id="39" name="Flèche : pentagone 38">
            <a:extLst>
              <a:ext uri="{FF2B5EF4-FFF2-40B4-BE49-F238E27FC236}">
                <a16:creationId xmlns:a16="http://schemas.microsoft.com/office/drawing/2014/main" id="{5C5517BC-A17B-4002-BB97-EE044952F897}"/>
              </a:ext>
            </a:extLst>
          </p:cNvPr>
          <p:cNvSpPr/>
          <p:nvPr/>
        </p:nvSpPr>
        <p:spPr>
          <a:xfrm>
            <a:off x="3730535" y="-2735"/>
            <a:ext cx="882214" cy="255995"/>
          </a:xfrm>
          <a:prstGeom prst="homePlate">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100" b="1" i="0" u="none" strike="noStrike" kern="1200" cap="none" spc="0" normalizeH="0" baseline="0" noProof="0" dirty="0">
              <a:ln>
                <a:noFill/>
              </a:ln>
              <a:solidFill>
                <a:prstClr val="white"/>
              </a:solidFill>
              <a:effectLst/>
              <a:uLnTx/>
              <a:uFillTx/>
              <a:latin typeface="AvenirNext LT Pro Cn" panose="020B0506020202020204" pitchFamily="34" charset="0"/>
              <a:ea typeface="+mn-ea"/>
              <a:cs typeface="+mn-cs"/>
            </a:endParaRPr>
          </a:p>
        </p:txBody>
      </p:sp>
      <p:sp>
        <p:nvSpPr>
          <p:cNvPr id="45" name="Flèche : pentagone 44">
            <a:extLst>
              <a:ext uri="{FF2B5EF4-FFF2-40B4-BE49-F238E27FC236}">
                <a16:creationId xmlns:a16="http://schemas.microsoft.com/office/drawing/2014/main" id="{814D79FD-C93D-46FD-AE30-9D576B2AD241}"/>
              </a:ext>
            </a:extLst>
          </p:cNvPr>
          <p:cNvSpPr/>
          <p:nvPr/>
        </p:nvSpPr>
        <p:spPr>
          <a:xfrm>
            <a:off x="2751887" y="57"/>
            <a:ext cx="1227376" cy="255995"/>
          </a:xfrm>
          <a:prstGeom prst="homePlate">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100" b="1" i="0" u="none" strike="noStrike" kern="1200" cap="none" spc="0" normalizeH="0" baseline="0" noProof="0" dirty="0">
              <a:ln>
                <a:noFill/>
              </a:ln>
              <a:solidFill>
                <a:prstClr val="white"/>
              </a:solidFill>
              <a:effectLst/>
              <a:uLnTx/>
              <a:uFillTx/>
              <a:latin typeface="AvenirNext LT Pro Cn" panose="020B0506020202020204" pitchFamily="34" charset="0"/>
              <a:ea typeface="+mn-ea"/>
              <a:cs typeface="+mn-cs"/>
            </a:endParaRPr>
          </a:p>
        </p:txBody>
      </p:sp>
      <p:sp>
        <p:nvSpPr>
          <p:cNvPr id="53" name="Flèche : pentagone 52">
            <a:extLst>
              <a:ext uri="{FF2B5EF4-FFF2-40B4-BE49-F238E27FC236}">
                <a16:creationId xmlns:a16="http://schemas.microsoft.com/office/drawing/2014/main" id="{118EFB3E-202C-4274-B951-15736723301D}"/>
              </a:ext>
            </a:extLst>
          </p:cNvPr>
          <p:cNvSpPr/>
          <p:nvPr/>
        </p:nvSpPr>
        <p:spPr>
          <a:xfrm>
            <a:off x="0" y="-3123"/>
            <a:ext cx="3139087" cy="263896"/>
          </a:xfrm>
          <a:prstGeom prst="homePlate">
            <a:avLst/>
          </a:prstGeom>
          <a:solidFill>
            <a:schemeClr val="bg1">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err="1">
                <a:ln>
                  <a:noFill/>
                </a:ln>
                <a:solidFill>
                  <a:prstClr val="white"/>
                </a:solidFill>
                <a:effectLst/>
                <a:uLnTx/>
                <a:uFillTx/>
                <a:latin typeface="AvenirNext LT Pro Cn" panose="020B0506020202020204" pitchFamily="34" charset="0"/>
                <a:ea typeface="+mn-ea"/>
                <a:cs typeface="+mn-cs"/>
              </a:rPr>
              <a:t>Crop</a:t>
            </a:r>
            <a:r>
              <a:rPr kumimoji="0" lang="fr-FR" sz="1100" b="1" i="0" u="none" strike="noStrike" kern="1200" cap="none" spc="0" normalizeH="0" baseline="0" noProof="0" dirty="0">
                <a:ln>
                  <a:noFill/>
                </a:ln>
                <a:solidFill>
                  <a:prstClr val="white"/>
                </a:solidFill>
                <a:effectLst/>
                <a:uLnTx/>
                <a:uFillTx/>
                <a:latin typeface="AvenirNext LT Pro Cn" panose="020B0506020202020204" pitchFamily="34" charset="0"/>
                <a:ea typeface="+mn-ea"/>
                <a:cs typeface="+mn-cs"/>
              </a:rPr>
              <a:t> diversification </a:t>
            </a:r>
          </a:p>
        </p:txBody>
      </p:sp>
      <p:sp>
        <p:nvSpPr>
          <p:cNvPr id="44" name="Flèche : bas 43">
            <a:extLst>
              <a:ext uri="{FF2B5EF4-FFF2-40B4-BE49-F238E27FC236}">
                <a16:creationId xmlns:a16="http://schemas.microsoft.com/office/drawing/2014/main" id="{4B9DC420-54C9-4FF4-ACA1-1701077AEDB3}"/>
              </a:ext>
            </a:extLst>
          </p:cNvPr>
          <p:cNvSpPr/>
          <p:nvPr/>
        </p:nvSpPr>
        <p:spPr>
          <a:xfrm>
            <a:off x="2146132" y="3361784"/>
            <a:ext cx="234460" cy="291421"/>
          </a:xfrm>
          <a:prstGeom prst="downArrow">
            <a:avLst/>
          </a:prstGeom>
          <a:solidFill>
            <a:srgbClr val="F8AC00"/>
          </a:solidFill>
          <a:ln>
            <a:solidFill>
              <a:srgbClr val="F8A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Triangle isocèle 36">
            <a:extLst>
              <a:ext uri="{FF2B5EF4-FFF2-40B4-BE49-F238E27FC236}">
                <a16:creationId xmlns:a16="http://schemas.microsoft.com/office/drawing/2014/main" id="{23841164-E969-4C4B-8E44-C205320179E9}"/>
              </a:ext>
            </a:extLst>
          </p:cNvPr>
          <p:cNvSpPr/>
          <p:nvPr/>
        </p:nvSpPr>
        <p:spPr>
          <a:xfrm rot="5400000">
            <a:off x="7355887" y="4010208"/>
            <a:ext cx="343647" cy="253901"/>
          </a:xfrm>
          <a:prstGeom prst="triangle">
            <a:avLst/>
          </a:prstGeom>
          <a:solidFill>
            <a:srgbClr val="F8AC00"/>
          </a:solidFill>
          <a:ln>
            <a:solidFill>
              <a:srgbClr val="F8A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A3A6"/>
              </a:solidFill>
              <a:effectLst/>
              <a:uLnTx/>
              <a:uFillTx/>
              <a:latin typeface="Calibri" panose="020F0502020204030204"/>
              <a:ea typeface="+mn-ea"/>
              <a:cs typeface="+mn-cs"/>
            </a:endParaRPr>
          </a:p>
        </p:txBody>
      </p:sp>
      <p:cxnSp>
        <p:nvCxnSpPr>
          <p:cNvPr id="8" name="Connecteur droit 7">
            <a:extLst>
              <a:ext uri="{FF2B5EF4-FFF2-40B4-BE49-F238E27FC236}">
                <a16:creationId xmlns:a16="http://schemas.microsoft.com/office/drawing/2014/main" id="{860F5829-737D-4996-8A34-EFF7A28FBD90}"/>
              </a:ext>
            </a:extLst>
          </p:cNvPr>
          <p:cNvCxnSpPr/>
          <p:nvPr/>
        </p:nvCxnSpPr>
        <p:spPr>
          <a:xfrm>
            <a:off x="7400760" y="2363261"/>
            <a:ext cx="0" cy="3833681"/>
          </a:xfrm>
          <a:prstGeom prst="line">
            <a:avLst/>
          </a:prstGeom>
          <a:ln>
            <a:solidFill>
              <a:srgbClr val="D0CECE"/>
            </a:solidFill>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38F99C93-2D1A-4342-9179-C111B1A566B1}"/>
              </a:ext>
            </a:extLst>
          </p:cNvPr>
          <p:cNvPicPr>
            <a:picLocks noChangeAspect="1"/>
          </p:cNvPicPr>
          <p:nvPr/>
        </p:nvPicPr>
        <p:blipFill>
          <a:blip r:embed="rId6"/>
          <a:stretch>
            <a:fillRect/>
          </a:stretch>
        </p:blipFill>
        <p:spPr>
          <a:xfrm>
            <a:off x="8396015" y="2267777"/>
            <a:ext cx="2405355" cy="2405355"/>
          </a:xfrm>
          <a:prstGeom prst="ellipse">
            <a:avLst/>
          </a:prstGeom>
          <a:ln>
            <a:noFill/>
          </a:ln>
          <a:effectLst>
            <a:softEdge rad="114300"/>
          </a:effectLst>
        </p:spPr>
      </p:pic>
      <p:sp>
        <p:nvSpPr>
          <p:cNvPr id="40" name="ZoneTexte 39">
            <a:extLst>
              <a:ext uri="{FF2B5EF4-FFF2-40B4-BE49-F238E27FC236}">
                <a16:creationId xmlns:a16="http://schemas.microsoft.com/office/drawing/2014/main" id="{FB870F4B-A72C-4E31-8548-1D0CD146D6BA}"/>
              </a:ext>
            </a:extLst>
          </p:cNvPr>
          <p:cNvSpPr txBox="1"/>
          <p:nvPr/>
        </p:nvSpPr>
        <p:spPr>
          <a:xfrm>
            <a:off x="8519146" y="4728876"/>
            <a:ext cx="2101473" cy="830997"/>
          </a:xfrm>
          <a:prstGeom prst="rect">
            <a:avLst/>
          </a:prstGeom>
        </p:spPr>
        <p:txBody>
          <a:bodyPr wrap="square">
            <a:spAutoFit/>
          </a:bodyPr>
          <a:lstStyle>
            <a:defPPr>
              <a:defRPr lang="en-US"/>
            </a:defPPr>
            <a:lvl1pPr lvl="0" algn="ctr">
              <a:defRPr sz="1200">
                <a:solidFill>
                  <a:prstClr val="black"/>
                </a:solidFill>
                <a:latin typeface="Avenir Next LT Pro" panose="020B05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u="sng" noProof="0" dirty="0"/>
              <a:t>For this study</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b="1"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dirty="0" err="1">
                <a:ln>
                  <a:noFill/>
                </a:ln>
                <a:solidFill>
                  <a:prstClr val="black"/>
                </a:solidFill>
                <a:effectLst/>
                <a:uLnTx/>
                <a:uFillTx/>
              </a:rPr>
              <a:t>Only</a:t>
            </a:r>
            <a:r>
              <a:rPr kumimoji="0" lang="fr-FR" sz="1200" b="1" i="0" u="none" strike="noStrike" kern="1200" cap="none" spc="0" normalizeH="0" dirty="0">
                <a:ln>
                  <a:noFill/>
                </a:ln>
                <a:solidFill>
                  <a:prstClr val="black"/>
                </a:solidFill>
                <a:effectLst/>
                <a:uLnTx/>
                <a:uFillTx/>
              </a:rPr>
              <a:t> </a:t>
            </a:r>
            <a:r>
              <a:rPr kumimoji="0" lang="fr-FR" sz="1200" b="1" i="0" u="none" strike="noStrike" kern="1200" cap="none" spc="0" normalizeH="0" dirty="0" err="1">
                <a:ln>
                  <a:noFill/>
                </a:ln>
                <a:solidFill>
                  <a:prstClr val="black"/>
                </a:solidFill>
                <a:effectLst/>
                <a:uLnTx/>
                <a:uFillTx/>
              </a:rPr>
              <a:t>herbaceous</a:t>
            </a:r>
            <a:r>
              <a:rPr kumimoji="0" lang="fr-FR" sz="1200" b="1" i="0" u="none" strike="noStrike" kern="1200" cap="none" spc="0" normalizeH="0" dirty="0">
                <a:ln>
                  <a:noFill/>
                </a:ln>
                <a:solidFill>
                  <a:prstClr val="black"/>
                </a:solidFill>
                <a:effectLst/>
                <a:uLnTx/>
                <a:uFillTx/>
              </a:rPr>
              <a:t> </a:t>
            </a:r>
            <a:r>
              <a:rPr kumimoji="0" lang="fr-FR" sz="1200" b="1" i="0" u="none" strike="noStrike" kern="1200" cap="none" spc="0" normalizeH="0" dirty="0" err="1">
                <a:ln>
                  <a:noFill/>
                </a:ln>
                <a:solidFill>
                  <a:prstClr val="black"/>
                </a:solidFill>
                <a:effectLst/>
                <a:uLnTx/>
                <a:uFillTx/>
              </a:rPr>
              <a:t>crop</a:t>
            </a:r>
            <a:r>
              <a:rPr kumimoji="0" lang="fr-FR" sz="1200" b="1" i="0" u="none" strike="noStrike" kern="1200" cap="none" spc="0" normalizeH="0" dirty="0">
                <a:ln>
                  <a:noFill/>
                </a:ln>
                <a:solidFill>
                  <a:prstClr val="black"/>
                </a:solidFill>
                <a:effectLst/>
                <a:uLnTx/>
                <a:uFillTx/>
              </a:rPr>
              <a:t> at the plot </a:t>
            </a:r>
            <a:r>
              <a:rPr kumimoji="0" lang="fr-FR" sz="1200" b="1" i="0" u="none" strike="noStrike" kern="1200" cap="none" spc="0" normalizeH="0" dirty="0" err="1">
                <a:ln>
                  <a:noFill/>
                </a:ln>
                <a:solidFill>
                  <a:prstClr val="black"/>
                </a:solidFill>
                <a:effectLst/>
                <a:uLnTx/>
                <a:uFillTx/>
              </a:rPr>
              <a:t>scale</a:t>
            </a:r>
            <a:r>
              <a:rPr kumimoji="0" lang="fr-FR" sz="1200" b="1" i="0" u="none" strike="noStrike" kern="1200" cap="none" spc="0" normalizeH="0" dirty="0">
                <a:ln>
                  <a:noFill/>
                </a:ln>
                <a:solidFill>
                  <a:prstClr val="black"/>
                </a:solidFill>
                <a:effectLst/>
                <a:uLnTx/>
                <a:uFillTx/>
              </a:rPr>
              <a:t> </a:t>
            </a:r>
            <a:endParaRPr kumimoji="0" lang="en-US" sz="1200" b="1" i="0" u="none" strike="noStrike" kern="1200" cap="none" spc="0" normalizeH="0" baseline="0" dirty="0">
              <a:ln>
                <a:noFill/>
              </a:ln>
              <a:solidFill>
                <a:prstClr val="black"/>
              </a:solidFill>
              <a:effectLst/>
              <a:uLnTx/>
              <a:uFillTx/>
            </a:endParaRPr>
          </a:p>
        </p:txBody>
      </p:sp>
      <p:sp>
        <p:nvSpPr>
          <p:cNvPr id="4" name="Espace réservé du numéro de diapositive 3">
            <a:extLst>
              <a:ext uri="{FF2B5EF4-FFF2-40B4-BE49-F238E27FC236}">
                <a16:creationId xmlns:a16="http://schemas.microsoft.com/office/drawing/2014/main" id="{13219908-2CFC-485F-8602-44C473B762A2}"/>
              </a:ext>
            </a:extLst>
          </p:cNvPr>
          <p:cNvSpPr>
            <a:spLocks noGrp="1"/>
          </p:cNvSpPr>
          <p:nvPr>
            <p:ph type="sldNum" sz="quarter" idx="12"/>
          </p:nvPr>
        </p:nvSpPr>
        <p:spPr>
          <a:xfrm>
            <a:off x="9429770" y="6454846"/>
            <a:ext cx="2743200" cy="365125"/>
          </a:xfrm>
        </p:spPr>
        <p:txBody>
          <a:bodyPr/>
          <a:lstStyle/>
          <a:p>
            <a:fld id="{8AA005E4-423A-401E-9119-B3459E3083CE}" type="slidenum">
              <a:rPr lang="fr-FR" smtClean="0"/>
              <a:t>2</a:t>
            </a:fld>
            <a:endParaRPr lang="fr-FR" dirty="0"/>
          </a:p>
        </p:txBody>
      </p:sp>
    </p:spTree>
    <p:extLst>
      <p:ext uri="{BB962C8B-B14F-4D97-AF65-F5344CB8AC3E}">
        <p14:creationId xmlns:p14="http://schemas.microsoft.com/office/powerpoint/2010/main" val="36574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par>
                                <p:cTn id="12" presetID="10" presetClass="entr" presetSubtype="0" fill="hold" nodeType="with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500"/>
                                        <p:tgtEl>
                                          <p:spTgt spid="2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500"/>
                                        <p:tgtEl>
                                          <p:spTgt spid="2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500"/>
                                        <p:tgtEl>
                                          <p:spTgt spid="4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par>
                                <p:cTn id="35" presetID="10" presetClass="entr" presetSubtype="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500"/>
                                        <p:tgtEl>
                                          <p:spTgt spid="29"/>
                                        </p:tgtEl>
                                      </p:cBhvr>
                                    </p:animEffect>
                                  </p:childTnLst>
                                </p:cTn>
                              </p:par>
                              <p:par>
                                <p:cTn id="41" presetID="10"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500"/>
                                        <p:tgtEl>
                                          <p:spTgt spid="3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500"/>
                                        <p:tgtEl>
                                          <p:spTgt spid="2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fade">
                                      <p:cBhvr>
                                        <p:cTn id="51" dur="500"/>
                                        <p:tgtEl>
                                          <p:spTgt spid="4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500"/>
                                        <p:tgtEl>
                                          <p:spTgt spid="10"/>
                                        </p:tgtEl>
                                      </p:cBhvr>
                                    </p:animEffect>
                                  </p:childTnLst>
                                </p:cTn>
                              </p:par>
                              <p:par>
                                <p:cTn id="55" presetID="10" presetClass="entr" presetSubtype="0" fill="hold" nodeType="with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500"/>
                                        <p:tgtEl>
                                          <p:spTgt spid="9"/>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500"/>
                                        <p:tgtEl>
                                          <p:spTgt spid="37"/>
                                        </p:tgtEl>
                                      </p:cBhvr>
                                    </p:animEffect>
                                  </p:childTnLst>
                                </p:cTn>
                              </p:par>
                              <p:par>
                                <p:cTn id="61" presetID="10" presetClass="entr" presetSubtype="0" fill="hold"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p:bldP spid="17" grpId="0"/>
      <p:bldP spid="18" grpId="0"/>
      <p:bldP spid="20" grpId="0" animBg="1"/>
      <p:bldP spid="26" grpId="0"/>
      <p:bldP spid="27" grpId="0"/>
      <p:bldP spid="28" grpId="0"/>
      <p:bldP spid="29" grpId="0"/>
      <p:bldP spid="44" grpId="0" animBg="1"/>
      <p:bldP spid="37"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49D212-64A0-468D-9467-0EBB13AAF880}"/>
              </a:ext>
            </a:extLst>
          </p:cNvPr>
          <p:cNvSpPr>
            <a:spLocks noGrp="1"/>
          </p:cNvSpPr>
          <p:nvPr>
            <p:ph type="title"/>
          </p:nvPr>
        </p:nvSpPr>
        <p:spPr>
          <a:xfrm>
            <a:off x="45524" y="313592"/>
            <a:ext cx="11061772" cy="596474"/>
          </a:xfrm>
        </p:spPr>
        <p:txBody>
          <a:bodyPr>
            <a:normAutofit/>
          </a:bodyPr>
          <a:lstStyle/>
          <a:p>
            <a:r>
              <a:rPr lang="en-US" sz="2400" b="1" dirty="0">
                <a:latin typeface="AvenirNext LT Pro Heavy" panose="020B0904020202020204" pitchFamily="34" charset="0"/>
                <a:ea typeface="+mn-ea"/>
                <a:cs typeface="+mn-cs"/>
              </a:rPr>
              <a:t>In Brittany, what level of diversity in crop rotation?</a:t>
            </a:r>
            <a:endParaRPr lang="en-GB" sz="2400" dirty="0"/>
          </a:p>
        </p:txBody>
      </p:sp>
      <p:pic>
        <p:nvPicPr>
          <p:cNvPr id="40" name="Image 39">
            <a:extLst>
              <a:ext uri="{FF2B5EF4-FFF2-40B4-BE49-F238E27FC236}">
                <a16:creationId xmlns:a16="http://schemas.microsoft.com/office/drawing/2014/main" id="{448B3D1A-5F8A-40B2-8E61-21C75A39D0C5}"/>
              </a:ext>
            </a:extLst>
          </p:cNvPr>
          <p:cNvPicPr>
            <a:picLocks noChangeAspect="1"/>
          </p:cNvPicPr>
          <p:nvPr/>
        </p:nvPicPr>
        <p:blipFill rotWithShape="1">
          <a:blip r:embed="rId3"/>
          <a:srcRect b="31192"/>
          <a:stretch/>
        </p:blipFill>
        <p:spPr>
          <a:xfrm>
            <a:off x="548964" y="5235720"/>
            <a:ext cx="1752622" cy="896723"/>
          </a:xfrm>
          <a:prstGeom prst="rect">
            <a:avLst/>
          </a:prstGeom>
        </p:spPr>
      </p:pic>
      <p:pic>
        <p:nvPicPr>
          <p:cNvPr id="16" name="Image 15">
            <a:extLst>
              <a:ext uri="{FF2B5EF4-FFF2-40B4-BE49-F238E27FC236}">
                <a16:creationId xmlns:a16="http://schemas.microsoft.com/office/drawing/2014/main" id="{F064060E-E594-4C49-AA66-B03553EA8595}"/>
              </a:ext>
            </a:extLst>
          </p:cNvPr>
          <p:cNvPicPr>
            <a:picLocks noChangeAspect="1"/>
          </p:cNvPicPr>
          <p:nvPr/>
        </p:nvPicPr>
        <p:blipFill rotWithShape="1">
          <a:blip r:embed="rId4"/>
          <a:srcRect b="5466"/>
          <a:stretch/>
        </p:blipFill>
        <p:spPr>
          <a:xfrm>
            <a:off x="2279339" y="964837"/>
            <a:ext cx="5538220" cy="3350746"/>
          </a:xfrm>
          <a:prstGeom prst="rect">
            <a:avLst/>
          </a:prstGeom>
        </p:spPr>
      </p:pic>
      <p:grpSp>
        <p:nvGrpSpPr>
          <p:cNvPr id="33" name="Groupe 32">
            <a:extLst>
              <a:ext uri="{FF2B5EF4-FFF2-40B4-BE49-F238E27FC236}">
                <a16:creationId xmlns:a16="http://schemas.microsoft.com/office/drawing/2014/main" id="{1BFFCB18-8C62-47B2-B4A4-11D04330EF56}"/>
              </a:ext>
            </a:extLst>
          </p:cNvPr>
          <p:cNvGrpSpPr/>
          <p:nvPr/>
        </p:nvGrpSpPr>
        <p:grpSpPr>
          <a:xfrm>
            <a:off x="4677173" y="1383859"/>
            <a:ext cx="1966453" cy="2315230"/>
            <a:chOff x="7762547" y="3297875"/>
            <a:chExt cx="2920738" cy="3221214"/>
          </a:xfrm>
        </p:grpSpPr>
        <p:pic>
          <p:nvPicPr>
            <p:cNvPr id="26" name="Image 25">
              <a:extLst>
                <a:ext uri="{FF2B5EF4-FFF2-40B4-BE49-F238E27FC236}">
                  <a16:creationId xmlns:a16="http://schemas.microsoft.com/office/drawing/2014/main" id="{9981B427-4AC5-405B-B36D-43DF7FC554C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4375" b="97500" l="10000" r="92604">
                          <a14:foregroundMark x1="46250" y1="9271" x2="46250" y2="9271"/>
                          <a14:foregroundMark x1="45938" y1="7813" x2="45938" y2="7813"/>
                          <a14:foregroundMark x1="44948" y1="5833" x2="44948" y2="5833"/>
                          <a14:foregroundMark x1="47396" y1="4479" x2="47396" y2="4479"/>
                          <a14:foregroundMark x1="48385" y1="92031" x2="48385" y2="92031"/>
                          <a14:foregroundMark x1="41615" y1="93177" x2="41615" y2="93177"/>
                          <a14:foregroundMark x1="48750" y1="97500" x2="48750" y2="97500"/>
                          <a14:foregroundMark x1="92604" y1="83438" x2="92604" y2="83438"/>
                        </a14:backgroundRemoval>
                      </a14:imgEffect>
                    </a14:imgLayer>
                  </a14:imgProps>
                </a:ext>
              </a:extLst>
            </a:blip>
            <a:stretch>
              <a:fillRect/>
            </a:stretch>
          </p:blipFill>
          <p:spPr>
            <a:xfrm>
              <a:off x="9336113" y="3810616"/>
              <a:ext cx="1347172" cy="1347171"/>
            </a:xfrm>
            <a:prstGeom prst="rect">
              <a:avLst/>
            </a:prstGeom>
          </p:spPr>
        </p:pic>
        <p:pic>
          <p:nvPicPr>
            <p:cNvPr id="25" name="Image 24">
              <a:extLst>
                <a:ext uri="{FF2B5EF4-FFF2-40B4-BE49-F238E27FC236}">
                  <a16:creationId xmlns:a16="http://schemas.microsoft.com/office/drawing/2014/main" id="{41EAAD16-0F57-4BAE-85A3-81146236ACE8}"/>
                </a:ext>
              </a:extLst>
            </p:cNvPr>
            <p:cNvPicPr>
              <a:picLocks noChangeAspect="1"/>
            </p:cNvPicPr>
            <p:nvPr/>
          </p:nvPicPr>
          <p:blipFill>
            <a:blip r:embed="rId7"/>
            <a:stretch>
              <a:fillRect/>
            </a:stretch>
          </p:blipFill>
          <p:spPr>
            <a:xfrm>
              <a:off x="7762547" y="3927361"/>
              <a:ext cx="2059763" cy="2059763"/>
            </a:xfrm>
            <a:prstGeom prst="rect">
              <a:avLst/>
            </a:prstGeom>
          </p:spPr>
        </p:pic>
        <p:sp>
          <p:nvSpPr>
            <p:cNvPr id="30" name="ZoneTexte 29">
              <a:extLst>
                <a:ext uri="{FF2B5EF4-FFF2-40B4-BE49-F238E27FC236}">
                  <a16:creationId xmlns:a16="http://schemas.microsoft.com/office/drawing/2014/main" id="{3270DAB7-FD6E-43B3-9CAF-29085A53890C}"/>
                </a:ext>
              </a:extLst>
            </p:cNvPr>
            <p:cNvSpPr txBox="1"/>
            <p:nvPr/>
          </p:nvSpPr>
          <p:spPr>
            <a:xfrm>
              <a:off x="8313997" y="4579474"/>
              <a:ext cx="1175247" cy="642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err="1">
                  <a:ln>
                    <a:noFill/>
                  </a:ln>
                  <a:solidFill>
                    <a:prstClr val="black"/>
                  </a:solidFill>
                  <a:effectLst/>
                  <a:uLnTx/>
                  <a:uFillTx/>
                  <a:latin typeface="AvenirNext LT Pro Heavy" panose="020B0904020202020204" pitchFamily="34" charset="0"/>
                  <a:ea typeface="+mn-ea"/>
                  <a:cs typeface="+mn-cs"/>
                </a:rPr>
                <a:t>Maize-Wheat</a:t>
              </a:r>
              <a:endParaRPr kumimoji="0" lang="en-GB" sz="1200" b="0" i="0" u="none" strike="noStrike" kern="1200" cap="none" spc="0" normalizeH="0" baseline="0" noProof="0" dirty="0">
                <a:ln>
                  <a:noFill/>
                </a:ln>
                <a:solidFill>
                  <a:prstClr val="black"/>
                </a:solidFill>
                <a:effectLst/>
                <a:uLnTx/>
                <a:uFillTx/>
                <a:latin typeface="AvenirNext LT Pro Heavy" panose="020B0904020202020204" pitchFamily="34" charset="0"/>
                <a:ea typeface="+mn-ea"/>
                <a:cs typeface="+mn-cs"/>
              </a:endParaRPr>
            </a:p>
          </p:txBody>
        </p:sp>
        <p:pic>
          <p:nvPicPr>
            <p:cNvPr id="31" name="Image 30">
              <a:extLst>
                <a:ext uri="{FF2B5EF4-FFF2-40B4-BE49-F238E27FC236}">
                  <a16:creationId xmlns:a16="http://schemas.microsoft.com/office/drawing/2014/main" id="{833DD317-A24D-42C2-ADBF-C27B54377CA3}"/>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7143" b="92347" l="3667" r="95667">
                          <a14:foregroundMark x1="7333" y1="43878" x2="7333" y2="43878"/>
                          <a14:foregroundMark x1="3667" y1="47449" x2="3667" y2="47449"/>
                          <a14:foregroundMark x1="21667" y1="18112" x2="21333" y2="13520"/>
                          <a14:foregroundMark x1="56000" y1="7143" x2="56000" y2="7143"/>
                          <a14:foregroundMark x1="91000" y1="61224" x2="87667" y2="52806"/>
                          <a14:foregroundMark x1="87667" y1="52806" x2="87667" y2="52806"/>
                          <a14:foregroundMark x1="90667" y1="35204" x2="94333" y2="32143"/>
                          <a14:foregroundMark x1="95667" y1="27296" x2="95667" y2="27296"/>
                          <a14:foregroundMark x1="65000" y1="92347" x2="65000" y2="92347"/>
                        </a14:backgroundRemoval>
                      </a14:imgEffect>
                    </a14:imgLayer>
                  </a14:imgProps>
                </a:ext>
              </a:extLst>
            </a:blip>
            <a:stretch>
              <a:fillRect/>
            </a:stretch>
          </p:blipFill>
          <p:spPr>
            <a:xfrm>
              <a:off x="8024986" y="3297875"/>
              <a:ext cx="716341" cy="936019"/>
            </a:xfrm>
            <a:prstGeom prst="rect">
              <a:avLst/>
            </a:prstGeom>
          </p:spPr>
        </p:pic>
        <p:pic>
          <p:nvPicPr>
            <p:cNvPr id="32" name="Image 31">
              <a:extLst>
                <a:ext uri="{FF2B5EF4-FFF2-40B4-BE49-F238E27FC236}">
                  <a16:creationId xmlns:a16="http://schemas.microsoft.com/office/drawing/2014/main" id="{347F48B8-16F9-4D62-8D1E-4EE798C7809C}"/>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7143" b="92347" l="3667" r="95667">
                          <a14:foregroundMark x1="7333" y1="43878" x2="7333" y2="43878"/>
                          <a14:foregroundMark x1="3667" y1="47449" x2="3667" y2="47449"/>
                          <a14:foregroundMark x1="21667" y1="18112" x2="21333" y2="13520"/>
                          <a14:foregroundMark x1="56000" y1="7143" x2="56000" y2="7143"/>
                          <a14:foregroundMark x1="91000" y1="61224" x2="87667" y2="52806"/>
                          <a14:foregroundMark x1="87667" y1="52806" x2="87667" y2="52806"/>
                          <a14:foregroundMark x1="90667" y1="35204" x2="94333" y2="32143"/>
                          <a14:foregroundMark x1="95667" y1="27296" x2="95667" y2="27296"/>
                          <a14:foregroundMark x1="65000" y1="92347" x2="65000" y2="92347"/>
                        </a14:backgroundRemoval>
                      </a14:imgEffect>
                    </a14:imgLayer>
                  </a14:imgProps>
                </a:ext>
              </a:extLst>
            </a:blip>
            <a:stretch>
              <a:fillRect/>
            </a:stretch>
          </p:blipFill>
          <p:spPr>
            <a:xfrm rot="21351818">
              <a:off x="8751274" y="5583069"/>
              <a:ext cx="716341" cy="936020"/>
            </a:xfrm>
            <a:prstGeom prst="rect">
              <a:avLst/>
            </a:prstGeom>
          </p:spPr>
        </p:pic>
      </p:grpSp>
      <p:sp>
        <p:nvSpPr>
          <p:cNvPr id="35" name="Flèche : droite 34">
            <a:extLst>
              <a:ext uri="{FF2B5EF4-FFF2-40B4-BE49-F238E27FC236}">
                <a16:creationId xmlns:a16="http://schemas.microsoft.com/office/drawing/2014/main" id="{EF559ABB-871C-435F-9499-9F31F90A07C6}"/>
              </a:ext>
            </a:extLst>
          </p:cNvPr>
          <p:cNvSpPr/>
          <p:nvPr/>
        </p:nvSpPr>
        <p:spPr>
          <a:xfrm>
            <a:off x="7895885" y="2396717"/>
            <a:ext cx="593582" cy="258958"/>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ZoneTexte 35">
            <a:extLst>
              <a:ext uri="{FF2B5EF4-FFF2-40B4-BE49-F238E27FC236}">
                <a16:creationId xmlns:a16="http://schemas.microsoft.com/office/drawing/2014/main" id="{A2A5F424-BA88-4038-8EF5-479116E0D431}"/>
              </a:ext>
            </a:extLst>
          </p:cNvPr>
          <p:cNvSpPr txBox="1"/>
          <p:nvPr/>
        </p:nvSpPr>
        <p:spPr>
          <a:xfrm>
            <a:off x="8549867" y="2056618"/>
            <a:ext cx="1977821" cy="953453"/>
          </a:xfrm>
          <a:prstGeom prst="roundRect">
            <a:avLst/>
          </a:prstGeom>
          <a:solidFill>
            <a:srgbClr val="FFD475"/>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AvenirNext LT Pro Heavy" panose="020B0904020202020204" pitchFamily="34" charset="0"/>
                <a:ea typeface="+mn-ea"/>
                <a:cs typeface="+mn-cs"/>
              </a:rPr>
              <a:t>20-30% of </a:t>
            </a:r>
            <a:r>
              <a:rPr kumimoji="0" lang="fr-FR" sz="1800" b="0" i="0" u="none" strike="noStrike" kern="1200" cap="none" spc="0" normalizeH="0" baseline="0" noProof="0" dirty="0" err="1">
                <a:ln>
                  <a:noFill/>
                </a:ln>
                <a:solidFill>
                  <a:prstClr val="black"/>
                </a:solidFill>
                <a:effectLst/>
                <a:uLnTx/>
                <a:uFillTx/>
                <a:latin typeface="AvenirNext LT Pro Heavy" panose="020B0904020202020204" pitchFamily="34" charset="0"/>
                <a:ea typeface="+mn-ea"/>
                <a:cs typeface="+mn-cs"/>
              </a:rPr>
              <a:t>cropland</a:t>
            </a:r>
            <a:r>
              <a:rPr kumimoji="0" lang="fr-FR" sz="1800" b="0" i="0" u="none" strike="noStrike" kern="1200" cap="none" spc="0" normalizeH="0" baseline="0" noProof="0" dirty="0">
                <a:ln>
                  <a:noFill/>
                </a:ln>
                <a:solidFill>
                  <a:prstClr val="black"/>
                </a:solidFill>
                <a:effectLst/>
                <a:uLnTx/>
                <a:uFillTx/>
                <a:latin typeface="AvenirNext LT Pro Heavy" panose="020B0904020202020204" pitchFamily="34" charset="0"/>
                <a:ea typeface="+mn-ea"/>
                <a:cs typeface="+mn-cs"/>
              </a:rPr>
              <a:t> </a:t>
            </a:r>
            <a:br>
              <a:rPr kumimoji="0" lang="fr-FR" sz="1800" b="0" i="0" u="none" strike="noStrike" kern="1200" cap="none" spc="0" normalizeH="0" baseline="0" noProof="0" dirty="0">
                <a:ln>
                  <a:noFill/>
                </a:ln>
                <a:solidFill>
                  <a:prstClr val="black"/>
                </a:solidFill>
                <a:effectLst/>
                <a:uLnTx/>
                <a:uFillTx/>
                <a:latin typeface="AvenirNext LT Pro Heavy" panose="020B0904020202020204" pitchFamily="34" charset="0"/>
                <a:ea typeface="+mn-ea"/>
                <a:cs typeface="+mn-cs"/>
              </a:rPr>
            </a:br>
            <a:r>
              <a:rPr kumimoji="0" lang="fr-FR" sz="1400" b="0" i="0" u="none" strike="noStrike" kern="1200" cap="none" spc="0" normalizeH="0" baseline="0" noProof="0" dirty="0">
                <a:ln>
                  <a:noFill/>
                </a:ln>
                <a:solidFill>
                  <a:prstClr val="black"/>
                </a:solidFill>
                <a:effectLst/>
                <a:uLnTx/>
                <a:uFillTx/>
                <a:latin typeface="AvenirNext LT Pro Cn" panose="020B0506020202020204" pitchFamily="34" charset="0"/>
                <a:ea typeface="+mn-ea"/>
                <a:cs typeface="+mn-cs"/>
              </a:rPr>
              <a:t>(Agreste, 2020)</a:t>
            </a:r>
            <a:endParaRPr kumimoji="0" lang="en-GB" sz="1800" b="0" i="0" u="none" strike="noStrike" kern="1200" cap="none" spc="0" normalizeH="0" baseline="0" noProof="0" dirty="0">
              <a:ln>
                <a:noFill/>
              </a:ln>
              <a:solidFill>
                <a:prstClr val="black"/>
              </a:solidFill>
              <a:effectLst/>
              <a:uLnTx/>
              <a:uFillTx/>
              <a:latin typeface="AvenirNext LT Pro Cn" panose="020B0506020202020204" pitchFamily="34" charset="0"/>
              <a:ea typeface="+mn-ea"/>
              <a:cs typeface="+mn-cs"/>
            </a:endParaRPr>
          </a:p>
        </p:txBody>
      </p:sp>
      <p:pic>
        <p:nvPicPr>
          <p:cNvPr id="39" name="Image 38">
            <a:extLst>
              <a:ext uri="{FF2B5EF4-FFF2-40B4-BE49-F238E27FC236}">
                <a16:creationId xmlns:a16="http://schemas.microsoft.com/office/drawing/2014/main" id="{7CDC17BE-5032-411D-8AC5-9F99EFA7C41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4375" b="97500" l="10000" r="92604">
                        <a14:foregroundMark x1="46250" y1="9271" x2="46250" y2="9271"/>
                        <a14:foregroundMark x1="45938" y1="7813" x2="45938" y2="7813"/>
                        <a14:foregroundMark x1="44948" y1="5833" x2="44948" y2="5833"/>
                        <a14:foregroundMark x1="47396" y1="4479" x2="47396" y2="4479"/>
                        <a14:foregroundMark x1="48385" y1="92031" x2="48385" y2="92031"/>
                        <a14:foregroundMark x1="41615" y1="93177" x2="41615" y2="93177"/>
                        <a14:foregroundMark x1="48750" y1="97500" x2="48750" y2="97500"/>
                        <a14:foregroundMark x1="92604" y1="83438" x2="92604" y2="83438"/>
                      </a14:backgroundRemoval>
                    </a14:imgEffect>
                  </a14:imgLayer>
                </a14:imgProps>
              </a:ext>
            </a:extLst>
          </a:blip>
          <a:stretch>
            <a:fillRect/>
          </a:stretch>
        </p:blipFill>
        <p:spPr>
          <a:xfrm>
            <a:off x="4181123" y="2452419"/>
            <a:ext cx="888158" cy="888158"/>
          </a:xfrm>
          <a:prstGeom prst="rect">
            <a:avLst/>
          </a:prstGeom>
        </p:spPr>
      </p:pic>
      <p:sp>
        <p:nvSpPr>
          <p:cNvPr id="46" name="ZoneTexte 45">
            <a:extLst>
              <a:ext uri="{FF2B5EF4-FFF2-40B4-BE49-F238E27FC236}">
                <a16:creationId xmlns:a16="http://schemas.microsoft.com/office/drawing/2014/main" id="{786D5010-7ED1-4FC5-AEDD-41EFF19DF6EC}"/>
              </a:ext>
            </a:extLst>
          </p:cNvPr>
          <p:cNvSpPr txBox="1"/>
          <p:nvPr/>
        </p:nvSpPr>
        <p:spPr>
          <a:xfrm>
            <a:off x="281183" y="4678098"/>
            <a:ext cx="1301065" cy="41208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sng" strike="noStrike" kern="1200" cap="none" spc="0" normalizeH="0" baseline="0" noProof="0" dirty="0">
              <a:ln>
                <a:noFill/>
              </a:ln>
              <a:solidFill>
                <a:prstClr val="white">
                  <a:lumMod val="50000"/>
                </a:prstClr>
              </a:solidFill>
              <a:effectLst/>
              <a:uLnTx/>
              <a:uFillTx/>
              <a:latin typeface="AvenirNext LT Pro LightCn" panose="020B0406020202020204" pitchFamily="34" charset="0"/>
              <a:ea typeface="+mn-ea"/>
              <a:cs typeface="+mn-cs"/>
            </a:endParaRPr>
          </a:p>
        </p:txBody>
      </p:sp>
      <p:sp>
        <p:nvSpPr>
          <p:cNvPr id="47" name="ZoneTexte 46">
            <a:extLst>
              <a:ext uri="{FF2B5EF4-FFF2-40B4-BE49-F238E27FC236}">
                <a16:creationId xmlns:a16="http://schemas.microsoft.com/office/drawing/2014/main" id="{9EA9569F-D2A1-4643-A9C4-026A9563F3BE}"/>
              </a:ext>
            </a:extLst>
          </p:cNvPr>
          <p:cNvSpPr txBox="1"/>
          <p:nvPr/>
        </p:nvSpPr>
        <p:spPr>
          <a:xfrm>
            <a:off x="3503229" y="5171769"/>
            <a:ext cx="166470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white">
                    <a:lumMod val="50000"/>
                  </a:prstClr>
                </a:solidFill>
                <a:effectLst/>
                <a:uLnTx/>
                <a:uFillTx/>
                <a:latin typeface="AvenirNext LT Pro LightCn" panose="020B0406020202020204" pitchFamily="34" charset="0"/>
                <a:ea typeface="+mn-ea"/>
                <a:cs typeface="+mn-cs"/>
              </a:rPr>
              <a:t>Diversity/2 in 30 </a:t>
            </a:r>
            <a:r>
              <a:rPr kumimoji="0" lang="fr-FR" sz="1400" b="1" i="0" u="none" strike="noStrike" kern="1200" cap="none" spc="0" normalizeH="0" baseline="0" noProof="0" dirty="0" err="1">
                <a:ln>
                  <a:noFill/>
                </a:ln>
                <a:solidFill>
                  <a:prstClr val="white">
                    <a:lumMod val="50000"/>
                  </a:prstClr>
                </a:solidFill>
                <a:effectLst/>
                <a:uLnTx/>
                <a:uFillTx/>
                <a:latin typeface="AvenirNext LT Pro LightCn" panose="020B0406020202020204" pitchFamily="34" charset="0"/>
                <a:ea typeface="+mn-ea"/>
                <a:cs typeface="+mn-cs"/>
              </a:rPr>
              <a:t>years</a:t>
            </a:r>
            <a:r>
              <a:rPr kumimoji="0" lang="fr-FR" sz="1400" b="1" i="0" u="none" strike="noStrike" kern="1200" cap="none" spc="0" normalizeH="0" baseline="0" noProof="0" dirty="0">
                <a:ln>
                  <a:noFill/>
                </a:ln>
                <a:solidFill>
                  <a:prstClr val="white">
                    <a:lumMod val="50000"/>
                  </a:prstClr>
                </a:solidFill>
                <a:effectLst/>
                <a:uLnTx/>
                <a:uFillTx/>
                <a:latin typeface="AvenirNext LT Pro LightCn" panose="020B0406020202020204" pitchFamily="34"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white">
                    <a:lumMod val="50000"/>
                  </a:prstClr>
                </a:solidFill>
                <a:effectLst/>
                <a:uLnTx/>
                <a:uFillTx/>
                <a:latin typeface="AvenirNext LT Pro LightCn" panose="020B0406020202020204" pitchFamily="34" charset="0"/>
                <a:ea typeface="+mn-ea"/>
                <a:cs typeface="+mn-cs"/>
              </a:rPr>
              <a:t>Uniformisation </a:t>
            </a:r>
            <a:endParaRPr kumimoji="0" lang="en-GB" sz="1400" b="1" i="0" u="none" strike="noStrike" kern="1200" cap="none" spc="0" normalizeH="0" baseline="0" noProof="0" dirty="0">
              <a:ln>
                <a:noFill/>
              </a:ln>
              <a:solidFill>
                <a:prstClr val="white">
                  <a:lumMod val="50000"/>
                </a:prstClr>
              </a:solidFill>
              <a:effectLst/>
              <a:uLnTx/>
              <a:uFillTx/>
              <a:latin typeface="AvenirNext LT Pro LightCn" panose="020B0406020202020204" pitchFamily="34" charset="0"/>
              <a:ea typeface="+mn-ea"/>
              <a:cs typeface="+mn-cs"/>
            </a:endParaRPr>
          </a:p>
        </p:txBody>
      </p:sp>
      <p:sp>
        <p:nvSpPr>
          <p:cNvPr id="48" name="Flèche : droite 47">
            <a:extLst>
              <a:ext uri="{FF2B5EF4-FFF2-40B4-BE49-F238E27FC236}">
                <a16:creationId xmlns:a16="http://schemas.microsoft.com/office/drawing/2014/main" id="{999CDDDE-8C05-4659-B2A2-C31178329BFE}"/>
              </a:ext>
            </a:extLst>
          </p:cNvPr>
          <p:cNvSpPr/>
          <p:nvPr/>
        </p:nvSpPr>
        <p:spPr>
          <a:xfrm>
            <a:off x="3672151" y="5650167"/>
            <a:ext cx="1376298" cy="258958"/>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8" name="Image 37">
            <a:extLst>
              <a:ext uri="{FF2B5EF4-FFF2-40B4-BE49-F238E27FC236}">
                <a16:creationId xmlns:a16="http://schemas.microsoft.com/office/drawing/2014/main" id="{38845A44-0EBB-4415-948B-0C59345D52FD}"/>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4202" b="92437" l="1299" r="97403">
                        <a14:foregroundMark x1="7792" y1="34454" x2="7792" y2="34454"/>
                        <a14:foregroundMark x1="5195" y1="29412" x2="5195" y2="29412"/>
                        <a14:foregroundMark x1="2165" y1="27731" x2="2165" y2="27731"/>
                        <a14:foregroundMark x1="1299" y1="32353" x2="1299" y2="32353"/>
                        <a14:foregroundMark x1="54113" y1="59244" x2="53247" y2="60924"/>
                        <a14:foregroundMark x1="53247" y1="60924" x2="57576" y2="70588"/>
                        <a14:foregroundMark x1="64502" y1="81933" x2="50649" y2="89496"/>
                        <a14:foregroundMark x1="57143" y1="93277" x2="57143" y2="93277"/>
                        <a14:foregroundMark x1="85281" y1="82353" x2="85281" y2="82353"/>
                        <a14:foregroundMark x1="92641" y1="80252" x2="92641" y2="80252"/>
                        <a14:foregroundMark x1="87879" y1="45378" x2="87879" y2="45378"/>
                        <a14:foregroundMark x1="91342" y1="35714" x2="91342" y2="35714"/>
                        <a14:foregroundMark x1="97403" y1="26471" x2="97403" y2="26471"/>
                        <a14:foregroundMark x1="56277" y1="7983" x2="56277" y2="8403"/>
                        <a14:foregroundMark x1="56710" y1="4202" x2="56710" y2="4202"/>
                        <a14:foregroundMark x1="89177" y1="86134" x2="89177" y2="86134"/>
                      </a14:backgroundRemoval>
                    </a14:imgEffect>
                    <a14:imgEffect>
                      <a14:sharpenSoften amount="80000"/>
                    </a14:imgEffect>
                    <a14:imgEffect>
                      <a14:brightnessContrast bright="-6000" contrast="19000"/>
                    </a14:imgEffect>
                  </a14:imgLayer>
                </a14:imgProps>
              </a:ext>
            </a:extLst>
          </a:blip>
          <a:stretch>
            <a:fillRect/>
          </a:stretch>
        </p:blipFill>
        <p:spPr>
          <a:xfrm>
            <a:off x="1229670" y="4314842"/>
            <a:ext cx="2302032" cy="2354149"/>
          </a:xfrm>
          <a:prstGeom prst="rect">
            <a:avLst/>
          </a:prstGeom>
        </p:spPr>
      </p:pic>
      <p:sp>
        <p:nvSpPr>
          <p:cNvPr id="45" name="ZoneTexte 44">
            <a:extLst>
              <a:ext uri="{FF2B5EF4-FFF2-40B4-BE49-F238E27FC236}">
                <a16:creationId xmlns:a16="http://schemas.microsoft.com/office/drawing/2014/main" id="{2BA3EF98-E7DF-4282-B110-C1D2A8B070DA}"/>
              </a:ext>
            </a:extLst>
          </p:cNvPr>
          <p:cNvSpPr txBox="1"/>
          <p:nvPr/>
        </p:nvSpPr>
        <p:spPr>
          <a:xfrm>
            <a:off x="1242026" y="3740744"/>
            <a:ext cx="2676624" cy="577081"/>
          </a:xfrm>
          <a:prstGeom prst="rect">
            <a:avLst/>
          </a:prstGeom>
          <a:solidFill>
            <a:schemeClr val="bg1"/>
          </a:solidFill>
        </p:spPr>
        <p:txBody>
          <a:bodyPr wrap="square" rtlCol="0">
            <a:spAutoFit/>
          </a:bodyPr>
          <a:lstStyle>
            <a:defPPr>
              <a:defRPr lang="en-US"/>
            </a:defPPr>
            <a:lvl1pPr algn="ctr">
              <a:defRPr sz="1050" i="1" u="sng">
                <a:solidFill>
                  <a:schemeClr val="bg1">
                    <a:lumMod val="65000"/>
                  </a:schemeClr>
                </a:solidFill>
                <a:latin typeface="AvenirNext LT Pro Light" panose="020B0403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1" u="sng" strike="noStrike" kern="1200" cap="none" spc="0" normalizeH="0" baseline="0" noProof="0" dirty="0">
                <a:ln>
                  <a:noFill/>
                </a:ln>
                <a:solidFill>
                  <a:prstClr val="white">
                    <a:lumMod val="65000"/>
                  </a:prstClr>
                </a:solidFill>
                <a:effectLst/>
                <a:uLnTx/>
                <a:uFillTx/>
                <a:latin typeface="AvenirNext LT Pro Light" panose="020B0403020202020204" pitchFamily="34" charset="0"/>
                <a:ea typeface="+mn-ea"/>
                <a:cs typeface="+mn-cs"/>
              </a:rPr>
              <a:t>Variation in the number of crop triplets between 1981-1985 and 2006-2010 </a:t>
            </a:r>
            <a:r>
              <a:rPr kumimoji="0" lang="fr-FR" sz="1050" b="0" i="1" u="sng" strike="noStrike" kern="1200" cap="none" spc="0" normalizeH="0" baseline="0" noProof="0" dirty="0">
                <a:ln>
                  <a:noFill/>
                </a:ln>
                <a:solidFill>
                  <a:prstClr val="white">
                    <a:lumMod val="65000"/>
                  </a:prstClr>
                </a:solidFill>
                <a:effectLst/>
                <a:uLnTx/>
                <a:uFillTx/>
                <a:latin typeface="AvenirNext LT Pro Light" panose="020B0403020202020204" pitchFamily="34" charset="0"/>
                <a:ea typeface="+mn-ea"/>
                <a:cs typeface="+mn-cs"/>
              </a:rPr>
              <a:t>(</a:t>
            </a:r>
            <a:r>
              <a:rPr kumimoji="0" lang="fr-FR" sz="1050" b="0" i="1" u="sng" strike="noStrike" kern="1200" cap="none" spc="0" normalizeH="0" baseline="0" noProof="0" dirty="0" err="1">
                <a:ln>
                  <a:noFill/>
                </a:ln>
                <a:solidFill>
                  <a:prstClr val="white">
                    <a:lumMod val="65000"/>
                  </a:prstClr>
                </a:solidFill>
                <a:effectLst/>
                <a:uLnTx/>
                <a:uFillTx/>
                <a:latin typeface="AvenirNext LT Pro Light" panose="020B0403020202020204" pitchFamily="34" charset="0"/>
                <a:ea typeface="+mn-ea"/>
                <a:cs typeface="+mn-cs"/>
              </a:rPr>
              <a:t>Terrutti</a:t>
            </a:r>
            <a:r>
              <a:rPr kumimoji="0" lang="fr-FR" sz="1050" b="0" i="1" u="sng" strike="noStrike" kern="1200" cap="none" spc="0" normalizeH="0" baseline="0" noProof="0" dirty="0">
                <a:ln>
                  <a:noFill/>
                </a:ln>
                <a:solidFill>
                  <a:prstClr val="white">
                    <a:lumMod val="65000"/>
                  </a:prstClr>
                </a:solidFill>
                <a:effectLst/>
                <a:uLnTx/>
                <a:uFillTx/>
                <a:latin typeface="AvenirNext LT Pro Light" panose="020B0403020202020204" pitchFamily="34" charset="0"/>
                <a:ea typeface="+mn-ea"/>
                <a:cs typeface="+mn-cs"/>
              </a:rPr>
              <a:t>-Lucas, 2010)</a:t>
            </a:r>
            <a:endParaRPr kumimoji="0" lang="en-GB" sz="1050" b="0" i="1" u="sng" strike="noStrike" kern="1200" cap="none" spc="0" normalizeH="0" baseline="0" noProof="0" dirty="0">
              <a:ln>
                <a:noFill/>
              </a:ln>
              <a:solidFill>
                <a:prstClr val="white">
                  <a:lumMod val="65000"/>
                </a:prstClr>
              </a:solidFill>
              <a:effectLst/>
              <a:uLnTx/>
              <a:uFillTx/>
              <a:latin typeface="AvenirNext LT Pro Light" panose="020B0403020202020204" pitchFamily="34" charset="0"/>
              <a:ea typeface="+mn-ea"/>
              <a:cs typeface="+mn-cs"/>
            </a:endParaRPr>
          </a:p>
        </p:txBody>
      </p:sp>
      <p:grpSp>
        <p:nvGrpSpPr>
          <p:cNvPr id="4" name="Groupe 3">
            <a:extLst>
              <a:ext uri="{FF2B5EF4-FFF2-40B4-BE49-F238E27FC236}">
                <a16:creationId xmlns:a16="http://schemas.microsoft.com/office/drawing/2014/main" id="{55CDBD7F-52AD-43B2-ADED-56D9BA77A9C4}"/>
              </a:ext>
            </a:extLst>
          </p:cNvPr>
          <p:cNvGrpSpPr/>
          <p:nvPr/>
        </p:nvGrpSpPr>
        <p:grpSpPr>
          <a:xfrm>
            <a:off x="5169892" y="5620710"/>
            <a:ext cx="7817725" cy="1093460"/>
            <a:chOff x="5169892" y="5620710"/>
            <a:chExt cx="7817725" cy="1093460"/>
          </a:xfrm>
        </p:grpSpPr>
        <p:sp>
          <p:nvSpPr>
            <p:cNvPr id="37" name="ZoneTexte 36">
              <a:extLst>
                <a:ext uri="{FF2B5EF4-FFF2-40B4-BE49-F238E27FC236}">
                  <a16:creationId xmlns:a16="http://schemas.microsoft.com/office/drawing/2014/main" id="{08A2AA5F-9501-44A8-B1EB-9413FE542727}"/>
                </a:ext>
              </a:extLst>
            </p:cNvPr>
            <p:cNvSpPr txBox="1"/>
            <p:nvPr/>
          </p:nvSpPr>
          <p:spPr>
            <a:xfrm>
              <a:off x="5169892" y="5620710"/>
              <a:ext cx="6877219" cy="408623"/>
            </a:xfrm>
            <a:prstGeom prst="roundRect">
              <a:avLst/>
            </a:prstGeom>
            <a:solidFill>
              <a:srgbClr val="FFD475"/>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err="1">
                  <a:ln>
                    <a:noFill/>
                  </a:ln>
                  <a:solidFill>
                    <a:prstClr val="black"/>
                  </a:solidFill>
                  <a:effectLst/>
                  <a:uLnTx/>
                  <a:uFillTx/>
                  <a:latin typeface="AvenirNext LT Pro Heavy" panose="020B0904020202020204" pitchFamily="34" charset="0"/>
                  <a:ea typeface="+mn-ea"/>
                  <a:cs typeface="+mn-cs"/>
                </a:rPr>
                <a:t>Prevailing</a:t>
              </a:r>
              <a:r>
                <a:rPr kumimoji="0" lang="fr-FR" sz="1800" b="0" i="0" u="none" strike="noStrike" kern="1200" cap="none" spc="0" normalizeH="0" baseline="0" noProof="0" dirty="0">
                  <a:ln>
                    <a:noFill/>
                  </a:ln>
                  <a:solidFill>
                    <a:prstClr val="black"/>
                  </a:solidFill>
                  <a:effectLst/>
                  <a:uLnTx/>
                  <a:uFillTx/>
                  <a:latin typeface="AvenirNext LT Pro Heavy" panose="020B0904020202020204" pitchFamily="34" charset="0"/>
                  <a:ea typeface="+mn-ea"/>
                  <a:cs typeface="+mn-cs"/>
                </a:rPr>
                <a:t> trend </a:t>
              </a:r>
              <a:r>
                <a:rPr kumimoji="0" lang="fr-FR" sz="1800" b="0" i="0" u="none" strike="noStrike" kern="1200" cap="none" spc="0" normalizeH="0" baseline="0" noProof="0" dirty="0" err="1">
                  <a:ln>
                    <a:noFill/>
                  </a:ln>
                  <a:solidFill>
                    <a:prstClr val="black"/>
                  </a:solidFill>
                  <a:effectLst/>
                  <a:uLnTx/>
                  <a:uFillTx/>
                  <a:latin typeface="AvenirNext LT Pro Heavy" panose="020B0904020202020204" pitchFamily="34" charset="0"/>
                  <a:ea typeface="+mn-ea"/>
                  <a:cs typeface="+mn-cs"/>
                </a:rPr>
                <a:t>towards</a:t>
              </a:r>
              <a:r>
                <a:rPr kumimoji="0" lang="fr-FR" sz="1800" b="0" i="0" u="none" strike="noStrike" kern="1200" cap="none" spc="0" normalizeH="0" baseline="0" noProof="0" dirty="0">
                  <a:ln>
                    <a:noFill/>
                  </a:ln>
                  <a:solidFill>
                    <a:prstClr val="black"/>
                  </a:solidFill>
                  <a:effectLst/>
                  <a:uLnTx/>
                  <a:uFillTx/>
                  <a:latin typeface="AvenirNext LT Pro Heavy" panose="020B0904020202020204" pitchFamily="34" charset="0"/>
                  <a:ea typeface="+mn-ea"/>
                  <a:cs typeface="+mn-cs"/>
                </a:rPr>
                <a:t> </a:t>
              </a:r>
              <a:r>
                <a:rPr kumimoji="0" lang="fr-FR" sz="1800" b="0" i="0" u="none" strike="noStrike" kern="1200" cap="none" spc="0" normalizeH="0" baseline="0" noProof="0" dirty="0" err="1">
                  <a:ln>
                    <a:noFill/>
                  </a:ln>
                  <a:solidFill>
                    <a:prstClr val="black"/>
                  </a:solidFill>
                  <a:effectLst/>
                  <a:uLnTx/>
                  <a:uFillTx/>
                  <a:latin typeface="AvenirNext LT Pro Heavy" panose="020B0904020202020204" pitchFamily="34" charset="0"/>
                  <a:ea typeface="+mn-ea"/>
                  <a:cs typeface="+mn-cs"/>
                </a:rPr>
                <a:t>simpler</a:t>
              </a:r>
              <a:r>
                <a:rPr kumimoji="0" lang="fr-FR" sz="1800" b="0" i="0" u="none" strike="noStrike" kern="1200" cap="none" spc="0" normalizeH="0" baseline="0" noProof="0" dirty="0">
                  <a:ln>
                    <a:noFill/>
                  </a:ln>
                  <a:solidFill>
                    <a:prstClr val="black"/>
                  </a:solidFill>
                  <a:effectLst/>
                  <a:uLnTx/>
                  <a:uFillTx/>
                  <a:latin typeface="AvenirNext LT Pro Heavy" panose="020B0904020202020204" pitchFamily="34" charset="0"/>
                  <a:ea typeface="+mn-ea"/>
                  <a:cs typeface="+mn-cs"/>
                </a:rPr>
                <a:t> </a:t>
              </a:r>
              <a:r>
                <a:rPr kumimoji="0" lang="fr-FR" sz="1800" b="0" i="0" u="none" strike="noStrike" kern="1200" cap="none" spc="0" normalizeH="0" baseline="0" noProof="0" dirty="0" err="1">
                  <a:ln>
                    <a:noFill/>
                  </a:ln>
                  <a:solidFill>
                    <a:prstClr val="black"/>
                  </a:solidFill>
                  <a:effectLst/>
                  <a:uLnTx/>
                  <a:uFillTx/>
                  <a:latin typeface="AvenirNext LT Pro Heavy" panose="020B0904020202020204" pitchFamily="34" charset="0"/>
                  <a:ea typeface="+mn-ea"/>
                  <a:cs typeface="+mn-cs"/>
                </a:rPr>
                <a:t>cropping</a:t>
              </a:r>
              <a:r>
                <a:rPr kumimoji="0" lang="fr-FR" sz="1800" b="0" i="0" u="none" strike="noStrike" kern="1200" cap="none" spc="0" normalizeH="0" baseline="0" noProof="0" dirty="0">
                  <a:ln>
                    <a:noFill/>
                  </a:ln>
                  <a:solidFill>
                    <a:prstClr val="black"/>
                  </a:solidFill>
                  <a:effectLst/>
                  <a:uLnTx/>
                  <a:uFillTx/>
                  <a:latin typeface="AvenirNext LT Pro Heavy" panose="020B0904020202020204" pitchFamily="34" charset="0"/>
                  <a:ea typeface="+mn-ea"/>
                  <a:cs typeface="+mn-cs"/>
                </a:rPr>
                <a:t> system </a:t>
              </a:r>
              <a:endParaRPr kumimoji="0" lang="en-GB" sz="1800" b="0" i="0" u="none" strike="noStrike" kern="1200" cap="none" spc="0" normalizeH="0" baseline="0" noProof="0" dirty="0">
                <a:ln>
                  <a:noFill/>
                </a:ln>
                <a:solidFill>
                  <a:prstClr val="black"/>
                </a:solidFill>
                <a:effectLst/>
                <a:uLnTx/>
                <a:uFillTx/>
                <a:latin typeface="AvenirNext LT Pro Heavy" panose="020B0904020202020204" pitchFamily="34" charset="0"/>
                <a:ea typeface="+mn-ea"/>
                <a:cs typeface="+mn-cs"/>
              </a:endParaRPr>
            </a:p>
          </p:txBody>
        </p:sp>
        <p:sp>
          <p:nvSpPr>
            <p:cNvPr id="55" name="Triangle isocèle 54">
              <a:extLst>
                <a:ext uri="{FF2B5EF4-FFF2-40B4-BE49-F238E27FC236}">
                  <a16:creationId xmlns:a16="http://schemas.microsoft.com/office/drawing/2014/main" id="{4A9710E7-3D57-4676-96A6-C85C010DFFFE}"/>
                </a:ext>
              </a:extLst>
            </p:cNvPr>
            <p:cNvSpPr/>
            <p:nvPr/>
          </p:nvSpPr>
          <p:spPr>
            <a:xfrm rot="10800000">
              <a:off x="8407400" y="6029333"/>
              <a:ext cx="431800" cy="276213"/>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ZoneTexte 55">
              <a:extLst>
                <a:ext uri="{FF2B5EF4-FFF2-40B4-BE49-F238E27FC236}">
                  <a16:creationId xmlns:a16="http://schemas.microsoft.com/office/drawing/2014/main" id="{B4B3ED11-09C6-429C-B980-5DCE3B03EE21}"/>
                </a:ext>
              </a:extLst>
            </p:cNvPr>
            <p:cNvSpPr txBox="1"/>
            <p:nvPr/>
          </p:nvSpPr>
          <p:spPr>
            <a:xfrm>
              <a:off x="5672505" y="6344838"/>
              <a:ext cx="731511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8AC00"/>
                  </a:solidFill>
                  <a:effectLst/>
                  <a:uLnTx/>
                  <a:uFillTx/>
                  <a:latin typeface="Avenir Next LT Pro" panose="020B0504020202020204" pitchFamily="34" charset="0"/>
                  <a:ea typeface="+mn-ea"/>
                  <a:cs typeface="+mn-cs"/>
                </a:rPr>
                <a:t>Need to design more diversified cropping systems</a:t>
              </a:r>
              <a:endParaRPr kumimoji="0" lang="en-GB" sz="1800" b="1" i="0" u="none" strike="noStrike" kern="1200" cap="none" spc="0" normalizeH="0" baseline="0" noProof="0" dirty="0">
                <a:ln>
                  <a:noFill/>
                </a:ln>
                <a:solidFill>
                  <a:srgbClr val="F8AC00"/>
                </a:solidFill>
                <a:effectLst/>
                <a:uLnTx/>
                <a:uFillTx/>
                <a:latin typeface="Avenir Next LT Pro" panose="020B0504020202020204" pitchFamily="34" charset="0"/>
                <a:ea typeface="+mn-ea"/>
                <a:cs typeface="+mn-cs"/>
              </a:endParaRPr>
            </a:p>
          </p:txBody>
        </p:sp>
      </p:grpSp>
      <p:sp>
        <p:nvSpPr>
          <p:cNvPr id="29" name="Flèche : pentagone 28">
            <a:extLst>
              <a:ext uri="{FF2B5EF4-FFF2-40B4-BE49-F238E27FC236}">
                <a16:creationId xmlns:a16="http://schemas.microsoft.com/office/drawing/2014/main" id="{766CA590-0872-4FB2-8368-40FDA21D2656}"/>
              </a:ext>
            </a:extLst>
          </p:cNvPr>
          <p:cNvSpPr/>
          <p:nvPr/>
        </p:nvSpPr>
        <p:spPr>
          <a:xfrm>
            <a:off x="4982680" y="-19587"/>
            <a:ext cx="1095902" cy="270200"/>
          </a:xfrm>
          <a:prstGeom prst="homePlate">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100" b="1" i="0" u="none" strike="noStrike" kern="1200" cap="none" spc="0" normalizeH="0" baseline="0" noProof="0" dirty="0">
              <a:ln>
                <a:noFill/>
              </a:ln>
              <a:solidFill>
                <a:prstClr val="white"/>
              </a:solidFill>
              <a:effectLst/>
              <a:uLnTx/>
              <a:uFillTx/>
              <a:latin typeface="AvenirNext LT Pro Cn" panose="020B0506020202020204" pitchFamily="34" charset="0"/>
              <a:ea typeface="+mn-ea"/>
              <a:cs typeface="+mn-cs"/>
            </a:endParaRPr>
          </a:p>
        </p:txBody>
      </p:sp>
      <p:sp>
        <p:nvSpPr>
          <p:cNvPr id="34" name="Flèche : pentagone 33">
            <a:extLst>
              <a:ext uri="{FF2B5EF4-FFF2-40B4-BE49-F238E27FC236}">
                <a16:creationId xmlns:a16="http://schemas.microsoft.com/office/drawing/2014/main" id="{DB95C475-090F-4159-900B-669244FF0983}"/>
              </a:ext>
            </a:extLst>
          </p:cNvPr>
          <p:cNvSpPr/>
          <p:nvPr/>
        </p:nvSpPr>
        <p:spPr>
          <a:xfrm>
            <a:off x="3979263" y="-24851"/>
            <a:ext cx="1259143" cy="275663"/>
          </a:xfrm>
          <a:prstGeom prst="homePlate">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100" b="1" i="0" u="none" strike="noStrike" kern="1200" cap="none" spc="0" normalizeH="0" baseline="0" noProof="0" dirty="0">
              <a:ln>
                <a:noFill/>
              </a:ln>
              <a:solidFill>
                <a:prstClr val="white"/>
              </a:solidFill>
              <a:effectLst/>
              <a:uLnTx/>
              <a:uFillTx/>
              <a:latin typeface="AvenirNext LT Pro Cn" panose="020B0506020202020204" pitchFamily="34" charset="0"/>
              <a:ea typeface="+mn-ea"/>
              <a:cs typeface="+mn-cs"/>
            </a:endParaRPr>
          </a:p>
        </p:txBody>
      </p:sp>
      <p:sp>
        <p:nvSpPr>
          <p:cNvPr id="41" name="Flèche : pentagone 40">
            <a:extLst>
              <a:ext uri="{FF2B5EF4-FFF2-40B4-BE49-F238E27FC236}">
                <a16:creationId xmlns:a16="http://schemas.microsoft.com/office/drawing/2014/main" id="{73D29F1A-8ED4-4999-A910-086F6596A022}"/>
              </a:ext>
            </a:extLst>
          </p:cNvPr>
          <p:cNvSpPr/>
          <p:nvPr/>
        </p:nvSpPr>
        <p:spPr>
          <a:xfrm>
            <a:off x="3730535" y="-2735"/>
            <a:ext cx="882214" cy="255995"/>
          </a:xfrm>
          <a:prstGeom prst="homePlate">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100" b="1" i="0" u="none" strike="noStrike" kern="1200" cap="none" spc="0" normalizeH="0" baseline="0" noProof="0" dirty="0">
              <a:ln>
                <a:noFill/>
              </a:ln>
              <a:solidFill>
                <a:prstClr val="white"/>
              </a:solidFill>
              <a:effectLst/>
              <a:uLnTx/>
              <a:uFillTx/>
              <a:latin typeface="AvenirNext LT Pro Cn" panose="020B0506020202020204" pitchFamily="34" charset="0"/>
              <a:ea typeface="+mn-ea"/>
              <a:cs typeface="+mn-cs"/>
            </a:endParaRPr>
          </a:p>
        </p:txBody>
      </p:sp>
      <p:sp>
        <p:nvSpPr>
          <p:cNvPr id="42" name="Flèche : pentagone 41">
            <a:extLst>
              <a:ext uri="{FF2B5EF4-FFF2-40B4-BE49-F238E27FC236}">
                <a16:creationId xmlns:a16="http://schemas.microsoft.com/office/drawing/2014/main" id="{FB4817E4-B2F2-4135-AED2-B622EFEEF1F2}"/>
              </a:ext>
            </a:extLst>
          </p:cNvPr>
          <p:cNvSpPr/>
          <p:nvPr/>
        </p:nvSpPr>
        <p:spPr>
          <a:xfrm>
            <a:off x="2751887" y="57"/>
            <a:ext cx="1227376" cy="255995"/>
          </a:xfrm>
          <a:prstGeom prst="homePlate">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100" b="1" i="0" u="none" strike="noStrike" kern="1200" cap="none" spc="0" normalizeH="0" baseline="0" noProof="0" dirty="0">
              <a:ln>
                <a:noFill/>
              </a:ln>
              <a:solidFill>
                <a:prstClr val="white"/>
              </a:solidFill>
              <a:effectLst/>
              <a:uLnTx/>
              <a:uFillTx/>
              <a:latin typeface="AvenirNext LT Pro Cn" panose="020B0506020202020204" pitchFamily="34" charset="0"/>
              <a:ea typeface="+mn-ea"/>
              <a:cs typeface="+mn-cs"/>
            </a:endParaRPr>
          </a:p>
        </p:txBody>
      </p:sp>
      <p:sp>
        <p:nvSpPr>
          <p:cNvPr id="43" name="Flèche : pentagone 42">
            <a:extLst>
              <a:ext uri="{FF2B5EF4-FFF2-40B4-BE49-F238E27FC236}">
                <a16:creationId xmlns:a16="http://schemas.microsoft.com/office/drawing/2014/main" id="{70544140-82AC-46B3-8AF7-EB65973CB434}"/>
              </a:ext>
            </a:extLst>
          </p:cNvPr>
          <p:cNvSpPr/>
          <p:nvPr/>
        </p:nvSpPr>
        <p:spPr>
          <a:xfrm>
            <a:off x="0" y="-3123"/>
            <a:ext cx="3139087" cy="263896"/>
          </a:xfrm>
          <a:prstGeom prst="homePlate">
            <a:avLst/>
          </a:prstGeom>
          <a:solidFill>
            <a:schemeClr val="bg1">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err="1">
                <a:ln>
                  <a:noFill/>
                </a:ln>
                <a:solidFill>
                  <a:prstClr val="white"/>
                </a:solidFill>
                <a:effectLst/>
                <a:uLnTx/>
                <a:uFillTx/>
                <a:latin typeface="AvenirNext LT Pro Cn" panose="020B0506020202020204" pitchFamily="34" charset="0"/>
                <a:ea typeface="+mn-ea"/>
                <a:cs typeface="+mn-cs"/>
              </a:rPr>
              <a:t>Crop</a:t>
            </a:r>
            <a:r>
              <a:rPr kumimoji="0" lang="fr-FR" sz="1100" b="1" i="0" u="none" strike="noStrike" kern="1200" cap="none" spc="0" normalizeH="0" baseline="0" noProof="0" dirty="0">
                <a:ln>
                  <a:noFill/>
                </a:ln>
                <a:solidFill>
                  <a:prstClr val="white"/>
                </a:solidFill>
                <a:effectLst/>
                <a:uLnTx/>
                <a:uFillTx/>
                <a:latin typeface="AvenirNext LT Pro Cn" panose="020B0506020202020204" pitchFamily="34" charset="0"/>
                <a:ea typeface="+mn-ea"/>
                <a:cs typeface="+mn-cs"/>
              </a:rPr>
              <a:t> diversification </a:t>
            </a:r>
          </a:p>
        </p:txBody>
      </p:sp>
      <p:sp>
        <p:nvSpPr>
          <p:cNvPr id="5" name="Espace réservé du numéro de diapositive 4">
            <a:extLst>
              <a:ext uri="{FF2B5EF4-FFF2-40B4-BE49-F238E27FC236}">
                <a16:creationId xmlns:a16="http://schemas.microsoft.com/office/drawing/2014/main" id="{4192E98A-81E2-4678-8ED6-EA2FAC998D8B}"/>
              </a:ext>
            </a:extLst>
          </p:cNvPr>
          <p:cNvSpPr>
            <a:spLocks noGrp="1"/>
          </p:cNvSpPr>
          <p:nvPr>
            <p:ph type="sldNum" sz="quarter" idx="12"/>
          </p:nvPr>
        </p:nvSpPr>
        <p:spPr>
          <a:xfrm>
            <a:off x="9407850" y="6462952"/>
            <a:ext cx="2743200" cy="365125"/>
          </a:xfrm>
        </p:spPr>
        <p:txBody>
          <a:bodyPr/>
          <a:lstStyle/>
          <a:p>
            <a:fld id="{8AA005E4-423A-401E-9119-B3459E3083CE}" type="slidenum">
              <a:rPr lang="fr-FR" smtClean="0"/>
              <a:t>3</a:t>
            </a:fld>
            <a:endParaRPr lang="fr-FR" dirty="0"/>
          </a:p>
        </p:txBody>
      </p:sp>
    </p:spTree>
    <p:extLst>
      <p:ext uri="{BB962C8B-B14F-4D97-AF65-F5344CB8AC3E}">
        <p14:creationId xmlns:p14="http://schemas.microsoft.com/office/powerpoint/2010/main" val="2607483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fade">
                                      <p:cBhvr>
                                        <p:cTn id="14" dur="500"/>
                                        <p:tgtEl>
                                          <p:spTgt spid="3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fade">
                                      <p:cBhvr>
                                        <p:cTn id="22" dur="1000"/>
                                        <p:tgtEl>
                                          <p:spTgt spid="45"/>
                                        </p:tgtEl>
                                      </p:cBhvr>
                                    </p:animEffect>
                                    <p:anim calcmode="lin" valueType="num">
                                      <p:cBhvr>
                                        <p:cTn id="23" dur="1000" fill="hold"/>
                                        <p:tgtEl>
                                          <p:spTgt spid="45"/>
                                        </p:tgtEl>
                                        <p:attrNameLst>
                                          <p:attrName>ppt_x</p:attrName>
                                        </p:attrNameLst>
                                      </p:cBhvr>
                                      <p:tavLst>
                                        <p:tav tm="0">
                                          <p:val>
                                            <p:strVal val="#ppt_x"/>
                                          </p:val>
                                        </p:tav>
                                        <p:tav tm="100000">
                                          <p:val>
                                            <p:strVal val="#ppt_x"/>
                                          </p:val>
                                        </p:tav>
                                      </p:tavLst>
                                    </p:anim>
                                    <p:anim calcmode="lin" valueType="num">
                                      <p:cBhvr>
                                        <p:cTn id="24" dur="1000" fill="hold"/>
                                        <p:tgtEl>
                                          <p:spTgt spid="4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1000"/>
                                        <p:tgtEl>
                                          <p:spTgt spid="40"/>
                                        </p:tgtEl>
                                      </p:cBhvr>
                                    </p:animEffect>
                                    <p:anim calcmode="lin" valueType="num">
                                      <p:cBhvr>
                                        <p:cTn id="28" dur="1000" fill="hold"/>
                                        <p:tgtEl>
                                          <p:spTgt spid="40"/>
                                        </p:tgtEl>
                                        <p:attrNameLst>
                                          <p:attrName>ppt_x</p:attrName>
                                        </p:attrNameLst>
                                      </p:cBhvr>
                                      <p:tavLst>
                                        <p:tav tm="0">
                                          <p:val>
                                            <p:strVal val="#ppt_x"/>
                                          </p:val>
                                        </p:tav>
                                        <p:tav tm="100000">
                                          <p:val>
                                            <p:strVal val="#ppt_x"/>
                                          </p:val>
                                        </p:tav>
                                      </p:tavLst>
                                    </p:anim>
                                    <p:anim calcmode="lin" valueType="num">
                                      <p:cBhvr>
                                        <p:cTn id="29" dur="1000" fill="hold"/>
                                        <p:tgtEl>
                                          <p:spTgt spid="40"/>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1000"/>
                                        <p:tgtEl>
                                          <p:spTgt spid="38"/>
                                        </p:tgtEl>
                                      </p:cBhvr>
                                    </p:animEffect>
                                    <p:anim calcmode="lin" valueType="num">
                                      <p:cBhvr>
                                        <p:cTn id="33" dur="1000" fill="hold"/>
                                        <p:tgtEl>
                                          <p:spTgt spid="38"/>
                                        </p:tgtEl>
                                        <p:attrNameLst>
                                          <p:attrName>ppt_x</p:attrName>
                                        </p:attrNameLst>
                                      </p:cBhvr>
                                      <p:tavLst>
                                        <p:tav tm="0">
                                          <p:val>
                                            <p:strVal val="#ppt_x"/>
                                          </p:val>
                                        </p:tav>
                                        <p:tav tm="100000">
                                          <p:val>
                                            <p:strVal val="#ppt_x"/>
                                          </p:val>
                                        </p:tav>
                                      </p:tavLst>
                                    </p:anim>
                                    <p:anim calcmode="lin" valueType="num">
                                      <p:cBhvr>
                                        <p:cTn id="34" dur="1000" fill="hold"/>
                                        <p:tgtEl>
                                          <p:spTgt spid="3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fade">
                                      <p:cBhvr>
                                        <p:cTn id="37" dur="1000"/>
                                        <p:tgtEl>
                                          <p:spTgt spid="47"/>
                                        </p:tgtEl>
                                      </p:cBhvr>
                                    </p:animEffect>
                                    <p:anim calcmode="lin" valueType="num">
                                      <p:cBhvr>
                                        <p:cTn id="38" dur="1000" fill="hold"/>
                                        <p:tgtEl>
                                          <p:spTgt spid="47"/>
                                        </p:tgtEl>
                                        <p:attrNameLst>
                                          <p:attrName>ppt_x</p:attrName>
                                        </p:attrNameLst>
                                      </p:cBhvr>
                                      <p:tavLst>
                                        <p:tav tm="0">
                                          <p:val>
                                            <p:strVal val="#ppt_x"/>
                                          </p:val>
                                        </p:tav>
                                        <p:tav tm="100000">
                                          <p:val>
                                            <p:strVal val="#ppt_x"/>
                                          </p:val>
                                        </p:tav>
                                      </p:tavLst>
                                    </p:anim>
                                    <p:anim calcmode="lin" valueType="num">
                                      <p:cBhvr>
                                        <p:cTn id="39" dur="1000" fill="hold"/>
                                        <p:tgtEl>
                                          <p:spTgt spid="47"/>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47" grpId="0"/>
      <p:bldP spid="48" grpId="0" animBg="1"/>
      <p:bldP spid="4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lèche : pentagone 32">
            <a:extLst>
              <a:ext uri="{FF2B5EF4-FFF2-40B4-BE49-F238E27FC236}">
                <a16:creationId xmlns:a16="http://schemas.microsoft.com/office/drawing/2014/main" id="{2AB42AF7-3ED3-436C-8CEC-F486BD85B7EC}"/>
              </a:ext>
            </a:extLst>
          </p:cNvPr>
          <p:cNvSpPr/>
          <p:nvPr/>
        </p:nvSpPr>
        <p:spPr>
          <a:xfrm>
            <a:off x="4960710" y="-39182"/>
            <a:ext cx="1092758" cy="264451"/>
          </a:xfrm>
          <a:prstGeom prst="homePlate">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100" b="1" i="0" u="none" strike="noStrike" kern="1200" cap="none" spc="0" normalizeH="0" baseline="0" noProof="0" dirty="0">
              <a:ln>
                <a:noFill/>
              </a:ln>
              <a:solidFill>
                <a:prstClr val="white"/>
              </a:solidFill>
              <a:effectLst/>
              <a:uLnTx/>
              <a:uFillTx/>
              <a:latin typeface="AvenirNext LT Pro Cn" panose="020B0506020202020204" pitchFamily="34" charset="0"/>
              <a:ea typeface="+mn-ea"/>
              <a:cs typeface="+mn-cs"/>
            </a:endParaRPr>
          </a:p>
        </p:txBody>
      </p:sp>
      <p:pic>
        <p:nvPicPr>
          <p:cNvPr id="27" name="Picture 2" descr="Le bocage | Parc des Marais du Cotentin">
            <a:extLst>
              <a:ext uri="{FF2B5EF4-FFF2-40B4-BE49-F238E27FC236}">
                <a16:creationId xmlns:a16="http://schemas.microsoft.com/office/drawing/2014/main" id="{CADDF539-ED3D-44C0-8B25-1E6B880FDB4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072"/>
          <a:stretch/>
        </p:blipFill>
        <p:spPr bwMode="auto">
          <a:xfrm>
            <a:off x="98562" y="815601"/>
            <a:ext cx="4887016" cy="2411389"/>
          </a:xfrm>
          <a:prstGeom prst="rect">
            <a:avLst/>
          </a:prstGeom>
          <a:noFill/>
          <a:extLst>
            <a:ext uri="{909E8E84-426E-40DD-AFC4-6F175D3DCCD1}">
              <a14:hiddenFill xmlns:a14="http://schemas.microsoft.com/office/drawing/2010/main">
                <a:solidFill>
                  <a:srgbClr val="FFFFFF"/>
                </a:solidFill>
              </a14:hiddenFill>
            </a:ext>
          </a:extLst>
        </p:spPr>
      </p:pic>
      <p:sp>
        <p:nvSpPr>
          <p:cNvPr id="6" name="Triangle isocèle 5">
            <a:extLst>
              <a:ext uri="{FF2B5EF4-FFF2-40B4-BE49-F238E27FC236}">
                <a16:creationId xmlns:a16="http://schemas.microsoft.com/office/drawing/2014/main" id="{B5C8C600-BB4B-430A-840B-E600B2810192}"/>
              </a:ext>
            </a:extLst>
          </p:cNvPr>
          <p:cNvSpPr/>
          <p:nvPr/>
        </p:nvSpPr>
        <p:spPr>
          <a:xfrm rot="16200000">
            <a:off x="6523644" y="507999"/>
            <a:ext cx="517235" cy="452582"/>
          </a:xfrm>
          <a:prstGeom prst="triangle">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Image 13">
            <a:extLst>
              <a:ext uri="{FF2B5EF4-FFF2-40B4-BE49-F238E27FC236}">
                <a16:creationId xmlns:a16="http://schemas.microsoft.com/office/drawing/2014/main" id="{0E784029-08C8-4A1A-975C-14A59650DB66}"/>
              </a:ext>
            </a:extLst>
          </p:cNvPr>
          <p:cNvPicPr>
            <a:picLocks noChangeAspect="1"/>
          </p:cNvPicPr>
          <p:nvPr/>
        </p:nvPicPr>
        <p:blipFill>
          <a:blip r:embed="rId4"/>
          <a:stretch>
            <a:fillRect/>
          </a:stretch>
        </p:blipFill>
        <p:spPr>
          <a:xfrm>
            <a:off x="9001221" y="300232"/>
            <a:ext cx="3104697" cy="3723443"/>
          </a:xfrm>
          <a:prstGeom prst="rect">
            <a:avLst/>
          </a:prstGeom>
          <a:ln>
            <a:solidFill>
              <a:schemeClr val="bg2">
                <a:lumMod val="90000"/>
              </a:schemeClr>
            </a:solidFill>
          </a:ln>
        </p:spPr>
      </p:pic>
      <p:sp>
        <p:nvSpPr>
          <p:cNvPr id="18" name="ZoneTexte 17">
            <a:extLst>
              <a:ext uri="{FF2B5EF4-FFF2-40B4-BE49-F238E27FC236}">
                <a16:creationId xmlns:a16="http://schemas.microsoft.com/office/drawing/2014/main" id="{08C1096A-3D6B-40BF-B7C3-DD960C5EE0AE}"/>
              </a:ext>
            </a:extLst>
          </p:cNvPr>
          <p:cNvSpPr txBox="1"/>
          <p:nvPr/>
        </p:nvSpPr>
        <p:spPr>
          <a:xfrm>
            <a:off x="1042240" y="2047620"/>
            <a:ext cx="3399676" cy="477054"/>
          </a:xfrm>
          <a:prstGeom prst="rect">
            <a:avLst/>
          </a:prstGeom>
          <a:solidFill>
            <a:schemeClr val="accent4">
              <a:lumMod val="20000"/>
              <a:lumOff val="80000"/>
            </a:schemeClr>
          </a:solidFill>
          <a:ln>
            <a:solidFill>
              <a:schemeClr val="bg1">
                <a:lumMod val="85000"/>
              </a:schemeClr>
            </a:solidFill>
          </a:ln>
          <a:effectLst>
            <a:softEdge rad="88900"/>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500" b="1" i="0" u="none" strike="noStrike" kern="1200" cap="none" spc="0" normalizeH="0" baseline="0" noProof="0" dirty="0">
              <a:ln>
                <a:noFill/>
              </a:ln>
              <a:solidFill>
                <a:prstClr val="black"/>
              </a:solidFill>
              <a:effectLst/>
              <a:uLnTx/>
              <a:uFillTx/>
              <a:latin typeface="AvenirNext LT Pro Regular" panose="020B05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err="1">
                <a:ln>
                  <a:noFill/>
                </a:ln>
                <a:solidFill>
                  <a:prstClr val="black"/>
                </a:solidFill>
                <a:effectLst/>
                <a:uLnTx/>
                <a:uFillTx/>
                <a:latin typeface="AvenirNext LT Pro Regular" panose="020B0504020202020204" pitchFamily="34" charset="0"/>
                <a:ea typeface="+mn-ea"/>
                <a:cs typeface="+mn-cs"/>
              </a:rPr>
              <a:t>Diversified</a:t>
            </a:r>
            <a:r>
              <a:rPr kumimoji="0" lang="fr-FR" sz="1600" b="1" i="0" u="none" strike="noStrike" kern="1200" cap="none" spc="0" normalizeH="0" baseline="0" noProof="0" dirty="0">
                <a:ln>
                  <a:noFill/>
                </a:ln>
                <a:solidFill>
                  <a:prstClr val="black"/>
                </a:solidFill>
                <a:effectLst/>
                <a:uLnTx/>
                <a:uFillTx/>
                <a:latin typeface="AvenirNext LT Pro Regular" panose="020B0504020202020204" pitchFamily="34" charset="0"/>
                <a:ea typeface="+mn-ea"/>
                <a:cs typeface="+mn-cs"/>
              </a:rPr>
              <a:t> </a:t>
            </a:r>
            <a:r>
              <a:rPr kumimoji="0" lang="fr-FR" sz="1600" b="1" i="0" u="none" strike="noStrike" kern="1200" cap="none" spc="0" normalizeH="0" baseline="0" noProof="0" dirty="0" err="1">
                <a:ln>
                  <a:noFill/>
                </a:ln>
                <a:solidFill>
                  <a:prstClr val="black"/>
                </a:solidFill>
                <a:effectLst/>
                <a:uLnTx/>
                <a:uFillTx/>
                <a:latin typeface="AvenirNext LT Pro Regular" panose="020B0504020202020204" pitchFamily="34" charset="0"/>
                <a:ea typeface="+mn-ea"/>
                <a:cs typeface="+mn-cs"/>
              </a:rPr>
              <a:t>cropping</a:t>
            </a:r>
            <a:r>
              <a:rPr kumimoji="0" lang="fr-FR" sz="1600" b="1" i="0" u="none" strike="noStrike" kern="1200" cap="none" spc="0" normalizeH="0" baseline="0" noProof="0" dirty="0">
                <a:ln>
                  <a:noFill/>
                </a:ln>
                <a:solidFill>
                  <a:prstClr val="black"/>
                </a:solidFill>
                <a:effectLst/>
                <a:uLnTx/>
                <a:uFillTx/>
                <a:latin typeface="AvenirNext LT Pro Regular" panose="020B0504020202020204" pitchFamily="34" charset="0"/>
                <a:ea typeface="+mn-ea"/>
                <a:cs typeface="+mn-cs"/>
              </a:rPr>
              <a:t> system</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400" b="1" i="0" u="none" strike="noStrike" kern="1200" cap="none" spc="0" normalizeH="0" baseline="0" noProof="0" dirty="0">
              <a:ln>
                <a:noFill/>
              </a:ln>
              <a:solidFill>
                <a:prstClr val="black"/>
              </a:solidFill>
              <a:effectLst/>
              <a:uLnTx/>
              <a:uFillTx/>
              <a:latin typeface="AvenirNext LT Pro Regular" panose="020B0504020202020204" pitchFamily="34" charset="0"/>
              <a:ea typeface="+mn-ea"/>
              <a:cs typeface="+mn-cs"/>
            </a:endParaRPr>
          </a:p>
        </p:txBody>
      </p:sp>
      <p:sp>
        <p:nvSpPr>
          <p:cNvPr id="19" name="Flèche : bas 18">
            <a:extLst>
              <a:ext uri="{FF2B5EF4-FFF2-40B4-BE49-F238E27FC236}">
                <a16:creationId xmlns:a16="http://schemas.microsoft.com/office/drawing/2014/main" id="{F92E646B-831D-4F52-9963-FA5FE033B594}"/>
              </a:ext>
            </a:extLst>
          </p:cNvPr>
          <p:cNvSpPr/>
          <p:nvPr/>
        </p:nvSpPr>
        <p:spPr>
          <a:xfrm rot="16200000">
            <a:off x="6891023" y="378362"/>
            <a:ext cx="271106" cy="3754359"/>
          </a:xfrm>
          <a:prstGeom prst="downArrow">
            <a:avLst>
              <a:gd name="adj1" fmla="val 23585"/>
              <a:gd name="adj2" fmla="val 61321"/>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ZoneTexte 19">
            <a:extLst>
              <a:ext uri="{FF2B5EF4-FFF2-40B4-BE49-F238E27FC236}">
                <a16:creationId xmlns:a16="http://schemas.microsoft.com/office/drawing/2014/main" id="{FDC83894-44EF-41D1-9A39-88627769928F}"/>
              </a:ext>
            </a:extLst>
          </p:cNvPr>
          <p:cNvSpPr txBox="1"/>
          <p:nvPr/>
        </p:nvSpPr>
        <p:spPr>
          <a:xfrm>
            <a:off x="4973098" y="1263108"/>
            <a:ext cx="3930655" cy="830997"/>
          </a:xfrm>
          <a:prstGeom prst="rect">
            <a:avLst/>
          </a:prstGeom>
        </p:spPr>
        <p:txBody>
          <a:bodyPr wrap="square">
            <a:spAutoFit/>
          </a:bodyPr>
          <a:lstStyle>
            <a:defPPr>
              <a:defRPr lang="fr-FR"/>
            </a:defPPr>
            <a:lvl1pPr lvl="0" algn="just">
              <a:defRPr>
                <a:solidFill>
                  <a:prstClr val="black"/>
                </a:solidFill>
                <a:latin typeface="AvenirNext LT Pro Light" panose="020B0403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Arial" panose="020B0604020202020204" pitchFamily="34" charset="0"/>
              </a:rPr>
              <a:t>Positive effect of crop diversification on the provision of ecosystem services </a:t>
            </a:r>
            <a:r>
              <a:rPr kumimoji="0" lang="en-GB" sz="1600" b="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Arial" panose="020B0604020202020204" pitchFamily="34" charset="0"/>
              </a:rPr>
              <a:t>(</a:t>
            </a:r>
            <a:r>
              <a:rPr kumimoji="0" lang="en-GB" sz="1600" b="0" i="0" u="none" strike="noStrike" kern="1200" cap="none" spc="0" normalizeH="0" baseline="0" noProof="0" dirty="0" err="1">
                <a:ln>
                  <a:noFill/>
                </a:ln>
                <a:solidFill>
                  <a:prstClr val="black"/>
                </a:solidFill>
                <a:effectLst/>
                <a:uLnTx/>
                <a:uFillTx/>
                <a:latin typeface="Avenir Next LT Pro" panose="020B0504020202020204" pitchFamily="34" charset="0"/>
                <a:ea typeface="+mn-ea"/>
                <a:cs typeface="Arial" panose="020B0604020202020204" pitchFamily="34" charset="0"/>
              </a:rPr>
              <a:t>Beillouin</a:t>
            </a:r>
            <a:r>
              <a:rPr kumimoji="0" lang="en-GB" sz="1600" b="0" i="1" u="none" strike="noStrike" kern="1200" cap="none" spc="0" normalizeH="0" baseline="0" noProof="0" dirty="0">
                <a:ln>
                  <a:noFill/>
                </a:ln>
                <a:solidFill>
                  <a:prstClr val="black"/>
                </a:solidFill>
                <a:effectLst/>
                <a:uLnTx/>
                <a:uFillTx/>
                <a:latin typeface="Avenir Next LT Pro" panose="020B0504020202020204" pitchFamily="34" charset="0"/>
                <a:ea typeface="+mn-ea"/>
                <a:cs typeface="Arial" panose="020B0604020202020204" pitchFamily="34" charset="0"/>
              </a:rPr>
              <a:t> et al.</a:t>
            </a:r>
            <a:r>
              <a:rPr kumimoji="0" lang="en-GB" sz="1600" b="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Arial" panose="020B0604020202020204" pitchFamily="34" charset="0"/>
              </a:rPr>
              <a:t>, 2021)</a:t>
            </a:r>
            <a:endParaRPr kumimoji="0" lang="fr-FR" sz="1600" b="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024B5D83-5B7C-491E-B4A7-35A3A51B64F0}"/>
              </a:ext>
            </a:extLst>
          </p:cNvPr>
          <p:cNvSpPr/>
          <p:nvPr/>
        </p:nvSpPr>
        <p:spPr>
          <a:xfrm>
            <a:off x="-84187" y="351069"/>
            <a:ext cx="8263802"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err="1">
                <a:ln>
                  <a:noFill/>
                </a:ln>
                <a:solidFill>
                  <a:prstClr val="black"/>
                </a:solidFill>
                <a:effectLst/>
                <a:uLnTx/>
                <a:uFillTx/>
                <a:latin typeface="AvenirNext LT Pro Heavy" panose="020B0904020202020204" pitchFamily="34" charset="0"/>
                <a:ea typeface="+mn-ea"/>
                <a:cs typeface="+mn-cs"/>
              </a:rPr>
              <a:t>Which</a:t>
            </a:r>
            <a:r>
              <a:rPr kumimoji="0" lang="fr-FR" sz="2400" b="1" i="0" u="none" strike="noStrike" kern="1200" cap="none" spc="0" normalizeH="0" baseline="0" noProof="0" dirty="0">
                <a:ln>
                  <a:noFill/>
                </a:ln>
                <a:solidFill>
                  <a:prstClr val="black"/>
                </a:solidFill>
                <a:effectLst/>
                <a:uLnTx/>
                <a:uFillTx/>
                <a:latin typeface="AvenirNext LT Pro Heavy" panose="020B0904020202020204" pitchFamily="34" charset="0"/>
                <a:ea typeface="+mn-ea"/>
                <a:cs typeface="+mn-cs"/>
              </a:rPr>
              <a:t> </a:t>
            </a:r>
            <a:r>
              <a:rPr kumimoji="0" lang="fr-FR" sz="2400" b="1" i="0" u="none" strike="noStrike" kern="1200" cap="none" spc="0" normalizeH="0" baseline="0" noProof="0" dirty="0" err="1">
                <a:ln>
                  <a:noFill/>
                </a:ln>
                <a:solidFill>
                  <a:prstClr val="black"/>
                </a:solidFill>
                <a:effectLst/>
                <a:uLnTx/>
                <a:uFillTx/>
                <a:latin typeface="AvenirNext LT Pro Heavy" panose="020B0904020202020204" pitchFamily="34" charset="0"/>
                <a:ea typeface="+mn-ea"/>
                <a:cs typeface="+mn-cs"/>
              </a:rPr>
              <a:t>benefits</a:t>
            </a:r>
            <a:r>
              <a:rPr kumimoji="0" lang="fr-FR" sz="2400" b="1" i="0" u="none" strike="noStrike" kern="1200" cap="none" spc="0" normalizeH="0" baseline="0" noProof="0" dirty="0">
                <a:ln>
                  <a:noFill/>
                </a:ln>
                <a:solidFill>
                  <a:prstClr val="black"/>
                </a:solidFill>
                <a:effectLst/>
                <a:uLnTx/>
                <a:uFillTx/>
                <a:latin typeface="AvenirNext LT Pro Heavy" panose="020B0904020202020204" pitchFamily="34" charset="0"/>
                <a:ea typeface="+mn-ea"/>
                <a:cs typeface="+mn-cs"/>
              </a:rPr>
              <a:t> </a:t>
            </a:r>
            <a:r>
              <a:rPr kumimoji="0" lang="fr-FR" sz="2400" b="1" i="0" u="none" strike="noStrike" kern="1200" cap="none" spc="0" normalizeH="0" baseline="0" noProof="0" dirty="0" err="1">
                <a:ln>
                  <a:noFill/>
                </a:ln>
                <a:solidFill>
                  <a:prstClr val="black"/>
                </a:solidFill>
                <a:effectLst/>
                <a:uLnTx/>
                <a:uFillTx/>
                <a:latin typeface="AvenirNext LT Pro Heavy" panose="020B0904020202020204" pitchFamily="34" charset="0"/>
                <a:ea typeface="+mn-ea"/>
                <a:cs typeface="+mn-cs"/>
              </a:rPr>
              <a:t>from</a:t>
            </a:r>
            <a:r>
              <a:rPr kumimoji="0" lang="fr-FR" sz="2400" b="1" i="0" u="none" strike="noStrike" kern="1200" cap="none" spc="0" normalizeH="0" baseline="0" noProof="0" dirty="0">
                <a:ln>
                  <a:noFill/>
                </a:ln>
                <a:solidFill>
                  <a:prstClr val="black"/>
                </a:solidFill>
                <a:effectLst/>
                <a:uLnTx/>
                <a:uFillTx/>
                <a:latin typeface="AvenirNext LT Pro Heavy" panose="020B0904020202020204" pitchFamily="34" charset="0"/>
                <a:ea typeface="+mn-ea"/>
                <a:cs typeface="+mn-cs"/>
              </a:rPr>
              <a:t> </a:t>
            </a:r>
            <a:r>
              <a:rPr kumimoji="0" lang="fr-FR" sz="2400" b="1" i="0" u="none" strike="noStrike" kern="1200" cap="none" spc="0" normalizeH="0" baseline="0" noProof="0" dirty="0" err="1">
                <a:ln>
                  <a:noFill/>
                </a:ln>
                <a:solidFill>
                  <a:prstClr val="black"/>
                </a:solidFill>
                <a:effectLst/>
                <a:uLnTx/>
                <a:uFillTx/>
                <a:latin typeface="AvenirNext LT Pro Heavy" panose="020B0904020202020204" pitchFamily="34" charset="0"/>
                <a:ea typeface="+mn-ea"/>
                <a:cs typeface="+mn-cs"/>
              </a:rPr>
              <a:t>diversified</a:t>
            </a:r>
            <a:r>
              <a:rPr kumimoji="0" lang="fr-FR" sz="2400" b="1" i="0" u="none" strike="noStrike" kern="1200" cap="none" spc="0" normalizeH="0" baseline="0" noProof="0" dirty="0">
                <a:ln>
                  <a:noFill/>
                </a:ln>
                <a:solidFill>
                  <a:prstClr val="black"/>
                </a:solidFill>
                <a:effectLst/>
                <a:uLnTx/>
                <a:uFillTx/>
                <a:latin typeface="AvenirNext LT Pro Heavy" panose="020B0904020202020204" pitchFamily="34" charset="0"/>
                <a:ea typeface="+mn-ea"/>
                <a:cs typeface="+mn-cs"/>
              </a:rPr>
              <a:t> </a:t>
            </a:r>
            <a:r>
              <a:rPr kumimoji="0" lang="fr-FR" sz="2400" b="1" i="0" u="none" strike="noStrike" kern="1200" cap="none" spc="0" normalizeH="0" baseline="0" noProof="0" dirty="0" err="1">
                <a:ln>
                  <a:noFill/>
                </a:ln>
                <a:solidFill>
                  <a:prstClr val="black"/>
                </a:solidFill>
                <a:effectLst/>
                <a:uLnTx/>
                <a:uFillTx/>
                <a:latin typeface="AvenirNext LT Pro Heavy" panose="020B0904020202020204" pitchFamily="34" charset="0"/>
                <a:ea typeface="+mn-ea"/>
                <a:cs typeface="+mn-cs"/>
              </a:rPr>
              <a:t>cropping</a:t>
            </a:r>
            <a:r>
              <a:rPr kumimoji="0" lang="fr-FR" sz="2400" b="1" i="0" u="none" strike="noStrike" kern="1200" cap="none" spc="0" normalizeH="0" baseline="0" noProof="0" dirty="0">
                <a:ln>
                  <a:noFill/>
                </a:ln>
                <a:solidFill>
                  <a:prstClr val="black"/>
                </a:solidFill>
                <a:effectLst/>
                <a:uLnTx/>
                <a:uFillTx/>
                <a:latin typeface="AvenirNext LT Pro Heavy" panose="020B0904020202020204" pitchFamily="34" charset="0"/>
                <a:ea typeface="+mn-ea"/>
                <a:cs typeface="+mn-cs"/>
              </a:rPr>
              <a:t> system?</a:t>
            </a:r>
          </a:p>
        </p:txBody>
      </p:sp>
      <p:sp>
        <p:nvSpPr>
          <p:cNvPr id="40" name="Rectangle 39">
            <a:extLst>
              <a:ext uri="{FF2B5EF4-FFF2-40B4-BE49-F238E27FC236}">
                <a16:creationId xmlns:a16="http://schemas.microsoft.com/office/drawing/2014/main" id="{5CDB0D2A-80BE-4A74-9B2D-8BF689F160F9}"/>
              </a:ext>
            </a:extLst>
          </p:cNvPr>
          <p:cNvSpPr/>
          <p:nvPr/>
        </p:nvSpPr>
        <p:spPr>
          <a:xfrm>
            <a:off x="4294605" y="3364594"/>
            <a:ext cx="4696227" cy="156966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
                <a:srgbClr val="00A3A6"/>
              </a:buClr>
              <a:buSzTx/>
              <a:buFontTx/>
              <a:buNone/>
              <a:tabLst/>
              <a:defRPr/>
            </a:pPr>
            <a:r>
              <a:rPr kumimoji="0" lang="en-GB" sz="1600" b="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Arial" panose="020B0604020202020204" pitchFamily="34" charset="0"/>
              </a:rPr>
              <a:t>The effect of diversification on </a:t>
            </a:r>
            <a:r>
              <a:rPr lang="en-GB" sz="1600" dirty="0">
                <a:solidFill>
                  <a:prstClr val="black"/>
                </a:solidFill>
                <a:latin typeface="Avenir Next LT Pro" panose="020B0504020202020204" pitchFamily="34" charset="0"/>
                <a:cs typeface="Arial" panose="020B0604020202020204" pitchFamily="34" charset="0"/>
              </a:rPr>
              <a:t>ecosystem services</a:t>
            </a:r>
            <a:r>
              <a:rPr kumimoji="0" lang="en-GB" sz="1600" b="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Arial" panose="020B0604020202020204" pitchFamily="34" charset="0"/>
              </a:rPr>
              <a:t> provision varies (</a:t>
            </a:r>
            <a:r>
              <a:rPr kumimoji="0" lang="en-GB" sz="1600" b="0" i="0" u="none" strike="noStrike" kern="1200" cap="none" spc="0" normalizeH="0" baseline="0" noProof="0" dirty="0" err="1">
                <a:ln>
                  <a:noFill/>
                </a:ln>
                <a:solidFill>
                  <a:prstClr val="black"/>
                </a:solidFill>
                <a:effectLst/>
                <a:uLnTx/>
                <a:uFillTx/>
                <a:latin typeface="Avenir Next LT Pro" panose="020B0504020202020204" pitchFamily="34" charset="0"/>
                <a:ea typeface="+mn-ea"/>
                <a:cs typeface="Arial" panose="020B0604020202020204" pitchFamily="34" charset="0"/>
              </a:rPr>
              <a:t>Carof</a:t>
            </a:r>
            <a:r>
              <a:rPr kumimoji="0" lang="en-GB" sz="1600" b="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Arial" panose="020B0604020202020204" pitchFamily="34" charset="0"/>
              </a:rPr>
              <a:t> and al., 2022):</a:t>
            </a:r>
          </a:p>
          <a:p>
            <a:pPr marL="742950" marR="0" lvl="1" indent="-285750" algn="just" defTabSz="914400" rtl="0" eaLnBrk="1" fontAlgn="auto" latinLnBrk="0" hangingPunct="1">
              <a:lnSpc>
                <a:spcPct val="100000"/>
              </a:lnSpc>
              <a:spcBef>
                <a:spcPts val="0"/>
              </a:spcBef>
              <a:spcAft>
                <a:spcPts val="0"/>
              </a:spcAft>
              <a:buClr>
                <a:srgbClr val="FFC000"/>
              </a:buClr>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Arial" panose="020B0604020202020204" pitchFamily="34" charset="0"/>
              </a:rPr>
              <a:t>Diversification strategy</a:t>
            </a:r>
          </a:p>
          <a:p>
            <a:pPr marL="742950" marR="0" lvl="1" indent="-285750" algn="just" defTabSz="914400" rtl="0" eaLnBrk="1" fontAlgn="auto" latinLnBrk="0" hangingPunct="1">
              <a:lnSpc>
                <a:spcPct val="100000"/>
              </a:lnSpc>
              <a:spcBef>
                <a:spcPts val="0"/>
              </a:spcBef>
              <a:spcAft>
                <a:spcPts val="0"/>
              </a:spcAft>
              <a:buClr>
                <a:srgbClr val="FFC000"/>
              </a:buClr>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Arial" panose="020B0604020202020204" pitchFamily="34" charset="0"/>
              </a:rPr>
              <a:t>The service provided</a:t>
            </a:r>
          </a:p>
          <a:p>
            <a:pPr marL="742950" marR="0" lvl="1" indent="-285750" algn="just" defTabSz="914400" rtl="0" eaLnBrk="1" fontAlgn="auto" latinLnBrk="0" hangingPunct="1">
              <a:lnSpc>
                <a:spcPct val="100000"/>
              </a:lnSpc>
              <a:spcBef>
                <a:spcPts val="0"/>
              </a:spcBef>
              <a:spcAft>
                <a:spcPts val="0"/>
              </a:spcAft>
              <a:buClr>
                <a:srgbClr val="FFC000"/>
              </a:buClr>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Arial" panose="020B0604020202020204" pitchFamily="34" charset="0"/>
              </a:rPr>
              <a:t>Pedoclimatic context</a:t>
            </a:r>
          </a:p>
          <a:p>
            <a:pPr marL="742950" marR="0" lvl="1" indent="-285750" algn="just" defTabSz="914400" rtl="0" eaLnBrk="1" fontAlgn="auto" latinLnBrk="0" hangingPunct="1">
              <a:lnSpc>
                <a:spcPct val="100000"/>
              </a:lnSpc>
              <a:spcBef>
                <a:spcPts val="0"/>
              </a:spcBef>
              <a:spcAft>
                <a:spcPts val="0"/>
              </a:spcAft>
              <a:buClr>
                <a:srgbClr val="FFC000"/>
              </a:buClr>
              <a:buSzTx/>
              <a:buFont typeface="Arial" panose="020B0604020202020204" pitchFamily="34" charset="0"/>
              <a:buChar char="•"/>
              <a:tabLst/>
              <a:defRPr/>
            </a:pPr>
            <a:r>
              <a:rPr kumimoji="0" lang="en-GB" sz="1600" b="1"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Arial" panose="020B0604020202020204" pitchFamily="34" charset="0"/>
              </a:rPr>
              <a:t>Time horizon </a:t>
            </a:r>
            <a:r>
              <a:rPr kumimoji="0" lang="en-GB" sz="1600" b="1"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Arial" panose="020B0604020202020204" pitchFamily="34" charset="0"/>
                <a:sym typeface="Wingdings" panose="05000000000000000000" pitchFamily="2" charset="2"/>
              </a:rPr>
              <a:t> long term (50 years)</a:t>
            </a:r>
            <a:endParaRPr kumimoji="0" lang="fr-FR" sz="1600" b="1"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Arial" panose="020B0604020202020204" pitchFamily="34" charset="0"/>
            </a:endParaRPr>
          </a:p>
        </p:txBody>
      </p:sp>
      <p:sp>
        <p:nvSpPr>
          <p:cNvPr id="5" name="Rectangle : coins arrondis 4">
            <a:extLst>
              <a:ext uri="{FF2B5EF4-FFF2-40B4-BE49-F238E27FC236}">
                <a16:creationId xmlns:a16="http://schemas.microsoft.com/office/drawing/2014/main" id="{90020902-0452-4F9A-B832-3EC4CDEA4355}"/>
              </a:ext>
            </a:extLst>
          </p:cNvPr>
          <p:cNvSpPr/>
          <p:nvPr/>
        </p:nvSpPr>
        <p:spPr>
          <a:xfrm>
            <a:off x="1201601" y="5521282"/>
            <a:ext cx="10276306" cy="715089"/>
          </a:xfrm>
          <a:prstGeom prst="roundRect">
            <a:avLst/>
          </a:prstGeom>
          <a:solidFill>
            <a:srgbClr val="FFD475"/>
          </a:solidFill>
        </p:spPr>
        <p:txBody>
          <a:bodyPr wrap="square">
            <a:spAutoFit/>
          </a:bodyPr>
          <a:lstStyle/>
          <a:p>
            <a:pPr lvl="0" algn="ctr"/>
            <a:r>
              <a:rPr lang="en-GB" b="1" dirty="0">
                <a:solidFill>
                  <a:prstClr val="black"/>
                </a:solidFill>
                <a:latin typeface="Avenir Next LT Pro" panose="020B0504020202020204" pitchFamily="34" charset="0"/>
                <a:cs typeface="Arial" panose="020B0604020202020204" pitchFamily="34" charset="0"/>
              </a:rPr>
              <a:t>Co-designed diversified cropping system enable the improvement of agroecosystem functions over the long term, in the perspective of multiple ecosystem services provision</a:t>
            </a:r>
            <a:endParaRPr kumimoji="0" lang="fr-FR" b="1"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Arial" panose="020B0604020202020204" pitchFamily="34" charset="0"/>
            </a:endParaRPr>
          </a:p>
        </p:txBody>
      </p:sp>
      <p:sp>
        <p:nvSpPr>
          <p:cNvPr id="7" name="ZoneTexte 6">
            <a:extLst>
              <a:ext uri="{FF2B5EF4-FFF2-40B4-BE49-F238E27FC236}">
                <a16:creationId xmlns:a16="http://schemas.microsoft.com/office/drawing/2014/main" id="{12296DDA-E59A-4751-804B-B8F1D5A94CC7}"/>
              </a:ext>
            </a:extLst>
          </p:cNvPr>
          <p:cNvSpPr txBox="1"/>
          <p:nvPr/>
        </p:nvSpPr>
        <p:spPr>
          <a:xfrm>
            <a:off x="6339754" y="2671926"/>
            <a:ext cx="114141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YET</a:t>
            </a:r>
            <a:endParaRPr kumimoji="0" lang="en-GB" sz="2000" b="1"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endParaRPr>
          </a:p>
        </p:txBody>
      </p:sp>
      <p:sp>
        <p:nvSpPr>
          <p:cNvPr id="41" name="Flèche : bas 40">
            <a:extLst>
              <a:ext uri="{FF2B5EF4-FFF2-40B4-BE49-F238E27FC236}">
                <a16:creationId xmlns:a16="http://schemas.microsoft.com/office/drawing/2014/main" id="{22264F49-06E2-4D91-870D-9AE89FC4BD72}"/>
              </a:ext>
            </a:extLst>
          </p:cNvPr>
          <p:cNvSpPr/>
          <p:nvPr/>
        </p:nvSpPr>
        <p:spPr>
          <a:xfrm>
            <a:off x="6441279" y="4934254"/>
            <a:ext cx="402877" cy="263523"/>
          </a:xfrm>
          <a:prstGeom prst="downArrow">
            <a:avLst>
              <a:gd name="adj1" fmla="val 0"/>
              <a:gd name="adj2" fmla="val 16115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ZoneTexte 42">
            <a:extLst>
              <a:ext uri="{FF2B5EF4-FFF2-40B4-BE49-F238E27FC236}">
                <a16:creationId xmlns:a16="http://schemas.microsoft.com/office/drawing/2014/main" id="{779AA2C4-94AD-485C-A700-6031E7EB0B36}"/>
              </a:ext>
            </a:extLst>
          </p:cNvPr>
          <p:cNvSpPr txBox="1"/>
          <p:nvPr/>
        </p:nvSpPr>
        <p:spPr>
          <a:xfrm>
            <a:off x="11117896" y="4009855"/>
            <a:ext cx="1165392" cy="246221"/>
          </a:xfrm>
          <a:prstGeom prst="rect">
            <a:avLst/>
          </a:prstGeom>
          <a:noFill/>
        </p:spPr>
        <p:txBody>
          <a:bodyPr wrap="square" rtlCol="0">
            <a:spAutoFit/>
          </a:bodyPr>
          <a:lstStyle>
            <a:defPPr>
              <a:defRPr lang="en-US"/>
            </a:defPPr>
            <a:lvl1pPr>
              <a:defRPr sz="1000" i="1">
                <a:solidFill>
                  <a:schemeClr val="bg2">
                    <a:lumMod val="50000"/>
                  </a:schemeClr>
                </a:solidFill>
                <a:latin typeface="AvenirNext LT Pro Light" panose="020B0403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1" u="none" strike="noStrike" kern="1200" cap="none" spc="0" normalizeH="0" baseline="0" noProof="0" dirty="0" err="1">
                <a:ln>
                  <a:noFill/>
                </a:ln>
                <a:solidFill>
                  <a:srgbClr val="E7E6E6">
                    <a:lumMod val="50000"/>
                  </a:srgbClr>
                </a:solidFill>
                <a:effectLst/>
                <a:uLnTx/>
                <a:uFillTx/>
                <a:latin typeface="AvenirNext LT Pro Light" panose="020B0403020202020204" pitchFamily="34" charset="0"/>
                <a:ea typeface="+mn-ea"/>
                <a:cs typeface="+mn-cs"/>
              </a:rPr>
              <a:t>Beillouin</a:t>
            </a:r>
            <a:r>
              <a:rPr kumimoji="0" lang="fr-FR" sz="1000" b="0" i="1" u="none" strike="noStrike" kern="1200" cap="none" spc="0" normalizeH="0" baseline="0" noProof="0" dirty="0">
                <a:ln>
                  <a:noFill/>
                </a:ln>
                <a:solidFill>
                  <a:srgbClr val="E7E6E6">
                    <a:lumMod val="50000"/>
                  </a:srgbClr>
                </a:solidFill>
                <a:effectLst/>
                <a:uLnTx/>
                <a:uFillTx/>
                <a:latin typeface="AvenirNext LT Pro Light" panose="020B0403020202020204" pitchFamily="34" charset="0"/>
                <a:ea typeface="+mn-ea"/>
                <a:cs typeface="+mn-cs"/>
              </a:rPr>
              <a:t>, 2021</a:t>
            </a:r>
            <a:endParaRPr kumimoji="0" lang="en-GB" sz="1000" b="0" i="1" u="none" strike="noStrike" kern="1200" cap="none" spc="0" normalizeH="0" baseline="0" noProof="0" dirty="0">
              <a:ln>
                <a:noFill/>
              </a:ln>
              <a:solidFill>
                <a:srgbClr val="E7E6E6">
                  <a:lumMod val="50000"/>
                </a:srgbClr>
              </a:solidFill>
              <a:effectLst/>
              <a:uLnTx/>
              <a:uFillTx/>
              <a:latin typeface="AvenirNext LT Pro Light" panose="020B0403020202020204" pitchFamily="34" charset="0"/>
              <a:ea typeface="+mn-ea"/>
              <a:cs typeface="+mn-cs"/>
            </a:endParaRPr>
          </a:p>
        </p:txBody>
      </p:sp>
      <p:sp>
        <p:nvSpPr>
          <p:cNvPr id="21" name="Flèche : pentagone 20">
            <a:extLst>
              <a:ext uri="{FF2B5EF4-FFF2-40B4-BE49-F238E27FC236}">
                <a16:creationId xmlns:a16="http://schemas.microsoft.com/office/drawing/2014/main" id="{C0CED574-BAFB-4320-82F6-00F76F413459}"/>
              </a:ext>
            </a:extLst>
          </p:cNvPr>
          <p:cNvSpPr/>
          <p:nvPr/>
        </p:nvSpPr>
        <p:spPr>
          <a:xfrm>
            <a:off x="4047714" y="-39182"/>
            <a:ext cx="1092758" cy="264451"/>
          </a:xfrm>
          <a:prstGeom prst="homePlate">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100" b="1" i="0" u="none" strike="noStrike" kern="1200" cap="none" spc="0" normalizeH="0" baseline="0" noProof="0" dirty="0">
              <a:ln>
                <a:noFill/>
              </a:ln>
              <a:solidFill>
                <a:prstClr val="white"/>
              </a:solidFill>
              <a:effectLst/>
              <a:uLnTx/>
              <a:uFillTx/>
              <a:latin typeface="AvenirNext LT Pro Cn" panose="020B0506020202020204" pitchFamily="34" charset="0"/>
              <a:ea typeface="+mn-ea"/>
              <a:cs typeface="+mn-cs"/>
            </a:endParaRPr>
          </a:p>
        </p:txBody>
      </p:sp>
      <p:sp>
        <p:nvSpPr>
          <p:cNvPr id="22" name="Flèche : pentagone 21">
            <a:extLst>
              <a:ext uri="{FF2B5EF4-FFF2-40B4-BE49-F238E27FC236}">
                <a16:creationId xmlns:a16="http://schemas.microsoft.com/office/drawing/2014/main" id="{50B910A4-CABC-4DBB-9AA1-7BF0A4322481}"/>
              </a:ext>
            </a:extLst>
          </p:cNvPr>
          <p:cNvSpPr/>
          <p:nvPr/>
        </p:nvSpPr>
        <p:spPr>
          <a:xfrm>
            <a:off x="3125057" y="-34953"/>
            <a:ext cx="1259143" cy="255995"/>
          </a:xfrm>
          <a:prstGeom prst="homePlate">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100" b="1" i="0" u="none" strike="noStrike" kern="1200" cap="none" spc="0" normalizeH="0" baseline="0" noProof="0" dirty="0">
              <a:ln>
                <a:noFill/>
              </a:ln>
              <a:solidFill>
                <a:prstClr val="white"/>
              </a:solidFill>
              <a:effectLst/>
              <a:uLnTx/>
              <a:uFillTx/>
              <a:latin typeface="AvenirNext LT Pro Cn" panose="020B0506020202020204" pitchFamily="34" charset="0"/>
              <a:ea typeface="+mn-ea"/>
              <a:cs typeface="+mn-cs"/>
            </a:endParaRPr>
          </a:p>
        </p:txBody>
      </p:sp>
      <p:sp>
        <p:nvSpPr>
          <p:cNvPr id="23" name="Flèche : pentagone 22">
            <a:extLst>
              <a:ext uri="{FF2B5EF4-FFF2-40B4-BE49-F238E27FC236}">
                <a16:creationId xmlns:a16="http://schemas.microsoft.com/office/drawing/2014/main" id="{65699FB3-88BA-4926-8DDA-169F1887ED90}"/>
              </a:ext>
            </a:extLst>
          </p:cNvPr>
          <p:cNvSpPr/>
          <p:nvPr/>
        </p:nvSpPr>
        <p:spPr>
          <a:xfrm>
            <a:off x="2451120" y="-19160"/>
            <a:ext cx="1049282" cy="243087"/>
          </a:xfrm>
          <a:prstGeom prst="homePlate">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100" b="1" i="0" u="none" strike="noStrike" kern="1200" cap="none" spc="0" normalizeH="0" baseline="0" noProof="0" dirty="0">
              <a:ln>
                <a:noFill/>
              </a:ln>
              <a:solidFill>
                <a:prstClr val="white"/>
              </a:solidFill>
              <a:effectLst/>
              <a:uLnTx/>
              <a:uFillTx/>
              <a:latin typeface="AvenirNext LT Pro Cn" panose="020B0506020202020204" pitchFamily="34" charset="0"/>
              <a:ea typeface="+mn-ea"/>
              <a:cs typeface="+mn-cs"/>
            </a:endParaRPr>
          </a:p>
        </p:txBody>
      </p:sp>
      <p:sp>
        <p:nvSpPr>
          <p:cNvPr id="24" name="Flèche : pentagone 23">
            <a:extLst>
              <a:ext uri="{FF2B5EF4-FFF2-40B4-BE49-F238E27FC236}">
                <a16:creationId xmlns:a16="http://schemas.microsoft.com/office/drawing/2014/main" id="{D931CD51-0DC0-44BB-93DE-08473D6C8658}"/>
              </a:ext>
            </a:extLst>
          </p:cNvPr>
          <p:cNvSpPr/>
          <p:nvPr/>
        </p:nvSpPr>
        <p:spPr>
          <a:xfrm>
            <a:off x="768582" y="-10160"/>
            <a:ext cx="1882800" cy="243087"/>
          </a:xfrm>
          <a:prstGeom prst="homePlate">
            <a:avLst/>
          </a:prstGeom>
          <a:solidFill>
            <a:srgbClr val="7F7F7F"/>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1" dirty="0" err="1">
                <a:solidFill>
                  <a:prstClr val="white"/>
                </a:solidFill>
                <a:latin typeface="AvenirNext LT Pro Cn" panose="020B0506020202020204" pitchFamily="34" charset="0"/>
              </a:rPr>
              <a:t>Hypothesis</a:t>
            </a:r>
            <a:endParaRPr kumimoji="0" lang="fr-FR" sz="1100" b="1" i="0" u="none" strike="noStrike" kern="1200" cap="none" spc="0" normalizeH="0" baseline="0" noProof="0" dirty="0">
              <a:ln>
                <a:noFill/>
              </a:ln>
              <a:solidFill>
                <a:prstClr val="white"/>
              </a:solidFill>
              <a:effectLst/>
              <a:uLnTx/>
              <a:uFillTx/>
              <a:latin typeface="AvenirNext LT Pro Cn" panose="020B0506020202020204" pitchFamily="34" charset="0"/>
              <a:ea typeface="+mn-ea"/>
              <a:cs typeface="+mn-cs"/>
            </a:endParaRPr>
          </a:p>
        </p:txBody>
      </p:sp>
      <p:sp>
        <p:nvSpPr>
          <p:cNvPr id="26" name="Flèche : pentagone 25">
            <a:extLst>
              <a:ext uri="{FF2B5EF4-FFF2-40B4-BE49-F238E27FC236}">
                <a16:creationId xmlns:a16="http://schemas.microsoft.com/office/drawing/2014/main" id="{42B79E60-9286-41C2-AC85-64D8B53B2236}"/>
              </a:ext>
            </a:extLst>
          </p:cNvPr>
          <p:cNvSpPr/>
          <p:nvPr/>
        </p:nvSpPr>
        <p:spPr>
          <a:xfrm>
            <a:off x="-5540" y="-12705"/>
            <a:ext cx="1049283" cy="243087"/>
          </a:xfrm>
          <a:prstGeom prst="homePlate">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00" b="1" i="0" u="none" strike="noStrike" kern="1200" cap="none" spc="0" normalizeH="0" baseline="0" noProof="0" dirty="0">
              <a:ln>
                <a:noFill/>
              </a:ln>
              <a:solidFill>
                <a:prstClr val="white"/>
              </a:solidFill>
              <a:effectLst/>
              <a:uLnTx/>
              <a:uFillTx/>
              <a:latin typeface="AvenirNext LT Pro Cn" panose="020B0506020202020204" pitchFamily="34" charset="0"/>
              <a:ea typeface="+mn-ea"/>
              <a:cs typeface="+mn-cs"/>
            </a:endParaRPr>
          </a:p>
        </p:txBody>
      </p:sp>
      <p:cxnSp>
        <p:nvCxnSpPr>
          <p:cNvPr id="8" name="Connecteur droit 7">
            <a:extLst>
              <a:ext uri="{FF2B5EF4-FFF2-40B4-BE49-F238E27FC236}">
                <a16:creationId xmlns:a16="http://schemas.microsoft.com/office/drawing/2014/main" id="{001D8506-8D70-431F-9D25-BDBC8843B15F}"/>
              </a:ext>
            </a:extLst>
          </p:cNvPr>
          <p:cNvCxnSpPr>
            <a:cxnSpLocks/>
          </p:cNvCxnSpPr>
          <p:nvPr/>
        </p:nvCxnSpPr>
        <p:spPr>
          <a:xfrm>
            <a:off x="4190635" y="4949520"/>
            <a:ext cx="4302278"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4" name="Espace réservé du numéro de diapositive 3">
            <a:extLst>
              <a:ext uri="{FF2B5EF4-FFF2-40B4-BE49-F238E27FC236}">
                <a16:creationId xmlns:a16="http://schemas.microsoft.com/office/drawing/2014/main" id="{09929EC2-4AEE-4867-862C-2B5CB8FD64AB}"/>
              </a:ext>
            </a:extLst>
          </p:cNvPr>
          <p:cNvSpPr>
            <a:spLocks noGrp="1"/>
          </p:cNvSpPr>
          <p:nvPr>
            <p:ph type="sldNum" sz="quarter" idx="12"/>
          </p:nvPr>
        </p:nvSpPr>
        <p:spPr>
          <a:xfrm>
            <a:off x="9448800" y="6458872"/>
            <a:ext cx="2743200" cy="365125"/>
          </a:xfrm>
        </p:spPr>
        <p:txBody>
          <a:bodyPr/>
          <a:lstStyle/>
          <a:p>
            <a:fld id="{8AA005E4-423A-401E-9119-B3459E3083CE}" type="slidenum">
              <a:rPr lang="fr-FR" smtClean="0"/>
              <a:t>4</a:t>
            </a:fld>
            <a:endParaRPr lang="fr-FR" dirty="0"/>
          </a:p>
        </p:txBody>
      </p:sp>
      <p:sp>
        <p:nvSpPr>
          <p:cNvPr id="34" name="ZoneTexte 33">
            <a:extLst>
              <a:ext uri="{FF2B5EF4-FFF2-40B4-BE49-F238E27FC236}">
                <a16:creationId xmlns:a16="http://schemas.microsoft.com/office/drawing/2014/main" id="{11A4137C-6531-435C-8BAE-F98F7EB82AF1}"/>
              </a:ext>
            </a:extLst>
          </p:cNvPr>
          <p:cNvSpPr txBox="1"/>
          <p:nvPr/>
        </p:nvSpPr>
        <p:spPr>
          <a:xfrm rot="16200000">
            <a:off x="-942846" y="2081589"/>
            <a:ext cx="2082817" cy="230832"/>
          </a:xfrm>
          <a:prstGeom prst="rect">
            <a:avLst/>
          </a:prstGeom>
          <a:noFill/>
        </p:spPr>
        <p:txBody>
          <a:bodyPr wrap="square" rtlCol="0">
            <a:spAutoFit/>
          </a:bodyPr>
          <a:lstStyle/>
          <a:p>
            <a:pPr algn="r"/>
            <a:r>
              <a:rPr lang="fr-FR" sz="900" b="1" dirty="0">
                <a:solidFill>
                  <a:schemeClr val="tx1">
                    <a:lumMod val="50000"/>
                    <a:lumOff val="50000"/>
                  </a:schemeClr>
                </a:solidFill>
              </a:rPr>
              <a:t> </a:t>
            </a:r>
            <a:r>
              <a:rPr lang="fr-FR" sz="900" b="1" dirty="0" err="1">
                <a:solidFill>
                  <a:schemeClr val="tx1">
                    <a:lumMod val="50000"/>
                    <a:lumOff val="50000"/>
                  </a:schemeClr>
                </a:solidFill>
              </a:rPr>
              <a:t>Celine</a:t>
            </a:r>
            <a:r>
              <a:rPr lang="fr-FR" sz="900" b="1" dirty="0">
                <a:solidFill>
                  <a:schemeClr val="tx1">
                    <a:lumMod val="50000"/>
                    <a:lumOff val="50000"/>
                  </a:schemeClr>
                </a:solidFill>
              </a:rPr>
              <a:t> Lecoq (CPIE du Cotentin) – 2016</a:t>
            </a:r>
          </a:p>
        </p:txBody>
      </p:sp>
    </p:spTree>
    <p:extLst>
      <p:ext uri="{BB962C8B-B14F-4D97-AF65-F5344CB8AC3E}">
        <p14:creationId xmlns:p14="http://schemas.microsoft.com/office/powerpoint/2010/main" val="684935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 coins arrondis 66">
            <a:extLst>
              <a:ext uri="{FF2B5EF4-FFF2-40B4-BE49-F238E27FC236}">
                <a16:creationId xmlns:a16="http://schemas.microsoft.com/office/drawing/2014/main" id="{51E7BF54-B131-446E-B07E-63EA47460FD6}"/>
              </a:ext>
            </a:extLst>
          </p:cNvPr>
          <p:cNvSpPr/>
          <p:nvPr/>
        </p:nvSpPr>
        <p:spPr>
          <a:xfrm>
            <a:off x="3599447" y="2255744"/>
            <a:ext cx="8113501" cy="4291743"/>
          </a:xfrm>
          <a:prstGeom prst="roundRect">
            <a:avLst/>
          </a:prstGeom>
          <a:solidFill>
            <a:schemeClr val="accent4">
              <a:lumMod val="20000"/>
              <a:lumOff val="80000"/>
            </a:schemeClr>
          </a:solidFill>
          <a:ln>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6" name="Rectangle : coins arrondis 25">
            <a:extLst>
              <a:ext uri="{FF2B5EF4-FFF2-40B4-BE49-F238E27FC236}">
                <a16:creationId xmlns:a16="http://schemas.microsoft.com/office/drawing/2014/main" id="{9A9E02B5-4463-4E27-BD5D-FF4B94D81551}"/>
              </a:ext>
            </a:extLst>
          </p:cNvPr>
          <p:cNvSpPr/>
          <p:nvPr/>
        </p:nvSpPr>
        <p:spPr>
          <a:xfrm>
            <a:off x="551843" y="1440816"/>
            <a:ext cx="11156965" cy="750792"/>
          </a:xfrm>
          <a:prstGeom prst="roundRect">
            <a:avLst>
              <a:gd name="adj" fmla="val 50000"/>
            </a:avLst>
          </a:prstGeom>
          <a:solidFill>
            <a:srgbClr val="F8AC00"/>
          </a:solidFill>
          <a:ln>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6" name="Rectangle : coins arrondis 65">
            <a:extLst>
              <a:ext uri="{FF2B5EF4-FFF2-40B4-BE49-F238E27FC236}">
                <a16:creationId xmlns:a16="http://schemas.microsoft.com/office/drawing/2014/main" id="{94743AD0-4C0E-4E8D-96A4-9432F69350AE}"/>
              </a:ext>
            </a:extLst>
          </p:cNvPr>
          <p:cNvSpPr/>
          <p:nvPr/>
        </p:nvSpPr>
        <p:spPr>
          <a:xfrm>
            <a:off x="413110" y="1451027"/>
            <a:ext cx="3047915" cy="5096460"/>
          </a:xfrm>
          <a:prstGeom prst="roundRect">
            <a:avLst/>
          </a:prstGeom>
          <a:solidFill>
            <a:srgbClr val="F8AC00"/>
          </a:solidFill>
          <a:ln>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 name="Triangle isocèle 5">
            <a:extLst>
              <a:ext uri="{FF2B5EF4-FFF2-40B4-BE49-F238E27FC236}">
                <a16:creationId xmlns:a16="http://schemas.microsoft.com/office/drawing/2014/main" id="{B5C8C600-BB4B-430A-840B-E600B2810192}"/>
              </a:ext>
            </a:extLst>
          </p:cNvPr>
          <p:cNvSpPr/>
          <p:nvPr/>
        </p:nvSpPr>
        <p:spPr>
          <a:xfrm rot="16200000">
            <a:off x="9561766" y="508000"/>
            <a:ext cx="517235" cy="452582"/>
          </a:xfrm>
          <a:prstGeom prst="triangle">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 coins arrondis 13">
            <a:extLst>
              <a:ext uri="{FF2B5EF4-FFF2-40B4-BE49-F238E27FC236}">
                <a16:creationId xmlns:a16="http://schemas.microsoft.com/office/drawing/2014/main" id="{F7047E48-8038-4C89-BB1B-F959C1121AAB}"/>
              </a:ext>
            </a:extLst>
          </p:cNvPr>
          <p:cNvSpPr/>
          <p:nvPr/>
        </p:nvSpPr>
        <p:spPr>
          <a:xfrm>
            <a:off x="593873" y="2758801"/>
            <a:ext cx="2587408" cy="3244449"/>
          </a:xfrm>
          <a:prstGeom prst="roundRect">
            <a:avLst/>
          </a:prstGeom>
          <a:solidFill>
            <a:schemeClr val="bg1"/>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cxnSp>
        <p:nvCxnSpPr>
          <p:cNvPr id="20" name="Connecteur droit avec flèche 19">
            <a:extLst>
              <a:ext uri="{FF2B5EF4-FFF2-40B4-BE49-F238E27FC236}">
                <a16:creationId xmlns:a16="http://schemas.microsoft.com/office/drawing/2014/main" id="{6FEDB50B-E017-46A9-8D27-9D3539EA0EF0}"/>
              </a:ext>
            </a:extLst>
          </p:cNvPr>
          <p:cNvCxnSpPr>
            <a:cxnSpLocks/>
          </p:cNvCxnSpPr>
          <p:nvPr/>
        </p:nvCxnSpPr>
        <p:spPr>
          <a:xfrm flipV="1">
            <a:off x="3009020" y="4346047"/>
            <a:ext cx="1537559" cy="7550"/>
          </a:xfrm>
          <a:prstGeom prst="straightConnector1">
            <a:avLst/>
          </a:prstGeom>
          <a:ln w="34925">
            <a:solidFill>
              <a:schemeClr val="bg2">
                <a:lumMod val="5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a:extLst>
              <a:ext uri="{FF2B5EF4-FFF2-40B4-BE49-F238E27FC236}">
                <a16:creationId xmlns:a16="http://schemas.microsoft.com/office/drawing/2014/main" id="{B634C5FA-3A55-4BFB-A28A-9CCA09BA5BC7}"/>
              </a:ext>
            </a:extLst>
          </p:cNvPr>
          <p:cNvCxnSpPr>
            <a:cxnSpLocks/>
          </p:cNvCxnSpPr>
          <p:nvPr/>
        </p:nvCxnSpPr>
        <p:spPr>
          <a:xfrm>
            <a:off x="7891078" y="4285856"/>
            <a:ext cx="777495" cy="0"/>
          </a:xfrm>
          <a:prstGeom prst="straightConnector1">
            <a:avLst/>
          </a:prstGeom>
          <a:ln w="34925">
            <a:solidFill>
              <a:schemeClr val="bg2">
                <a:lumMod val="5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3" name="ZoneTexte 22">
            <a:extLst>
              <a:ext uri="{FF2B5EF4-FFF2-40B4-BE49-F238E27FC236}">
                <a16:creationId xmlns:a16="http://schemas.microsoft.com/office/drawing/2014/main" id="{4CCA5963-253F-4053-AD3B-992CE3E0386D}"/>
              </a:ext>
            </a:extLst>
          </p:cNvPr>
          <p:cNvSpPr txBox="1"/>
          <p:nvPr/>
        </p:nvSpPr>
        <p:spPr>
          <a:xfrm>
            <a:off x="9770261" y="2305927"/>
            <a:ext cx="177083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venirNext LT Pro Regular" panose="020B0504020202020204" pitchFamily="34" charset="0"/>
                <a:ea typeface="+mn-ea"/>
                <a:cs typeface="Arial" panose="020B0604020202020204" pitchFamily="34" charset="0"/>
              </a:rPr>
              <a:t>Elicitation </a:t>
            </a:r>
          </a:p>
        </p:txBody>
      </p:sp>
      <p:cxnSp>
        <p:nvCxnSpPr>
          <p:cNvPr id="24" name="Connecteur droit avec flèche 23">
            <a:extLst>
              <a:ext uri="{FF2B5EF4-FFF2-40B4-BE49-F238E27FC236}">
                <a16:creationId xmlns:a16="http://schemas.microsoft.com/office/drawing/2014/main" id="{E34806C1-E500-40C2-AD55-32892F1CBFC5}"/>
              </a:ext>
            </a:extLst>
          </p:cNvPr>
          <p:cNvCxnSpPr>
            <a:cxnSpLocks/>
          </p:cNvCxnSpPr>
          <p:nvPr/>
        </p:nvCxnSpPr>
        <p:spPr>
          <a:xfrm>
            <a:off x="10063227" y="2109123"/>
            <a:ext cx="4140" cy="842713"/>
          </a:xfrm>
          <a:prstGeom prst="straightConnector1">
            <a:avLst/>
          </a:prstGeom>
          <a:ln w="28575">
            <a:solidFill>
              <a:schemeClr val="bg2">
                <a:lumMod val="50000"/>
              </a:schemeClr>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29" name="ZoneTexte 28">
            <a:extLst>
              <a:ext uri="{FF2B5EF4-FFF2-40B4-BE49-F238E27FC236}">
                <a16:creationId xmlns:a16="http://schemas.microsoft.com/office/drawing/2014/main" id="{E5727DBE-AE8B-490A-BB6D-E157CB6D7F91}"/>
              </a:ext>
            </a:extLst>
          </p:cNvPr>
          <p:cNvSpPr txBox="1"/>
          <p:nvPr/>
        </p:nvSpPr>
        <p:spPr>
          <a:xfrm>
            <a:off x="336441" y="3179774"/>
            <a:ext cx="310227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chemeClr val="accent2">
                    <a:lumMod val="75000"/>
                  </a:schemeClr>
                </a:solidFill>
                <a:effectLst/>
                <a:uLnTx/>
                <a:uFillTx/>
                <a:latin typeface="AvenirNext LT Pro Regular" panose="020B0504020202020204" pitchFamily="34" charset="0"/>
                <a:ea typeface="+mn-ea"/>
                <a:cs typeface="Arial" panose="020B0604020202020204" pitchFamily="34" charset="0"/>
              </a:rPr>
              <a:t>Co-design</a:t>
            </a:r>
          </a:p>
        </p:txBody>
      </p:sp>
      <p:sp>
        <p:nvSpPr>
          <p:cNvPr id="34" name="ZoneTexte 33">
            <a:extLst>
              <a:ext uri="{FF2B5EF4-FFF2-40B4-BE49-F238E27FC236}">
                <a16:creationId xmlns:a16="http://schemas.microsoft.com/office/drawing/2014/main" id="{BFEEBEEC-3A2E-40E9-B982-37B941C2F7CC}"/>
              </a:ext>
            </a:extLst>
          </p:cNvPr>
          <p:cNvSpPr txBox="1"/>
          <p:nvPr/>
        </p:nvSpPr>
        <p:spPr>
          <a:xfrm>
            <a:off x="668938" y="3649583"/>
            <a:ext cx="2437278" cy="206210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venir Next LT Pro" panose="020B0504020202020204" pitchFamily="34" charset="0"/>
              </a:rPr>
              <a:t>Design of diversified cropping systems adapted to given soil and climate constraints, with the aim of providing a range of ecosystem services on long term</a:t>
            </a:r>
            <a:endParaRPr kumimoji="0" lang="fr-FR" sz="1600" b="0" i="0" u="none" strike="noStrike" kern="1200" cap="none" spc="0" normalizeH="0" baseline="0" noProof="0" dirty="0">
              <a:ln>
                <a:noFill/>
              </a:ln>
              <a:solidFill>
                <a:prstClr val="black"/>
              </a:solidFill>
              <a:effectLst/>
              <a:uLnTx/>
              <a:uFillTx/>
              <a:latin typeface="Avenir Next LT Pro" panose="020B0504020202020204" pitchFamily="34" charset="0"/>
            </a:endParaRPr>
          </a:p>
        </p:txBody>
      </p:sp>
      <p:cxnSp>
        <p:nvCxnSpPr>
          <p:cNvPr id="40" name="Connecteur droit avec flèche 39">
            <a:extLst>
              <a:ext uri="{FF2B5EF4-FFF2-40B4-BE49-F238E27FC236}">
                <a16:creationId xmlns:a16="http://schemas.microsoft.com/office/drawing/2014/main" id="{924FD82E-D9AC-42B1-AA41-2639C35B7CE5}"/>
              </a:ext>
            </a:extLst>
          </p:cNvPr>
          <p:cNvCxnSpPr>
            <a:cxnSpLocks/>
          </p:cNvCxnSpPr>
          <p:nvPr/>
        </p:nvCxnSpPr>
        <p:spPr>
          <a:xfrm flipH="1">
            <a:off x="2968391" y="5925959"/>
            <a:ext cx="6226847" cy="17948"/>
          </a:xfrm>
          <a:prstGeom prst="straightConnector1">
            <a:avLst/>
          </a:prstGeom>
          <a:ln w="34925">
            <a:solidFill>
              <a:schemeClr val="bg2">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EF007D39-B00A-4FB2-8728-583591B7F849}"/>
              </a:ext>
            </a:extLst>
          </p:cNvPr>
          <p:cNvSpPr/>
          <p:nvPr/>
        </p:nvSpPr>
        <p:spPr>
          <a:xfrm>
            <a:off x="-5540" y="390425"/>
            <a:ext cx="12191469"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venirNext LT Pro Heavy" panose="020B0904020202020204" pitchFamily="34" charset="0"/>
                <a:ea typeface="+mn-ea"/>
                <a:cs typeface="+mn-cs"/>
              </a:rPr>
              <a:t>An interdisciplinary approach: the benefits of a participatory approach to design and improvement</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38AA09AA-8D9F-4D22-936B-BDB6468F5B60}"/>
              </a:ext>
            </a:extLst>
          </p:cNvPr>
          <p:cNvSpPr/>
          <p:nvPr/>
        </p:nvSpPr>
        <p:spPr>
          <a:xfrm>
            <a:off x="2841472" y="1577763"/>
            <a:ext cx="656399" cy="574410"/>
          </a:xfrm>
          <a:prstGeom prst="rect">
            <a:avLst/>
          </a:prstGeom>
          <a:solidFill>
            <a:srgbClr val="F8A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ZoneTexte 26">
            <a:extLst>
              <a:ext uri="{FF2B5EF4-FFF2-40B4-BE49-F238E27FC236}">
                <a16:creationId xmlns:a16="http://schemas.microsoft.com/office/drawing/2014/main" id="{B5FCFF9A-D147-4BBE-9D6E-968EFB99C21A}"/>
              </a:ext>
            </a:extLst>
          </p:cNvPr>
          <p:cNvSpPr txBox="1"/>
          <p:nvPr/>
        </p:nvSpPr>
        <p:spPr>
          <a:xfrm>
            <a:off x="2119956" y="1468433"/>
            <a:ext cx="7197915" cy="538609"/>
          </a:xfrm>
          <a:prstGeom prst="rect">
            <a:avLst/>
          </a:prstGeom>
          <a:solidFill>
            <a:srgbClr val="F8AC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dirty="0">
              <a:ln>
                <a:noFill/>
              </a:ln>
              <a:solidFill>
                <a:srgbClr val="4472C4">
                  <a:lumMod val="50000"/>
                </a:srgbClr>
              </a:solidFill>
              <a:effectLst/>
              <a:uLnTx/>
              <a:uFillTx/>
              <a:latin typeface="Avenir Next LT Pro" panose="020B05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effectLst/>
                <a:uLnTx/>
                <a:uFillTx/>
                <a:latin typeface="Avenir Next LT Pro" panose="020B0504020202020204" pitchFamily="34" charset="0"/>
                <a:ea typeface="+mn-ea"/>
                <a:cs typeface="Arial" panose="020B0604020202020204" pitchFamily="34" charset="0"/>
              </a:rPr>
              <a:t>Participatory approach </a:t>
            </a:r>
          </a:p>
        </p:txBody>
      </p:sp>
      <p:sp>
        <p:nvSpPr>
          <p:cNvPr id="22" name="ZoneTexte 21">
            <a:extLst>
              <a:ext uri="{FF2B5EF4-FFF2-40B4-BE49-F238E27FC236}">
                <a16:creationId xmlns:a16="http://schemas.microsoft.com/office/drawing/2014/main" id="{6BCBCCB4-7250-4A1D-BEC0-CF13B0BBC9AB}"/>
              </a:ext>
            </a:extLst>
          </p:cNvPr>
          <p:cNvSpPr txBox="1"/>
          <p:nvPr/>
        </p:nvSpPr>
        <p:spPr>
          <a:xfrm>
            <a:off x="1093054" y="2098241"/>
            <a:ext cx="234565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Arial" panose="020B0604020202020204" pitchFamily="34" charset="0"/>
              </a:rPr>
              <a:t>Local agronomic </a:t>
            </a:r>
            <a:br>
              <a:rPr kumimoji="0" lang="en-US" sz="1600" b="1"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Arial" panose="020B0604020202020204" pitchFamily="34" charset="0"/>
              </a:rPr>
            </a:br>
            <a:r>
              <a:rPr kumimoji="0" lang="en-US" sz="1600" b="1"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Arial" panose="020B0604020202020204" pitchFamily="34" charset="0"/>
              </a:rPr>
              <a:t>expertise</a:t>
            </a:r>
          </a:p>
        </p:txBody>
      </p:sp>
      <p:cxnSp>
        <p:nvCxnSpPr>
          <p:cNvPr id="31" name="Connecteur droit avec flèche 30">
            <a:extLst>
              <a:ext uri="{FF2B5EF4-FFF2-40B4-BE49-F238E27FC236}">
                <a16:creationId xmlns:a16="http://schemas.microsoft.com/office/drawing/2014/main" id="{2264B254-917B-4E9B-85AD-83838B5ADB00}"/>
              </a:ext>
            </a:extLst>
          </p:cNvPr>
          <p:cNvCxnSpPr>
            <a:cxnSpLocks/>
          </p:cNvCxnSpPr>
          <p:nvPr/>
        </p:nvCxnSpPr>
        <p:spPr>
          <a:xfrm flipH="1">
            <a:off x="2274847" y="2109123"/>
            <a:ext cx="1447619" cy="905119"/>
          </a:xfrm>
          <a:prstGeom prst="straightConnector1">
            <a:avLst/>
          </a:prstGeom>
          <a:ln w="28575">
            <a:solidFill>
              <a:schemeClr val="bg2">
                <a:lumMod val="50000"/>
              </a:schemeClr>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71" name="ZoneTexte 70">
            <a:extLst>
              <a:ext uri="{FF2B5EF4-FFF2-40B4-BE49-F238E27FC236}">
                <a16:creationId xmlns:a16="http://schemas.microsoft.com/office/drawing/2014/main" id="{E66A19DD-4BEC-4E2F-9A7B-A570F8AFFAC6}"/>
              </a:ext>
            </a:extLst>
          </p:cNvPr>
          <p:cNvSpPr txBox="1"/>
          <p:nvPr/>
        </p:nvSpPr>
        <p:spPr>
          <a:xfrm>
            <a:off x="5048311" y="5943907"/>
            <a:ext cx="2402129" cy="338554"/>
          </a:xfrm>
          <a:prstGeom prst="rect">
            <a:avLst/>
          </a:prstGeom>
          <a:noFill/>
        </p:spPr>
        <p:txBody>
          <a:bodyPr wrap="square" rtlCol="0">
            <a:spAutoFit/>
          </a:bodyPr>
          <a:lstStyle>
            <a:defPPr>
              <a:defRPr lang="fr-FR"/>
            </a:defPPr>
            <a:lvl1pPr algn="ctr">
              <a:defRPr sz="1200" b="1">
                <a:solidFill>
                  <a:schemeClr val="bg1">
                    <a:lumMod val="50000"/>
                  </a:schemeClr>
                </a:solidFill>
                <a:latin typeface="AvenirNext LT Pro Regular" panose="020B05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venirNext LT Pro Regular" panose="020B0504020202020204" pitchFamily="34" charset="0"/>
                <a:ea typeface="+mn-ea"/>
                <a:cs typeface="Arial" panose="020B0604020202020204" pitchFamily="34" charset="0"/>
              </a:rPr>
              <a:t>Validation/Reject</a:t>
            </a:r>
          </a:p>
        </p:txBody>
      </p:sp>
      <p:sp>
        <p:nvSpPr>
          <p:cNvPr id="37" name="Rectangle : coins arrondis 36">
            <a:extLst>
              <a:ext uri="{FF2B5EF4-FFF2-40B4-BE49-F238E27FC236}">
                <a16:creationId xmlns:a16="http://schemas.microsoft.com/office/drawing/2014/main" id="{B87D99E6-7512-44D0-ACEC-987BF8C16668}"/>
              </a:ext>
            </a:extLst>
          </p:cNvPr>
          <p:cNvSpPr/>
          <p:nvPr/>
        </p:nvSpPr>
        <p:spPr>
          <a:xfrm>
            <a:off x="8509027" y="2724187"/>
            <a:ext cx="3096117" cy="3201772"/>
          </a:xfrm>
          <a:prstGeom prst="roundRect">
            <a:avLst/>
          </a:prstGeom>
          <a:solidFill>
            <a:schemeClr val="bg1"/>
          </a:solid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cxnSp>
        <p:nvCxnSpPr>
          <p:cNvPr id="38" name="Connecteur droit avec flèche 37">
            <a:extLst>
              <a:ext uri="{FF2B5EF4-FFF2-40B4-BE49-F238E27FC236}">
                <a16:creationId xmlns:a16="http://schemas.microsoft.com/office/drawing/2014/main" id="{00CA4867-EB3E-48A9-817F-CB4E508A7451}"/>
              </a:ext>
            </a:extLst>
          </p:cNvPr>
          <p:cNvCxnSpPr>
            <a:cxnSpLocks/>
          </p:cNvCxnSpPr>
          <p:nvPr/>
        </p:nvCxnSpPr>
        <p:spPr>
          <a:xfrm flipV="1">
            <a:off x="3009020" y="4346047"/>
            <a:ext cx="1537559" cy="7550"/>
          </a:xfrm>
          <a:prstGeom prst="straightConnector1">
            <a:avLst/>
          </a:prstGeom>
          <a:ln w="34925">
            <a:solidFill>
              <a:schemeClr val="bg2">
                <a:lumMod val="5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1" name="Connecteur droit avec flèche 40">
            <a:extLst>
              <a:ext uri="{FF2B5EF4-FFF2-40B4-BE49-F238E27FC236}">
                <a16:creationId xmlns:a16="http://schemas.microsoft.com/office/drawing/2014/main" id="{2402D2D6-B1B4-400C-8FD3-E8562FFA899A}"/>
              </a:ext>
            </a:extLst>
          </p:cNvPr>
          <p:cNvCxnSpPr>
            <a:cxnSpLocks/>
          </p:cNvCxnSpPr>
          <p:nvPr/>
        </p:nvCxnSpPr>
        <p:spPr>
          <a:xfrm>
            <a:off x="7891078" y="4285856"/>
            <a:ext cx="617949" cy="0"/>
          </a:xfrm>
          <a:prstGeom prst="straightConnector1">
            <a:avLst/>
          </a:prstGeom>
          <a:ln w="34925">
            <a:solidFill>
              <a:schemeClr val="bg2">
                <a:lumMod val="5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42" name="ZoneTexte 41">
            <a:extLst>
              <a:ext uri="{FF2B5EF4-FFF2-40B4-BE49-F238E27FC236}">
                <a16:creationId xmlns:a16="http://schemas.microsoft.com/office/drawing/2014/main" id="{D02903B0-5653-4CCA-846A-9DFAEF7A2AFC}"/>
              </a:ext>
            </a:extLst>
          </p:cNvPr>
          <p:cNvSpPr txBox="1"/>
          <p:nvPr/>
        </p:nvSpPr>
        <p:spPr>
          <a:xfrm>
            <a:off x="8550645" y="2838580"/>
            <a:ext cx="3108401" cy="369332"/>
          </a:xfrm>
          <a:prstGeom prst="rect">
            <a:avLst/>
          </a:prstGeom>
          <a:noFill/>
        </p:spPr>
        <p:txBody>
          <a:bodyPr wrap="square" rtlCol="0">
            <a:spAutoFit/>
          </a:bodyPr>
          <a:lstStyle>
            <a:defPPr>
              <a:defRPr lang="fr-FR"/>
            </a:defPPr>
            <a:lvl1pPr marR="0" lvl="0" indent="0" algn="ctr" fontAlgn="auto">
              <a:lnSpc>
                <a:spcPct val="100000"/>
              </a:lnSpc>
              <a:spcBef>
                <a:spcPts val="0"/>
              </a:spcBef>
              <a:spcAft>
                <a:spcPts val="0"/>
              </a:spcAft>
              <a:buClrTx/>
              <a:buSzTx/>
              <a:buFontTx/>
              <a:buNone/>
              <a:tabLst/>
              <a:defRPr kumimoji="0" sz="2000" b="1" i="0" u="none" strike="noStrike" cap="none" spc="0" normalizeH="0" baseline="0">
                <a:ln>
                  <a:noFill/>
                </a:ln>
                <a:solidFill>
                  <a:prstClr val="black"/>
                </a:solidFill>
                <a:effectLst/>
                <a:uLnTx/>
                <a:uFillTx/>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err="1">
                <a:ln>
                  <a:noFill/>
                </a:ln>
                <a:solidFill>
                  <a:schemeClr val="accent4">
                    <a:lumMod val="50000"/>
                  </a:schemeClr>
                </a:solidFill>
                <a:effectLst/>
                <a:uLnTx/>
                <a:uFillTx/>
                <a:latin typeface="AvenirNext LT Pro Regular" panose="020B0504020202020204" pitchFamily="34" charset="0"/>
                <a:ea typeface="+mn-ea"/>
                <a:cs typeface="Arial" panose="020B0604020202020204" pitchFamily="34" charset="0"/>
              </a:rPr>
              <a:t>Multicriteria</a:t>
            </a:r>
            <a:r>
              <a:rPr kumimoji="0" lang="fr-FR" sz="1800" b="1" i="0" u="none" strike="noStrike" kern="1200" cap="none" spc="0" normalizeH="0" baseline="0" noProof="0" dirty="0">
                <a:ln>
                  <a:noFill/>
                </a:ln>
                <a:solidFill>
                  <a:schemeClr val="accent4">
                    <a:lumMod val="50000"/>
                  </a:schemeClr>
                </a:solidFill>
                <a:effectLst/>
                <a:uLnTx/>
                <a:uFillTx/>
                <a:latin typeface="AvenirNext LT Pro Regular" panose="020B0504020202020204" pitchFamily="34" charset="0"/>
                <a:ea typeface="+mn-ea"/>
                <a:cs typeface="Arial" panose="020B0604020202020204" pitchFamily="34" charset="0"/>
              </a:rPr>
              <a:t> </a:t>
            </a:r>
            <a:r>
              <a:rPr kumimoji="0" lang="fr-FR" sz="1800" b="1" i="0" u="none" strike="noStrike" kern="1200" cap="none" spc="0" normalizeH="0" baseline="0" noProof="0" dirty="0" err="1">
                <a:ln>
                  <a:noFill/>
                </a:ln>
                <a:solidFill>
                  <a:schemeClr val="accent4">
                    <a:lumMod val="50000"/>
                  </a:schemeClr>
                </a:solidFill>
                <a:effectLst/>
                <a:uLnTx/>
                <a:uFillTx/>
                <a:latin typeface="AvenirNext LT Pro Regular" panose="020B0504020202020204" pitchFamily="34" charset="0"/>
                <a:ea typeface="+mn-ea"/>
                <a:cs typeface="Arial" panose="020B0604020202020204" pitchFamily="34" charset="0"/>
              </a:rPr>
              <a:t>assessment</a:t>
            </a:r>
            <a:r>
              <a:rPr kumimoji="0" lang="fr-FR" sz="1800" b="1" i="0" u="none" strike="noStrike" kern="1200" cap="none" spc="0" normalizeH="0" baseline="0" noProof="0" dirty="0">
                <a:ln>
                  <a:noFill/>
                </a:ln>
                <a:solidFill>
                  <a:schemeClr val="accent4">
                    <a:lumMod val="50000"/>
                  </a:schemeClr>
                </a:solidFill>
                <a:effectLst/>
                <a:uLnTx/>
                <a:uFillTx/>
                <a:latin typeface="AvenirNext LT Pro Regular" panose="020B0504020202020204" pitchFamily="34" charset="0"/>
                <a:ea typeface="+mn-ea"/>
                <a:cs typeface="Arial" panose="020B0604020202020204" pitchFamily="34" charset="0"/>
              </a:rPr>
              <a:t> </a:t>
            </a:r>
          </a:p>
        </p:txBody>
      </p:sp>
      <p:sp>
        <p:nvSpPr>
          <p:cNvPr id="43" name="ZoneTexte 42">
            <a:extLst>
              <a:ext uri="{FF2B5EF4-FFF2-40B4-BE49-F238E27FC236}">
                <a16:creationId xmlns:a16="http://schemas.microsoft.com/office/drawing/2014/main" id="{905EB31F-E973-45F3-B656-58434494F64A}"/>
              </a:ext>
            </a:extLst>
          </p:cNvPr>
          <p:cNvSpPr txBox="1"/>
          <p:nvPr/>
        </p:nvSpPr>
        <p:spPr>
          <a:xfrm>
            <a:off x="8654170" y="3543551"/>
            <a:ext cx="2911366"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Assess system performance in terms of the level of ecosystem services provided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Obtain profiles of ecosystem service evolution over time</a:t>
            </a:r>
            <a:endParaRPr kumimoji="0" lang="fr-FR" sz="1600" b="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endParaRPr>
          </a:p>
        </p:txBody>
      </p:sp>
      <p:sp>
        <p:nvSpPr>
          <p:cNvPr id="44" name="Rectangle : coins arrondis 43">
            <a:extLst>
              <a:ext uri="{FF2B5EF4-FFF2-40B4-BE49-F238E27FC236}">
                <a16:creationId xmlns:a16="http://schemas.microsoft.com/office/drawing/2014/main" id="{0F776C5E-BCF4-473A-B3BC-668F3B29E965}"/>
              </a:ext>
            </a:extLst>
          </p:cNvPr>
          <p:cNvSpPr/>
          <p:nvPr/>
        </p:nvSpPr>
        <p:spPr>
          <a:xfrm>
            <a:off x="4570687" y="2752111"/>
            <a:ext cx="3320391" cy="2974827"/>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5" name="ZoneTexte 44">
            <a:extLst>
              <a:ext uri="{FF2B5EF4-FFF2-40B4-BE49-F238E27FC236}">
                <a16:creationId xmlns:a16="http://schemas.microsoft.com/office/drawing/2014/main" id="{D2CB3266-7FA9-427E-BAE8-404C32124CD9}"/>
              </a:ext>
            </a:extLst>
          </p:cNvPr>
          <p:cNvSpPr txBox="1"/>
          <p:nvPr/>
        </p:nvSpPr>
        <p:spPr>
          <a:xfrm>
            <a:off x="4869636" y="2838580"/>
            <a:ext cx="2722492" cy="369332"/>
          </a:xfrm>
          <a:prstGeom prst="rect">
            <a:avLst/>
          </a:prstGeom>
          <a:noFill/>
        </p:spPr>
        <p:txBody>
          <a:bodyPr wrap="square" rtlCol="0">
            <a:spAutoFit/>
          </a:bodyPr>
          <a:lstStyle>
            <a:defPPr>
              <a:defRPr lang="fr-FR"/>
            </a:defPPr>
            <a:lvl1pPr marR="0" lvl="0" indent="0" algn="ctr" fontAlgn="auto">
              <a:lnSpc>
                <a:spcPct val="100000"/>
              </a:lnSpc>
              <a:spcBef>
                <a:spcPts val="0"/>
              </a:spcBef>
              <a:spcAft>
                <a:spcPts val="0"/>
              </a:spcAft>
              <a:buClrTx/>
              <a:buSzTx/>
              <a:buFontTx/>
              <a:buNone/>
              <a:tabLst/>
              <a:defRPr kumimoji="0" sz="2000" b="1" i="0" u="none" strike="noStrike" cap="none" spc="0" normalizeH="0" baseline="0">
                <a:ln>
                  <a:noFill/>
                </a:ln>
                <a:solidFill>
                  <a:prstClr val="black"/>
                </a:solidFill>
                <a:effectLst/>
                <a:uLnTx/>
                <a:uFillTx/>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err="1">
                <a:ln>
                  <a:noFill/>
                </a:ln>
                <a:solidFill>
                  <a:srgbClr val="C00000"/>
                </a:solidFill>
                <a:effectLst/>
                <a:uLnTx/>
                <a:uFillTx/>
                <a:latin typeface="AvenirNext LT Pro Regular" panose="020B0504020202020204" pitchFamily="34" charset="0"/>
                <a:ea typeface="+mn-ea"/>
                <a:cs typeface="Arial" panose="020B0604020202020204" pitchFamily="34" charset="0"/>
              </a:rPr>
              <a:t>Mecanist</a:t>
            </a:r>
            <a:r>
              <a:rPr kumimoji="0" lang="fr-FR" sz="1800" b="1" i="0" u="none" strike="noStrike" kern="1200" cap="none" spc="0" normalizeH="0" baseline="0" noProof="0" dirty="0">
                <a:ln>
                  <a:noFill/>
                </a:ln>
                <a:solidFill>
                  <a:srgbClr val="C00000"/>
                </a:solidFill>
                <a:effectLst/>
                <a:uLnTx/>
                <a:uFillTx/>
                <a:latin typeface="AvenirNext LT Pro Regular" panose="020B0504020202020204" pitchFamily="34" charset="0"/>
                <a:ea typeface="+mn-ea"/>
                <a:cs typeface="Arial" panose="020B0604020202020204" pitchFamily="34" charset="0"/>
              </a:rPr>
              <a:t> modeling</a:t>
            </a:r>
          </a:p>
        </p:txBody>
      </p:sp>
      <p:sp>
        <p:nvSpPr>
          <p:cNvPr id="54" name="ZoneTexte 53">
            <a:extLst>
              <a:ext uri="{FF2B5EF4-FFF2-40B4-BE49-F238E27FC236}">
                <a16:creationId xmlns:a16="http://schemas.microsoft.com/office/drawing/2014/main" id="{D1342DE0-8ABA-4249-9C26-0677A26AEE70}"/>
              </a:ext>
            </a:extLst>
          </p:cNvPr>
          <p:cNvSpPr txBox="1"/>
          <p:nvPr/>
        </p:nvSpPr>
        <p:spPr>
          <a:xfrm>
            <a:off x="4567912" y="3420440"/>
            <a:ext cx="3283403" cy="206210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venir Next LT Pro" panose="020B0504020202020204" pitchFamily="34" charset="0"/>
              </a:rPr>
              <a:t>System description using different parameters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venir Next LT Pro" panose="020B05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venir Next LT Pro" panose="020B0504020202020204" pitchFamily="34" charset="0"/>
              </a:rPr>
              <a:t>Simplified system operation using a set of equations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venir Next LT Pro" panose="020B05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venir Next LT Pro" panose="020B0504020202020204" pitchFamily="34" charset="0"/>
              </a:rPr>
              <a:t>Simulation of dynamic system behavior over time</a:t>
            </a:r>
            <a:endParaRPr kumimoji="0" lang="fr-FR" sz="1600" b="0" i="0" u="none" strike="noStrike" kern="1200" cap="none" spc="0" normalizeH="0" baseline="0" noProof="0" dirty="0">
              <a:ln>
                <a:noFill/>
              </a:ln>
              <a:solidFill>
                <a:prstClr val="black"/>
              </a:solidFill>
              <a:effectLst/>
              <a:uLnTx/>
              <a:uFillTx/>
              <a:latin typeface="Avenir Next LT Pro" panose="020B0504020202020204" pitchFamily="34" charset="0"/>
            </a:endParaRPr>
          </a:p>
        </p:txBody>
      </p:sp>
      <p:pic>
        <p:nvPicPr>
          <p:cNvPr id="35" name="Image 34">
            <a:extLst>
              <a:ext uri="{FF2B5EF4-FFF2-40B4-BE49-F238E27FC236}">
                <a16:creationId xmlns:a16="http://schemas.microsoft.com/office/drawing/2014/main" id="{B3516FA2-F0BD-46F9-A2F8-00BCDA0CC671}"/>
              </a:ext>
            </a:extLst>
          </p:cNvPr>
          <p:cNvPicPr>
            <a:picLocks noChangeAspect="1"/>
          </p:cNvPicPr>
          <p:nvPr/>
        </p:nvPicPr>
        <p:blipFill>
          <a:blip r:embed="rId3"/>
          <a:stretch>
            <a:fillRect/>
          </a:stretch>
        </p:blipFill>
        <p:spPr>
          <a:xfrm>
            <a:off x="5168585" y="3131987"/>
            <a:ext cx="2722492" cy="2190392"/>
          </a:xfrm>
          <a:prstGeom prst="rect">
            <a:avLst/>
          </a:prstGeom>
        </p:spPr>
      </p:pic>
      <p:sp>
        <p:nvSpPr>
          <p:cNvPr id="3" name="ZoneTexte 2">
            <a:extLst>
              <a:ext uri="{FF2B5EF4-FFF2-40B4-BE49-F238E27FC236}">
                <a16:creationId xmlns:a16="http://schemas.microsoft.com/office/drawing/2014/main" id="{878AC286-C309-4CB6-9AE8-AD31D56147BF}"/>
              </a:ext>
            </a:extLst>
          </p:cNvPr>
          <p:cNvSpPr txBox="1"/>
          <p:nvPr/>
        </p:nvSpPr>
        <p:spPr>
          <a:xfrm>
            <a:off x="5244582" y="5315825"/>
            <a:ext cx="2475530" cy="369332"/>
          </a:xfrm>
          <a:prstGeom prst="rect">
            <a:avLst/>
          </a:prstGeom>
          <a:noFill/>
        </p:spPr>
        <p:txBody>
          <a:bodyPr wrap="square" rtlCol="0">
            <a:spAutoFit/>
          </a:bodyPr>
          <a:lstStyle/>
          <a:p>
            <a:r>
              <a:rPr lang="en-GB" dirty="0">
                <a:latin typeface="AvenirNext LT Pro Cn" panose="020B0506020202020204" pitchFamily="34" charset="0"/>
              </a:rPr>
              <a:t>(Brisson</a:t>
            </a:r>
            <a:r>
              <a:rPr lang="en-GB" i="1" dirty="0">
                <a:latin typeface="AvenirNext LT Pro Cn" panose="020B0506020202020204" pitchFamily="34" charset="0"/>
              </a:rPr>
              <a:t> et al.</a:t>
            </a:r>
            <a:r>
              <a:rPr lang="en-GB" dirty="0">
                <a:latin typeface="AvenirNext LT Pro Cn" panose="020B0506020202020204" pitchFamily="34" charset="0"/>
              </a:rPr>
              <a:t>, 2003)</a:t>
            </a:r>
          </a:p>
        </p:txBody>
      </p:sp>
      <p:sp>
        <p:nvSpPr>
          <p:cNvPr id="49" name="Flèche : pentagone 48">
            <a:extLst>
              <a:ext uri="{FF2B5EF4-FFF2-40B4-BE49-F238E27FC236}">
                <a16:creationId xmlns:a16="http://schemas.microsoft.com/office/drawing/2014/main" id="{70C196A7-3FF4-4DEF-89A4-A804499F154C}"/>
              </a:ext>
            </a:extLst>
          </p:cNvPr>
          <p:cNvSpPr/>
          <p:nvPr/>
        </p:nvSpPr>
        <p:spPr>
          <a:xfrm>
            <a:off x="4960710" y="-49342"/>
            <a:ext cx="1092758" cy="264451"/>
          </a:xfrm>
          <a:prstGeom prst="homePlate">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100" b="1" i="0" u="none" strike="noStrike" kern="1200" cap="none" spc="0" normalizeH="0" baseline="0" noProof="0" dirty="0">
              <a:ln>
                <a:noFill/>
              </a:ln>
              <a:solidFill>
                <a:prstClr val="white"/>
              </a:solidFill>
              <a:effectLst/>
              <a:uLnTx/>
              <a:uFillTx/>
              <a:latin typeface="AvenirNext LT Pro Cn" panose="020B0506020202020204" pitchFamily="34" charset="0"/>
              <a:ea typeface="+mn-ea"/>
              <a:cs typeface="+mn-cs"/>
            </a:endParaRPr>
          </a:p>
        </p:txBody>
      </p:sp>
      <p:sp>
        <p:nvSpPr>
          <p:cNvPr id="50" name="Flèche : pentagone 49">
            <a:extLst>
              <a:ext uri="{FF2B5EF4-FFF2-40B4-BE49-F238E27FC236}">
                <a16:creationId xmlns:a16="http://schemas.microsoft.com/office/drawing/2014/main" id="{D2497B65-1758-415F-947B-CBE8FE9CA2A8}"/>
              </a:ext>
            </a:extLst>
          </p:cNvPr>
          <p:cNvSpPr/>
          <p:nvPr/>
        </p:nvSpPr>
        <p:spPr>
          <a:xfrm>
            <a:off x="4047714" y="-49342"/>
            <a:ext cx="1092758" cy="264451"/>
          </a:xfrm>
          <a:prstGeom prst="homePlate">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100" b="1" i="0" u="none" strike="noStrike" kern="1200" cap="none" spc="0" normalizeH="0" baseline="0" noProof="0" dirty="0">
              <a:ln>
                <a:noFill/>
              </a:ln>
              <a:solidFill>
                <a:prstClr val="white"/>
              </a:solidFill>
              <a:effectLst/>
              <a:uLnTx/>
              <a:uFillTx/>
              <a:latin typeface="AvenirNext LT Pro Cn" panose="020B0506020202020204" pitchFamily="34" charset="0"/>
              <a:ea typeface="+mn-ea"/>
              <a:cs typeface="+mn-cs"/>
            </a:endParaRPr>
          </a:p>
        </p:txBody>
      </p:sp>
      <p:sp>
        <p:nvSpPr>
          <p:cNvPr id="51" name="Flèche : pentagone 50">
            <a:extLst>
              <a:ext uri="{FF2B5EF4-FFF2-40B4-BE49-F238E27FC236}">
                <a16:creationId xmlns:a16="http://schemas.microsoft.com/office/drawing/2014/main" id="{D4BFE232-D5DD-42B3-BE9B-54DD10F6CA2D}"/>
              </a:ext>
            </a:extLst>
          </p:cNvPr>
          <p:cNvSpPr/>
          <p:nvPr/>
        </p:nvSpPr>
        <p:spPr>
          <a:xfrm>
            <a:off x="3125057" y="-45113"/>
            <a:ext cx="1259143" cy="255995"/>
          </a:xfrm>
          <a:prstGeom prst="homePlate">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100" b="1" i="0" u="none" strike="noStrike" kern="1200" cap="none" spc="0" normalizeH="0" baseline="0" noProof="0" dirty="0">
              <a:ln>
                <a:noFill/>
              </a:ln>
              <a:solidFill>
                <a:prstClr val="white"/>
              </a:solidFill>
              <a:effectLst/>
              <a:uLnTx/>
              <a:uFillTx/>
              <a:latin typeface="AvenirNext LT Pro Cn" panose="020B0506020202020204" pitchFamily="34" charset="0"/>
              <a:ea typeface="+mn-ea"/>
              <a:cs typeface="+mn-cs"/>
            </a:endParaRPr>
          </a:p>
        </p:txBody>
      </p:sp>
      <p:sp>
        <p:nvSpPr>
          <p:cNvPr id="52" name="Flèche : pentagone 51">
            <a:extLst>
              <a:ext uri="{FF2B5EF4-FFF2-40B4-BE49-F238E27FC236}">
                <a16:creationId xmlns:a16="http://schemas.microsoft.com/office/drawing/2014/main" id="{E179B70C-7721-4A65-8A94-2AF2EFE51751}"/>
              </a:ext>
            </a:extLst>
          </p:cNvPr>
          <p:cNvSpPr/>
          <p:nvPr/>
        </p:nvSpPr>
        <p:spPr>
          <a:xfrm>
            <a:off x="1817865" y="-19159"/>
            <a:ext cx="1682537" cy="235153"/>
          </a:xfrm>
          <a:prstGeom prst="homePlate">
            <a:avLst/>
          </a:prstGeom>
          <a:solidFill>
            <a:schemeClr val="tx1">
              <a:lumMod val="50000"/>
              <a:lumOff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err="1">
                <a:ln>
                  <a:noFill/>
                </a:ln>
                <a:solidFill>
                  <a:prstClr val="white"/>
                </a:solidFill>
                <a:effectLst/>
                <a:uLnTx/>
                <a:uFillTx/>
                <a:latin typeface="AvenirNext LT Pro Cn" panose="020B0506020202020204" pitchFamily="34" charset="0"/>
                <a:ea typeface="+mn-ea"/>
                <a:cs typeface="+mn-cs"/>
              </a:rPr>
              <a:t>Approach</a:t>
            </a:r>
            <a:endParaRPr kumimoji="0" lang="fr-FR" sz="1100" b="1" i="0" u="none" strike="noStrike" kern="1200" cap="none" spc="0" normalizeH="0" baseline="0" noProof="0" dirty="0">
              <a:ln>
                <a:noFill/>
              </a:ln>
              <a:solidFill>
                <a:prstClr val="white"/>
              </a:solidFill>
              <a:effectLst/>
              <a:uLnTx/>
              <a:uFillTx/>
              <a:latin typeface="AvenirNext LT Pro Cn" panose="020B0506020202020204" pitchFamily="34" charset="0"/>
              <a:ea typeface="+mn-ea"/>
              <a:cs typeface="+mn-cs"/>
            </a:endParaRPr>
          </a:p>
        </p:txBody>
      </p:sp>
      <p:sp>
        <p:nvSpPr>
          <p:cNvPr id="53" name="Flèche : pentagone 52">
            <a:extLst>
              <a:ext uri="{FF2B5EF4-FFF2-40B4-BE49-F238E27FC236}">
                <a16:creationId xmlns:a16="http://schemas.microsoft.com/office/drawing/2014/main" id="{F6A14954-6228-4B29-A0FE-1B1A0675D4C1}"/>
              </a:ext>
            </a:extLst>
          </p:cNvPr>
          <p:cNvSpPr/>
          <p:nvPr/>
        </p:nvSpPr>
        <p:spPr>
          <a:xfrm>
            <a:off x="768582" y="-10159"/>
            <a:ext cx="1259143" cy="235154"/>
          </a:xfrm>
          <a:prstGeom prst="homePlate">
            <a:avLst/>
          </a:prstGeom>
          <a:solidFill>
            <a:srgbClr val="D0CECE"/>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100" b="1" i="0" u="none" strike="noStrike" kern="1200" cap="none" spc="0" normalizeH="0" baseline="0" noProof="0" dirty="0">
              <a:ln>
                <a:noFill/>
              </a:ln>
              <a:solidFill>
                <a:prstClr val="white"/>
              </a:solidFill>
              <a:effectLst/>
              <a:uLnTx/>
              <a:uFillTx/>
              <a:latin typeface="AvenirNext LT Pro Cn" panose="020B0506020202020204" pitchFamily="34" charset="0"/>
              <a:ea typeface="+mn-ea"/>
              <a:cs typeface="+mn-cs"/>
            </a:endParaRPr>
          </a:p>
        </p:txBody>
      </p:sp>
      <p:sp>
        <p:nvSpPr>
          <p:cNvPr id="55" name="Flèche : pentagone 54">
            <a:extLst>
              <a:ext uri="{FF2B5EF4-FFF2-40B4-BE49-F238E27FC236}">
                <a16:creationId xmlns:a16="http://schemas.microsoft.com/office/drawing/2014/main" id="{62191A8F-B74C-4033-B3EB-CB0C2C8F72C7}"/>
              </a:ext>
            </a:extLst>
          </p:cNvPr>
          <p:cNvSpPr/>
          <p:nvPr/>
        </p:nvSpPr>
        <p:spPr>
          <a:xfrm>
            <a:off x="-5540" y="-12705"/>
            <a:ext cx="1049283" cy="243087"/>
          </a:xfrm>
          <a:prstGeom prst="homePlate">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00" b="1" i="0" u="none" strike="noStrike" kern="1200" cap="none" spc="0" normalizeH="0" baseline="0" noProof="0" dirty="0">
              <a:ln>
                <a:noFill/>
              </a:ln>
              <a:solidFill>
                <a:prstClr val="white"/>
              </a:solidFill>
              <a:effectLst/>
              <a:uLnTx/>
              <a:uFillTx/>
              <a:latin typeface="AvenirNext LT Pro Cn" panose="020B0506020202020204" pitchFamily="34" charset="0"/>
              <a:ea typeface="+mn-ea"/>
              <a:cs typeface="+mn-cs"/>
            </a:endParaRPr>
          </a:p>
        </p:txBody>
      </p:sp>
      <p:sp>
        <p:nvSpPr>
          <p:cNvPr id="4" name="Espace réservé du numéro de diapositive 3">
            <a:extLst>
              <a:ext uri="{FF2B5EF4-FFF2-40B4-BE49-F238E27FC236}">
                <a16:creationId xmlns:a16="http://schemas.microsoft.com/office/drawing/2014/main" id="{F8F5C71A-5F43-48BE-B4BD-4D112AA2C1C5}"/>
              </a:ext>
            </a:extLst>
          </p:cNvPr>
          <p:cNvSpPr>
            <a:spLocks noGrp="1"/>
          </p:cNvSpPr>
          <p:nvPr>
            <p:ph type="sldNum" sz="quarter" idx="12"/>
          </p:nvPr>
        </p:nvSpPr>
        <p:spPr>
          <a:xfrm>
            <a:off x="9448269" y="6471860"/>
            <a:ext cx="2743200" cy="365125"/>
          </a:xfrm>
        </p:spPr>
        <p:txBody>
          <a:bodyPr/>
          <a:lstStyle/>
          <a:p>
            <a:fld id="{8AA005E4-423A-401E-9119-B3459E3083CE}" type="slidenum">
              <a:rPr lang="fr-FR" smtClean="0"/>
              <a:t>5</a:t>
            </a:fld>
            <a:endParaRPr lang="fr-FR" dirty="0"/>
          </a:p>
        </p:txBody>
      </p:sp>
    </p:spTree>
    <p:extLst>
      <p:ext uri="{BB962C8B-B14F-4D97-AF65-F5344CB8AC3E}">
        <p14:creationId xmlns:p14="http://schemas.microsoft.com/office/powerpoint/2010/main" val="1723596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44"/>
                                        </p:tgtEl>
                                        <p:attrNameLst>
                                          <p:attrName>r</p:attrName>
                                        </p:attrNameLst>
                                      </p:cBhvr>
                                    </p:animRot>
                                    <p:animRot by="-240000">
                                      <p:cBhvr>
                                        <p:cTn id="7" dur="200" fill="hold">
                                          <p:stCondLst>
                                            <p:cond delay="200"/>
                                          </p:stCondLst>
                                        </p:cTn>
                                        <p:tgtEl>
                                          <p:spTgt spid="44"/>
                                        </p:tgtEl>
                                        <p:attrNameLst>
                                          <p:attrName>r</p:attrName>
                                        </p:attrNameLst>
                                      </p:cBhvr>
                                    </p:animRot>
                                    <p:animRot by="240000">
                                      <p:cBhvr>
                                        <p:cTn id="8" dur="200" fill="hold">
                                          <p:stCondLst>
                                            <p:cond delay="400"/>
                                          </p:stCondLst>
                                        </p:cTn>
                                        <p:tgtEl>
                                          <p:spTgt spid="44"/>
                                        </p:tgtEl>
                                        <p:attrNameLst>
                                          <p:attrName>r</p:attrName>
                                        </p:attrNameLst>
                                      </p:cBhvr>
                                    </p:animRot>
                                    <p:animRot by="-240000">
                                      <p:cBhvr>
                                        <p:cTn id="9" dur="200" fill="hold">
                                          <p:stCondLst>
                                            <p:cond delay="600"/>
                                          </p:stCondLst>
                                        </p:cTn>
                                        <p:tgtEl>
                                          <p:spTgt spid="44"/>
                                        </p:tgtEl>
                                        <p:attrNameLst>
                                          <p:attrName>r</p:attrName>
                                        </p:attrNameLst>
                                      </p:cBhvr>
                                    </p:animRot>
                                    <p:animRot by="120000">
                                      <p:cBhvr>
                                        <p:cTn id="10" dur="200" fill="hold">
                                          <p:stCondLst>
                                            <p:cond delay="800"/>
                                          </p:stCondLst>
                                        </p:cTn>
                                        <p:tgtEl>
                                          <p:spTgt spid="4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54"/>
                                        </p:tgtEl>
                                      </p:cBhvr>
                                    </p:animEffect>
                                    <p:set>
                                      <p:cBhvr>
                                        <p:cTn id="15" dur="1" fill="hold">
                                          <p:stCondLst>
                                            <p:cond delay="499"/>
                                          </p:stCondLst>
                                        </p:cTn>
                                        <p:tgtEl>
                                          <p:spTgt spid="54"/>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nodeType="with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54"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E21DA531-90B9-4AD6-A48A-C6927E6C21AF}"/>
              </a:ext>
            </a:extLst>
          </p:cNvPr>
          <p:cNvSpPr txBox="1">
            <a:spLocks/>
          </p:cNvSpPr>
          <p:nvPr/>
        </p:nvSpPr>
        <p:spPr>
          <a:xfrm>
            <a:off x="1309816" y="766140"/>
            <a:ext cx="9929079" cy="947290"/>
          </a:xfrm>
          <a:prstGeom prst="rect">
            <a:avLst/>
          </a:prstGeom>
          <a:solidFill>
            <a:schemeClr val="accent4">
              <a:lumMod val="20000"/>
              <a:lumOff val="80000"/>
            </a:schemeClr>
          </a:solidFill>
          <a:effectLst>
            <a:softEdge rad="139700"/>
          </a:effectLst>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800" dirty="0">
                <a:latin typeface="AvenirNext LT Pro Medium" panose="020B0604020202020204" pitchFamily="34" charset="0"/>
              </a:rPr>
              <a:t>Simulate, for the co-designed diversified cropping system and reference cropping systems, the evolution of functions involved in the development of different ecosystem services</a:t>
            </a:r>
            <a:endParaRPr lang="fr-FR" sz="1800" dirty="0"/>
          </a:p>
        </p:txBody>
      </p:sp>
      <p:sp>
        <p:nvSpPr>
          <p:cNvPr id="6" name="Titre 1">
            <a:extLst>
              <a:ext uri="{FF2B5EF4-FFF2-40B4-BE49-F238E27FC236}">
                <a16:creationId xmlns:a16="http://schemas.microsoft.com/office/drawing/2014/main" id="{68581DB0-EF3E-45A8-95C1-B4E36E4EA89E}"/>
              </a:ext>
            </a:extLst>
          </p:cNvPr>
          <p:cNvSpPr txBox="1">
            <a:spLocks/>
          </p:cNvSpPr>
          <p:nvPr/>
        </p:nvSpPr>
        <p:spPr>
          <a:xfrm>
            <a:off x="6962991" y="1735034"/>
            <a:ext cx="5083040" cy="82171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1600" dirty="0" err="1">
                <a:latin typeface="AvenirNext LT Pro Medium" panose="020B0604020202020204" pitchFamily="34" charset="0"/>
              </a:rPr>
              <a:t>Consider</a:t>
            </a:r>
            <a:r>
              <a:rPr lang="fr-FR" sz="1600" dirty="0">
                <a:latin typeface="AvenirNext LT Pro Medium" panose="020B0604020202020204" pitchFamily="34" charset="0"/>
              </a:rPr>
              <a:t> </a:t>
            </a:r>
            <a:r>
              <a:rPr lang="fr-FR" sz="1600" dirty="0" err="1">
                <a:latin typeface="AvenirNext LT Pro Medium" panose="020B0604020202020204" pitchFamily="34" charset="0"/>
              </a:rPr>
              <a:t>different</a:t>
            </a:r>
            <a:r>
              <a:rPr lang="fr-FR" sz="1600" dirty="0">
                <a:latin typeface="AvenirNext LT Pro Medium" panose="020B0604020202020204" pitchFamily="34" charset="0"/>
              </a:rPr>
              <a:t> </a:t>
            </a:r>
            <a:r>
              <a:rPr lang="fr-FR" sz="1600" dirty="0" err="1">
                <a:latin typeface="AvenirNext LT Pro Medium" panose="020B0604020202020204" pitchFamily="34" charset="0"/>
              </a:rPr>
              <a:t>climate</a:t>
            </a:r>
            <a:r>
              <a:rPr lang="fr-FR" sz="1600" dirty="0">
                <a:latin typeface="AvenirNext LT Pro Medium" panose="020B0604020202020204" pitchFamily="34" charset="0"/>
              </a:rPr>
              <a:t> scenarios over the long </a:t>
            </a:r>
            <a:r>
              <a:rPr lang="fr-FR" sz="1600" dirty="0" err="1">
                <a:latin typeface="AvenirNext LT Pro Medium" panose="020B0604020202020204" pitchFamily="34" charset="0"/>
              </a:rPr>
              <a:t>term</a:t>
            </a:r>
            <a:r>
              <a:rPr lang="fr-FR" sz="1600" dirty="0">
                <a:latin typeface="AvenirNext LT Pro Medium" panose="020B0604020202020204" pitchFamily="34" charset="0"/>
              </a:rPr>
              <a:t> (50 </a:t>
            </a:r>
            <a:r>
              <a:rPr lang="fr-FR" sz="1600" dirty="0" err="1">
                <a:latin typeface="AvenirNext LT Pro Medium" panose="020B0604020202020204" pitchFamily="34" charset="0"/>
              </a:rPr>
              <a:t>years</a:t>
            </a:r>
            <a:r>
              <a:rPr lang="fr-FR" sz="1600" dirty="0">
                <a:latin typeface="AvenirNext LT Pro Medium" panose="020B0604020202020204" pitchFamily="34" charset="0"/>
              </a:rPr>
              <a:t>)</a:t>
            </a:r>
            <a:endParaRPr lang="fr-FR" sz="1600" dirty="0"/>
          </a:p>
        </p:txBody>
      </p:sp>
      <p:sp>
        <p:nvSpPr>
          <p:cNvPr id="7" name="Titre 1">
            <a:extLst>
              <a:ext uri="{FF2B5EF4-FFF2-40B4-BE49-F238E27FC236}">
                <a16:creationId xmlns:a16="http://schemas.microsoft.com/office/drawing/2014/main" id="{0F6550D9-3C95-4BF9-AC93-55EDDA0C5A23}"/>
              </a:ext>
            </a:extLst>
          </p:cNvPr>
          <p:cNvSpPr txBox="1">
            <a:spLocks/>
          </p:cNvSpPr>
          <p:nvPr/>
        </p:nvSpPr>
        <p:spPr>
          <a:xfrm>
            <a:off x="1309816" y="5565787"/>
            <a:ext cx="10173347" cy="821717"/>
          </a:xfrm>
          <a:prstGeom prst="roundRect">
            <a:avLst/>
          </a:prstGeom>
          <a:ln w="19050">
            <a:solidFill>
              <a:schemeClr val="accent4">
                <a:lumMod val="60000"/>
                <a:lumOff val="40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u="sng" dirty="0">
                <a:latin typeface="Avenir Next LT Pro" panose="020B0504020202020204" pitchFamily="34" charset="0"/>
              </a:rPr>
              <a:t>Scientific contribution</a:t>
            </a:r>
            <a:r>
              <a:rPr lang="en-GB" sz="2400" b="1" dirty="0">
                <a:latin typeface="Avenir Next LT Pro" panose="020B0504020202020204" pitchFamily="34" charset="0"/>
              </a:rPr>
              <a:t>: impact over time of increased plant diversity on the ecosystem functions of the cropping system </a:t>
            </a:r>
            <a:endParaRPr lang="fr-FR" sz="2400" dirty="0">
              <a:latin typeface="Avenir Next LT Pro" panose="020B0504020202020204" pitchFamily="34" charset="0"/>
            </a:endParaRPr>
          </a:p>
        </p:txBody>
      </p:sp>
      <p:sp>
        <p:nvSpPr>
          <p:cNvPr id="8" name="Titre 1">
            <a:extLst>
              <a:ext uri="{FF2B5EF4-FFF2-40B4-BE49-F238E27FC236}">
                <a16:creationId xmlns:a16="http://schemas.microsoft.com/office/drawing/2014/main" id="{D3A84D50-D7E8-4134-9C53-5A9429BBD5CE}"/>
              </a:ext>
            </a:extLst>
          </p:cNvPr>
          <p:cNvSpPr txBox="1">
            <a:spLocks/>
          </p:cNvSpPr>
          <p:nvPr/>
        </p:nvSpPr>
        <p:spPr>
          <a:xfrm>
            <a:off x="354417" y="3890349"/>
            <a:ext cx="11483163" cy="82171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latin typeface="AvenirNext LT Pro Medium" panose="020B0604020202020204" pitchFamily="34" charset="0"/>
              </a:rPr>
              <a:t>Comparison of simulation results for active carbon and mineralised nitrogen between diversified co-designed rotation and both reference systems </a:t>
            </a:r>
            <a:endParaRPr lang="fr-FR" sz="2000" dirty="0"/>
          </a:p>
        </p:txBody>
      </p:sp>
      <p:sp>
        <p:nvSpPr>
          <p:cNvPr id="9" name="Flèche : bas 8">
            <a:extLst>
              <a:ext uri="{FF2B5EF4-FFF2-40B4-BE49-F238E27FC236}">
                <a16:creationId xmlns:a16="http://schemas.microsoft.com/office/drawing/2014/main" id="{EBF1DB2F-61AC-4055-A82A-3FD8798CCAD5}"/>
              </a:ext>
            </a:extLst>
          </p:cNvPr>
          <p:cNvSpPr/>
          <p:nvPr/>
        </p:nvSpPr>
        <p:spPr>
          <a:xfrm>
            <a:off x="5914547" y="1726338"/>
            <a:ext cx="481914" cy="818689"/>
          </a:xfrm>
          <a:prstGeom prst="downArrow">
            <a:avLst/>
          </a:prstGeom>
          <a:solidFill>
            <a:srgbClr val="F8AC00"/>
          </a:solidFill>
          <a:ln>
            <a:solidFill>
              <a:srgbClr val="F8A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A3A6"/>
              </a:solidFill>
              <a:latin typeface="Calibri" panose="020F0502020204030204"/>
            </a:endParaRPr>
          </a:p>
        </p:txBody>
      </p:sp>
      <p:sp>
        <p:nvSpPr>
          <p:cNvPr id="10" name="Éclair 9">
            <a:extLst>
              <a:ext uri="{FF2B5EF4-FFF2-40B4-BE49-F238E27FC236}">
                <a16:creationId xmlns:a16="http://schemas.microsoft.com/office/drawing/2014/main" id="{89B2BB52-DD12-4EFB-B4AF-3E7DC4C8A9FE}"/>
              </a:ext>
            </a:extLst>
          </p:cNvPr>
          <p:cNvSpPr/>
          <p:nvPr/>
        </p:nvSpPr>
        <p:spPr>
          <a:xfrm rot="8190991">
            <a:off x="6410680" y="1911385"/>
            <a:ext cx="766119" cy="315148"/>
          </a:xfrm>
          <a:prstGeom prst="lightningBol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Triangle isocèle 10">
            <a:extLst>
              <a:ext uri="{FF2B5EF4-FFF2-40B4-BE49-F238E27FC236}">
                <a16:creationId xmlns:a16="http://schemas.microsoft.com/office/drawing/2014/main" id="{92BF0E62-7B2F-4D87-8311-0A6D51C69DDB}"/>
              </a:ext>
            </a:extLst>
          </p:cNvPr>
          <p:cNvSpPr/>
          <p:nvPr/>
        </p:nvSpPr>
        <p:spPr>
          <a:xfrm rot="10800000">
            <a:off x="5815289" y="4788348"/>
            <a:ext cx="680429" cy="511757"/>
          </a:xfrm>
          <a:prstGeom prst="triangle">
            <a:avLst/>
          </a:prstGeom>
          <a:solidFill>
            <a:srgbClr val="F8AC00"/>
          </a:solidFill>
          <a:ln>
            <a:solidFill>
              <a:srgbClr val="F8A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A3A6"/>
              </a:solidFill>
              <a:latin typeface="Calibri" panose="020F0502020204030204"/>
            </a:endParaRPr>
          </a:p>
        </p:txBody>
      </p:sp>
      <p:sp>
        <p:nvSpPr>
          <p:cNvPr id="12" name="Titre 1">
            <a:extLst>
              <a:ext uri="{FF2B5EF4-FFF2-40B4-BE49-F238E27FC236}">
                <a16:creationId xmlns:a16="http://schemas.microsoft.com/office/drawing/2014/main" id="{6D6D1D86-E019-425E-AF5A-AACDA33711F1}"/>
              </a:ext>
            </a:extLst>
          </p:cNvPr>
          <p:cNvSpPr txBox="1">
            <a:spLocks/>
          </p:cNvSpPr>
          <p:nvPr/>
        </p:nvSpPr>
        <p:spPr>
          <a:xfrm>
            <a:off x="2211863" y="2557935"/>
            <a:ext cx="8124984" cy="82171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800" dirty="0">
                <a:latin typeface="AvenirNext LT Pro Light" panose="020B0403020202020204" pitchFamily="34" charset="0"/>
              </a:rPr>
              <a:t>Obtaining data sets for carbon and nitrogen for each site (here 1 site):</a:t>
            </a:r>
            <a:br>
              <a:rPr lang="en-GB" sz="1800" dirty="0">
                <a:latin typeface="AvenirNext LT Pro Light" panose="020B0403020202020204" pitchFamily="34" charset="0"/>
              </a:rPr>
            </a:br>
            <a:r>
              <a:rPr lang="en-GB" sz="1800" dirty="0">
                <a:latin typeface="AvenirNext LT Pro Light" panose="020B0403020202020204" pitchFamily="34" charset="0"/>
              </a:rPr>
              <a:t>Diversification modality x Climate scenario </a:t>
            </a:r>
            <a:endParaRPr lang="fr-FR" sz="1800" dirty="0">
              <a:latin typeface="AvenirNext LT Pro Light" panose="020B0403020202020204" pitchFamily="34" charset="0"/>
            </a:endParaRPr>
          </a:p>
        </p:txBody>
      </p:sp>
      <p:sp>
        <p:nvSpPr>
          <p:cNvPr id="13" name="Triangle isocèle 12">
            <a:extLst>
              <a:ext uri="{FF2B5EF4-FFF2-40B4-BE49-F238E27FC236}">
                <a16:creationId xmlns:a16="http://schemas.microsoft.com/office/drawing/2014/main" id="{E50193DD-C1C8-4B66-AE00-26DDB86BC5F2}"/>
              </a:ext>
            </a:extLst>
          </p:cNvPr>
          <p:cNvSpPr/>
          <p:nvPr/>
        </p:nvSpPr>
        <p:spPr>
          <a:xfrm rot="10800000">
            <a:off x="5815289" y="3404772"/>
            <a:ext cx="680429" cy="511757"/>
          </a:xfrm>
          <a:prstGeom prst="triangle">
            <a:avLst/>
          </a:prstGeom>
          <a:solidFill>
            <a:srgbClr val="F8AC00"/>
          </a:solidFill>
          <a:ln>
            <a:solidFill>
              <a:srgbClr val="F8A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A3A6"/>
              </a:solidFill>
              <a:latin typeface="Calibri" panose="020F0502020204030204"/>
            </a:endParaRPr>
          </a:p>
        </p:txBody>
      </p:sp>
      <p:sp>
        <p:nvSpPr>
          <p:cNvPr id="14" name="Flèche : pentagone 13">
            <a:extLst>
              <a:ext uri="{FF2B5EF4-FFF2-40B4-BE49-F238E27FC236}">
                <a16:creationId xmlns:a16="http://schemas.microsoft.com/office/drawing/2014/main" id="{AA4FDDFB-713A-4F10-9613-7C1FAAC6AC94}"/>
              </a:ext>
            </a:extLst>
          </p:cNvPr>
          <p:cNvSpPr/>
          <p:nvPr/>
        </p:nvSpPr>
        <p:spPr>
          <a:xfrm>
            <a:off x="5318041" y="-8253"/>
            <a:ext cx="1092758" cy="264451"/>
          </a:xfrm>
          <a:prstGeom prst="homePlate">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100" b="1" i="0" u="none" strike="noStrike" kern="1200" cap="none" spc="0" normalizeH="0" baseline="0" noProof="0" dirty="0">
              <a:ln>
                <a:noFill/>
              </a:ln>
              <a:solidFill>
                <a:prstClr val="white"/>
              </a:solidFill>
              <a:effectLst/>
              <a:uLnTx/>
              <a:uFillTx/>
              <a:latin typeface="AvenirNext LT Pro Cn" panose="020B0506020202020204" pitchFamily="34" charset="0"/>
              <a:ea typeface="+mn-ea"/>
              <a:cs typeface="+mn-cs"/>
            </a:endParaRPr>
          </a:p>
        </p:txBody>
      </p:sp>
      <p:sp>
        <p:nvSpPr>
          <p:cNvPr id="15" name="Flèche : pentagone 14">
            <a:extLst>
              <a:ext uri="{FF2B5EF4-FFF2-40B4-BE49-F238E27FC236}">
                <a16:creationId xmlns:a16="http://schemas.microsoft.com/office/drawing/2014/main" id="{A2A2064C-DF16-4F03-B18A-F963A1D69871}"/>
              </a:ext>
            </a:extLst>
          </p:cNvPr>
          <p:cNvSpPr/>
          <p:nvPr/>
        </p:nvSpPr>
        <p:spPr>
          <a:xfrm>
            <a:off x="4636089" y="-4228"/>
            <a:ext cx="1259143" cy="255995"/>
          </a:xfrm>
          <a:prstGeom prst="homePlate">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100" b="1" i="0" u="none" strike="noStrike" kern="1200" cap="none" spc="0" normalizeH="0" baseline="0" noProof="0" dirty="0">
              <a:ln>
                <a:noFill/>
              </a:ln>
              <a:solidFill>
                <a:prstClr val="white"/>
              </a:solidFill>
              <a:effectLst/>
              <a:uLnTx/>
              <a:uFillTx/>
              <a:latin typeface="AvenirNext LT Pro Cn" panose="020B0506020202020204" pitchFamily="34" charset="0"/>
              <a:ea typeface="+mn-ea"/>
              <a:cs typeface="+mn-cs"/>
            </a:endParaRPr>
          </a:p>
        </p:txBody>
      </p:sp>
      <p:sp>
        <p:nvSpPr>
          <p:cNvPr id="16" name="Flèche : pentagone 15">
            <a:extLst>
              <a:ext uri="{FF2B5EF4-FFF2-40B4-BE49-F238E27FC236}">
                <a16:creationId xmlns:a16="http://schemas.microsoft.com/office/drawing/2014/main" id="{D2BA9B2D-05B4-4C54-B63B-62BE1DA60790}"/>
              </a:ext>
            </a:extLst>
          </p:cNvPr>
          <p:cNvSpPr/>
          <p:nvPr/>
        </p:nvSpPr>
        <p:spPr>
          <a:xfrm>
            <a:off x="4414219" y="-9525"/>
            <a:ext cx="882214" cy="255995"/>
          </a:xfrm>
          <a:prstGeom prst="homePlate">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100" b="1" i="0" u="none" strike="noStrike" kern="1200" cap="none" spc="0" normalizeH="0" baseline="0" noProof="0" dirty="0">
              <a:ln>
                <a:noFill/>
              </a:ln>
              <a:solidFill>
                <a:prstClr val="white"/>
              </a:solidFill>
              <a:effectLst/>
              <a:uLnTx/>
              <a:uFillTx/>
              <a:latin typeface="AvenirNext LT Pro Cn" panose="020B0506020202020204" pitchFamily="34" charset="0"/>
              <a:ea typeface="+mn-ea"/>
              <a:cs typeface="+mn-cs"/>
            </a:endParaRPr>
          </a:p>
        </p:txBody>
      </p:sp>
      <p:sp>
        <p:nvSpPr>
          <p:cNvPr id="17" name="Flèche : pentagone 16">
            <a:extLst>
              <a:ext uri="{FF2B5EF4-FFF2-40B4-BE49-F238E27FC236}">
                <a16:creationId xmlns:a16="http://schemas.microsoft.com/office/drawing/2014/main" id="{02D093DE-10CD-42C1-BC55-F170082810B5}"/>
              </a:ext>
            </a:extLst>
          </p:cNvPr>
          <p:cNvSpPr/>
          <p:nvPr/>
        </p:nvSpPr>
        <p:spPr>
          <a:xfrm>
            <a:off x="2828261" y="203"/>
            <a:ext cx="1882800" cy="243087"/>
          </a:xfrm>
          <a:prstGeom prst="homePlate">
            <a:avLst/>
          </a:prstGeom>
          <a:solidFill>
            <a:srgbClr val="7F7F7F"/>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1" dirty="0">
                <a:solidFill>
                  <a:prstClr val="white"/>
                </a:solidFill>
                <a:latin typeface="AvenirNext LT Pro Cn" panose="020B0506020202020204" pitchFamily="34" charset="0"/>
              </a:rPr>
              <a:t>Methods</a:t>
            </a:r>
            <a:endParaRPr kumimoji="0" lang="fr-FR" sz="1100" b="1" i="0" u="none" strike="noStrike" kern="1200" cap="none" spc="0" normalizeH="0" baseline="0" noProof="0" dirty="0">
              <a:ln>
                <a:noFill/>
              </a:ln>
              <a:solidFill>
                <a:prstClr val="white"/>
              </a:solidFill>
              <a:effectLst/>
              <a:uLnTx/>
              <a:uFillTx/>
              <a:latin typeface="AvenirNext LT Pro Cn" panose="020B0506020202020204" pitchFamily="34" charset="0"/>
              <a:ea typeface="+mn-ea"/>
              <a:cs typeface="+mn-cs"/>
            </a:endParaRPr>
          </a:p>
        </p:txBody>
      </p:sp>
      <p:sp>
        <p:nvSpPr>
          <p:cNvPr id="18" name="Flèche : pentagone 17">
            <a:extLst>
              <a:ext uri="{FF2B5EF4-FFF2-40B4-BE49-F238E27FC236}">
                <a16:creationId xmlns:a16="http://schemas.microsoft.com/office/drawing/2014/main" id="{AEF75993-AF20-4BE1-8CBF-54C733F4F80A}"/>
              </a:ext>
            </a:extLst>
          </p:cNvPr>
          <p:cNvSpPr/>
          <p:nvPr/>
        </p:nvSpPr>
        <p:spPr>
          <a:xfrm>
            <a:off x="374356" y="-12705"/>
            <a:ext cx="2730278" cy="255995"/>
          </a:xfrm>
          <a:prstGeom prst="homePlate">
            <a:avLst/>
          </a:prstGeom>
          <a:solidFill>
            <a:srgbClr val="D0CECE"/>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100" b="1" i="0" u="none" strike="noStrike" kern="1200" cap="none" spc="0" normalizeH="0" baseline="0" noProof="0" dirty="0">
              <a:ln>
                <a:noFill/>
              </a:ln>
              <a:solidFill>
                <a:prstClr val="white"/>
              </a:solidFill>
              <a:effectLst/>
              <a:uLnTx/>
              <a:uFillTx/>
              <a:latin typeface="AvenirNext LT Pro Cn" panose="020B0506020202020204" pitchFamily="34" charset="0"/>
              <a:ea typeface="+mn-ea"/>
              <a:cs typeface="+mn-cs"/>
            </a:endParaRPr>
          </a:p>
        </p:txBody>
      </p:sp>
      <p:sp>
        <p:nvSpPr>
          <p:cNvPr id="19" name="Flèche : pentagone 18">
            <a:extLst>
              <a:ext uri="{FF2B5EF4-FFF2-40B4-BE49-F238E27FC236}">
                <a16:creationId xmlns:a16="http://schemas.microsoft.com/office/drawing/2014/main" id="{9B3BC5A4-0E25-4DC4-AA08-C6519242B5C8}"/>
              </a:ext>
            </a:extLst>
          </p:cNvPr>
          <p:cNvSpPr/>
          <p:nvPr/>
        </p:nvSpPr>
        <p:spPr>
          <a:xfrm>
            <a:off x="-5539" y="-23338"/>
            <a:ext cx="588772" cy="263896"/>
          </a:xfrm>
          <a:prstGeom prst="homePlate">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00" b="1" i="0" u="none" strike="noStrike" kern="1200" cap="none" spc="0" normalizeH="0" baseline="0" noProof="0" dirty="0">
              <a:ln>
                <a:noFill/>
              </a:ln>
              <a:solidFill>
                <a:prstClr val="white"/>
              </a:solidFill>
              <a:effectLst/>
              <a:uLnTx/>
              <a:uFillTx/>
              <a:latin typeface="AvenirNext LT Pro Cn" panose="020B0506020202020204" pitchFamily="34" charset="0"/>
              <a:ea typeface="+mn-ea"/>
              <a:cs typeface="+mn-cs"/>
            </a:endParaRPr>
          </a:p>
        </p:txBody>
      </p:sp>
      <p:sp>
        <p:nvSpPr>
          <p:cNvPr id="3" name="Espace réservé du numéro de diapositive 2">
            <a:extLst>
              <a:ext uri="{FF2B5EF4-FFF2-40B4-BE49-F238E27FC236}">
                <a16:creationId xmlns:a16="http://schemas.microsoft.com/office/drawing/2014/main" id="{4D29C805-7F49-4314-AFD3-5DF16F1C1383}"/>
              </a:ext>
            </a:extLst>
          </p:cNvPr>
          <p:cNvSpPr>
            <a:spLocks noGrp="1"/>
          </p:cNvSpPr>
          <p:nvPr>
            <p:ph type="sldNum" sz="quarter" idx="12"/>
          </p:nvPr>
        </p:nvSpPr>
        <p:spPr>
          <a:xfrm>
            <a:off x="9448800" y="6492875"/>
            <a:ext cx="2743200" cy="365125"/>
          </a:xfrm>
        </p:spPr>
        <p:txBody>
          <a:bodyPr/>
          <a:lstStyle/>
          <a:p>
            <a:fld id="{8AA005E4-423A-401E-9119-B3459E3083CE}" type="slidenum">
              <a:rPr lang="fr-FR" smtClean="0"/>
              <a:t>6</a:t>
            </a:fld>
            <a:endParaRPr lang="fr-FR" dirty="0"/>
          </a:p>
        </p:txBody>
      </p:sp>
    </p:spTree>
    <p:extLst>
      <p:ext uri="{BB962C8B-B14F-4D97-AF65-F5344CB8AC3E}">
        <p14:creationId xmlns:p14="http://schemas.microsoft.com/office/powerpoint/2010/main" val="781966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lèche : pentagone 14">
            <a:extLst>
              <a:ext uri="{FF2B5EF4-FFF2-40B4-BE49-F238E27FC236}">
                <a16:creationId xmlns:a16="http://schemas.microsoft.com/office/drawing/2014/main" id="{0001FF12-B085-4E5D-92D0-FC6E53A3A43A}"/>
              </a:ext>
            </a:extLst>
          </p:cNvPr>
          <p:cNvSpPr/>
          <p:nvPr/>
        </p:nvSpPr>
        <p:spPr>
          <a:xfrm>
            <a:off x="5318041" y="-8253"/>
            <a:ext cx="1092758" cy="264451"/>
          </a:xfrm>
          <a:prstGeom prst="homePlate">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100" b="1" i="0" u="none" strike="noStrike" kern="1200" cap="none" spc="0" normalizeH="0" baseline="0" noProof="0" dirty="0">
              <a:ln>
                <a:noFill/>
              </a:ln>
              <a:solidFill>
                <a:prstClr val="white"/>
              </a:solidFill>
              <a:effectLst/>
              <a:uLnTx/>
              <a:uFillTx/>
              <a:latin typeface="AvenirNext LT Pro Cn" panose="020B0506020202020204" pitchFamily="34" charset="0"/>
              <a:ea typeface="+mn-ea"/>
              <a:cs typeface="+mn-cs"/>
            </a:endParaRPr>
          </a:p>
        </p:txBody>
      </p:sp>
      <p:sp>
        <p:nvSpPr>
          <p:cNvPr id="16" name="Flèche : pentagone 15">
            <a:extLst>
              <a:ext uri="{FF2B5EF4-FFF2-40B4-BE49-F238E27FC236}">
                <a16:creationId xmlns:a16="http://schemas.microsoft.com/office/drawing/2014/main" id="{2BB49C70-9551-40BF-8EEF-699B744A6558}"/>
              </a:ext>
            </a:extLst>
          </p:cNvPr>
          <p:cNvSpPr/>
          <p:nvPr/>
        </p:nvSpPr>
        <p:spPr>
          <a:xfrm>
            <a:off x="4636089" y="-4228"/>
            <a:ext cx="1259143" cy="255995"/>
          </a:xfrm>
          <a:prstGeom prst="homePlate">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100" b="1" i="0" u="none" strike="noStrike" kern="1200" cap="none" spc="0" normalizeH="0" baseline="0" noProof="0" dirty="0">
              <a:ln>
                <a:noFill/>
              </a:ln>
              <a:solidFill>
                <a:prstClr val="white"/>
              </a:solidFill>
              <a:effectLst/>
              <a:uLnTx/>
              <a:uFillTx/>
              <a:latin typeface="AvenirNext LT Pro Cn" panose="020B0506020202020204" pitchFamily="34" charset="0"/>
              <a:ea typeface="+mn-ea"/>
              <a:cs typeface="+mn-cs"/>
            </a:endParaRPr>
          </a:p>
        </p:txBody>
      </p:sp>
      <p:sp>
        <p:nvSpPr>
          <p:cNvPr id="17" name="Flèche : pentagone 16">
            <a:extLst>
              <a:ext uri="{FF2B5EF4-FFF2-40B4-BE49-F238E27FC236}">
                <a16:creationId xmlns:a16="http://schemas.microsoft.com/office/drawing/2014/main" id="{04BCE09D-E861-4C5A-87D6-E5485926527F}"/>
              </a:ext>
            </a:extLst>
          </p:cNvPr>
          <p:cNvSpPr/>
          <p:nvPr/>
        </p:nvSpPr>
        <p:spPr>
          <a:xfrm>
            <a:off x="4414219" y="-9525"/>
            <a:ext cx="882214" cy="255995"/>
          </a:xfrm>
          <a:prstGeom prst="homePlate">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100" b="1" i="0" u="none" strike="noStrike" kern="1200" cap="none" spc="0" normalizeH="0" baseline="0" noProof="0" dirty="0">
              <a:ln>
                <a:noFill/>
              </a:ln>
              <a:solidFill>
                <a:prstClr val="white"/>
              </a:solidFill>
              <a:effectLst/>
              <a:uLnTx/>
              <a:uFillTx/>
              <a:latin typeface="AvenirNext LT Pro Cn" panose="020B0506020202020204" pitchFamily="34" charset="0"/>
              <a:ea typeface="+mn-ea"/>
              <a:cs typeface="+mn-cs"/>
            </a:endParaRPr>
          </a:p>
        </p:txBody>
      </p:sp>
      <p:sp>
        <p:nvSpPr>
          <p:cNvPr id="18" name="Flèche : pentagone 17">
            <a:extLst>
              <a:ext uri="{FF2B5EF4-FFF2-40B4-BE49-F238E27FC236}">
                <a16:creationId xmlns:a16="http://schemas.microsoft.com/office/drawing/2014/main" id="{BEF6004D-2AC8-46DD-A663-F31BDF4FEA06}"/>
              </a:ext>
            </a:extLst>
          </p:cNvPr>
          <p:cNvSpPr/>
          <p:nvPr/>
        </p:nvSpPr>
        <p:spPr>
          <a:xfrm>
            <a:off x="2828261" y="203"/>
            <a:ext cx="1882800" cy="243087"/>
          </a:xfrm>
          <a:prstGeom prst="homePlate">
            <a:avLst/>
          </a:prstGeom>
          <a:solidFill>
            <a:srgbClr val="7F7F7F"/>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a:ln>
                  <a:noFill/>
                </a:ln>
                <a:solidFill>
                  <a:prstClr val="white"/>
                </a:solidFill>
                <a:effectLst/>
                <a:uLnTx/>
                <a:uFillTx/>
                <a:latin typeface="AvenirNext LT Pro Cn" panose="020B0506020202020204" pitchFamily="34" charset="0"/>
                <a:ea typeface="+mn-ea"/>
                <a:cs typeface="+mn-cs"/>
              </a:rPr>
              <a:t>Methods</a:t>
            </a:r>
          </a:p>
        </p:txBody>
      </p:sp>
      <p:sp>
        <p:nvSpPr>
          <p:cNvPr id="19" name="Flèche : pentagone 18">
            <a:extLst>
              <a:ext uri="{FF2B5EF4-FFF2-40B4-BE49-F238E27FC236}">
                <a16:creationId xmlns:a16="http://schemas.microsoft.com/office/drawing/2014/main" id="{B0B9EB41-3D02-4FDE-8971-09F02705712C}"/>
              </a:ext>
            </a:extLst>
          </p:cNvPr>
          <p:cNvSpPr/>
          <p:nvPr/>
        </p:nvSpPr>
        <p:spPr>
          <a:xfrm>
            <a:off x="374356" y="-12705"/>
            <a:ext cx="2730278" cy="255995"/>
          </a:xfrm>
          <a:prstGeom prst="homePlate">
            <a:avLst/>
          </a:prstGeom>
          <a:solidFill>
            <a:srgbClr val="D0CECE"/>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100" b="1" i="0" u="none" strike="noStrike" kern="1200" cap="none" spc="0" normalizeH="0" baseline="0" noProof="0" dirty="0">
              <a:ln>
                <a:noFill/>
              </a:ln>
              <a:solidFill>
                <a:prstClr val="white"/>
              </a:solidFill>
              <a:effectLst/>
              <a:uLnTx/>
              <a:uFillTx/>
              <a:latin typeface="AvenirNext LT Pro Cn" panose="020B0506020202020204" pitchFamily="34" charset="0"/>
              <a:ea typeface="+mn-ea"/>
              <a:cs typeface="+mn-cs"/>
            </a:endParaRPr>
          </a:p>
        </p:txBody>
      </p:sp>
      <p:sp>
        <p:nvSpPr>
          <p:cNvPr id="20" name="Flèche : pentagone 19">
            <a:extLst>
              <a:ext uri="{FF2B5EF4-FFF2-40B4-BE49-F238E27FC236}">
                <a16:creationId xmlns:a16="http://schemas.microsoft.com/office/drawing/2014/main" id="{2590C68D-913C-4D32-99ED-5F6CEDE2D2CE}"/>
              </a:ext>
            </a:extLst>
          </p:cNvPr>
          <p:cNvSpPr/>
          <p:nvPr/>
        </p:nvSpPr>
        <p:spPr>
          <a:xfrm>
            <a:off x="-5539" y="-12705"/>
            <a:ext cx="588772" cy="263896"/>
          </a:xfrm>
          <a:prstGeom prst="homePlate">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00" b="1" i="0" u="none" strike="noStrike" kern="1200" cap="none" spc="0" normalizeH="0" baseline="0" noProof="0" dirty="0">
              <a:ln>
                <a:noFill/>
              </a:ln>
              <a:solidFill>
                <a:prstClr val="white"/>
              </a:solidFill>
              <a:effectLst/>
              <a:uLnTx/>
              <a:uFillTx/>
              <a:latin typeface="AvenirNext LT Pro Cn" panose="020B0506020202020204" pitchFamily="34" charset="0"/>
              <a:ea typeface="+mn-ea"/>
              <a:cs typeface="+mn-cs"/>
            </a:endParaRPr>
          </a:p>
        </p:txBody>
      </p:sp>
      <p:sp>
        <p:nvSpPr>
          <p:cNvPr id="21" name="Rectangle 20">
            <a:extLst>
              <a:ext uri="{FF2B5EF4-FFF2-40B4-BE49-F238E27FC236}">
                <a16:creationId xmlns:a16="http://schemas.microsoft.com/office/drawing/2014/main" id="{D652F217-09EB-4659-8F18-6766C767F7D2}"/>
              </a:ext>
            </a:extLst>
          </p:cNvPr>
          <p:cNvSpPr/>
          <p:nvPr/>
        </p:nvSpPr>
        <p:spPr>
          <a:xfrm>
            <a:off x="0" y="400560"/>
            <a:ext cx="8759027"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prstClr val="black"/>
                </a:solidFill>
                <a:latin typeface="AvenirNext LT Pro Heavy" panose="020B0904020202020204" pitchFamily="34" charset="0"/>
              </a:rPr>
              <a:t>The simulated system: a co-designed cropping system</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2E434235-9FA5-4922-95EB-CF652204EF96}"/>
              </a:ext>
            </a:extLst>
          </p:cNvPr>
          <p:cNvSpPr/>
          <p:nvPr/>
        </p:nvSpPr>
        <p:spPr>
          <a:xfrm>
            <a:off x="8516039" y="1135696"/>
            <a:ext cx="484889" cy="4727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7" name="Image 26">
            <a:extLst>
              <a:ext uri="{FF2B5EF4-FFF2-40B4-BE49-F238E27FC236}">
                <a16:creationId xmlns:a16="http://schemas.microsoft.com/office/drawing/2014/main" id="{1B41DFE4-2320-4B31-9F84-9E2A9161B1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3406" y="914254"/>
            <a:ext cx="7243652" cy="5518973"/>
          </a:xfrm>
          <a:prstGeom prst="rect">
            <a:avLst/>
          </a:prstGeom>
        </p:spPr>
      </p:pic>
      <p:pic>
        <p:nvPicPr>
          <p:cNvPr id="31" name="Image 30">
            <a:extLst>
              <a:ext uri="{FF2B5EF4-FFF2-40B4-BE49-F238E27FC236}">
                <a16:creationId xmlns:a16="http://schemas.microsoft.com/office/drawing/2014/main" id="{38815353-FFB7-4635-A572-E445A62E04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18594" y="1906718"/>
            <a:ext cx="1659424" cy="3044563"/>
          </a:xfrm>
          <a:prstGeom prst="rect">
            <a:avLst/>
          </a:prstGeom>
        </p:spPr>
      </p:pic>
      <p:sp>
        <p:nvSpPr>
          <p:cNvPr id="32" name="Ellipse 31">
            <a:extLst>
              <a:ext uri="{FF2B5EF4-FFF2-40B4-BE49-F238E27FC236}">
                <a16:creationId xmlns:a16="http://schemas.microsoft.com/office/drawing/2014/main" id="{E6E12F48-0B2F-4880-B6D5-9EC2EC290107}"/>
              </a:ext>
            </a:extLst>
          </p:cNvPr>
          <p:cNvSpPr/>
          <p:nvPr/>
        </p:nvSpPr>
        <p:spPr>
          <a:xfrm>
            <a:off x="8716807" y="914253"/>
            <a:ext cx="1001019" cy="55098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Espace réservé du numéro de diapositive 2">
            <a:extLst>
              <a:ext uri="{FF2B5EF4-FFF2-40B4-BE49-F238E27FC236}">
                <a16:creationId xmlns:a16="http://schemas.microsoft.com/office/drawing/2014/main" id="{AE9E77CE-0DBB-402F-8197-AAD45994019C}"/>
              </a:ext>
            </a:extLst>
          </p:cNvPr>
          <p:cNvSpPr>
            <a:spLocks noGrp="1"/>
          </p:cNvSpPr>
          <p:nvPr>
            <p:ph type="sldNum" sz="quarter" idx="12"/>
          </p:nvPr>
        </p:nvSpPr>
        <p:spPr>
          <a:xfrm>
            <a:off x="9448800" y="6492875"/>
            <a:ext cx="2743200" cy="365125"/>
          </a:xfrm>
        </p:spPr>
        <p:txBody>
          <a:bodyPr/>
          <a:lstStyle/>
          <a:p>
            <a:fld id="{8AA005E4-423A-401E-9119-B3459E3083CE}" type="slidenum">
              <a:rPr lang="fr-FR" smtClean="0"/>
              <a:t>7</a:t>
            </a:fld>
            <a:endParaRPr lang="fr-FR" dirty="0"/>
          </a:p>
        </p:txBody>
      </p:sp>
    </p:spTree>
    <p:extLst>
      <p:ext uri="{BB962C8B-B14F-4D97-AF65-F5344CB8AC3E}">
        <p14:creationId xmlns:p14="http://schemas.microsoft.com/office/powerpoint/2010/main" val="4256879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 coins arrondis 11">
            <a:extLst>
              <a:ext uri="{FF2B5EF4-FFF2-40B4-BE49-F238E27FC236}">
                <a16:creationId xmlns:a16="http://schemas.microsoft.com/office/drawing/2014/main" id="{909FB6E3-8F04-4013-AC4D-5130B5B1FE2A}"/>
              </a:ext>
            </a:extLst>
          </p:cNvPr>
          <p:cNvSpPr/>
          <p:nvPr/>
        </p:nvSpPr>
        <p:spPr>
          <a:xfrm>
            <a:off x="1473202" y="6445984"/>
            <a:ext cx="9334491" cy="408623"/>
          </a:xfrm>
          <a:prstGeom prst="roundRect">
            <a:avLst/>
          </a:prstGeom>
          <a:solidFill>
            <a:srgbClr val="FFD475"/>
          </a:solidFill>
        </p:spPr>
        <p:txBody>
          <a:bodyPr wrap="square">
            <a:spAutoFit/>
          </a:bodyPr>
          <a:lstStyle/>
          <a:p>
            <a:pPr algn="ctr"/>
            <a:endParaRPr lang="en-GB" b="1">
              <a:solidFill>
                <a:prstClr val="black"/>
              </a:solidFill>
              <a:latin typeface="Avenir Next LT Pro" panose="020B0504020202020204" pitchFamily="34" charset="0"/>
              <a:cs typeface="Arial" panose="020B0604020202020204" pitchFamily="34" charset="0"/>
            </a:endParaRPr>
          </a:p>
        </p:txBody>
      </p:sp>
      <p:sp>
        <p:nvSpPr>
          <p:cNvPr id="4" name="Titre 1">
            <a:extLst>
              <a:ext uri="{FF2B5EF4-FFF2-40B4-BE49-F238E27FC236}">
                <a16:creationId xmlns:a16="http://schemas.microsoft.com/office/drawing/2014/main" id="{53643DA3-DAF0-4FEC-A49D-17BDB5ED047B}"/>
              </a:ext>
            </a:extLst>
          </p:cNvPr>
          <p:cNvSpPr>
            <a:spLocks noGrp="1"/>
          </p:cNvSpPr>
          <p:nvPr>
            <p:ph type="title"/>
          </p:nvPr>
        </p:nvSpPr>
        <p:spPr>
          <a:xfrm>
            <a:off x="39490" y="385706"/>
            <a:ext cx="11483163" cy="544970"/>
          </a:xfrm>
        </p:spPr>
        <p:txBody>
          <a:bodyPr>
            <a:normAutofit/>
          </a:bodyPr>
          <a:lstStyle/>
          <a:p>
            <a:r>
              <a:rPr lang="fr-FR" sz="2400" dirty="0">
                <a:latin typeface="AvenirNext LT Pro Heavy" panose="020B0904020202020204" pitchFamily="34" charset="0"/>
              </a:rPr>
              <a:t>The </a:t>
            </a:r>
            <a:r>
              <a:rPr lang="fr-FR" sz="2400" dirty="0" err="1">
                <a:latin typeface="AvenirNext LT Pro Heavy" panose="020B0904020202020204" pitchFamily="34" charset="0"/>
              </a:rPr>
              <a:t>two</a:t>
            </a:r>
            <a:r>
              <a:rPr lang="fr-FR" sz="2400" dirty="0">
                <a:latin typeface="AvenirNext LT Pro Heavy" panose="020B0904020202020204" pitchFamily="34" charset="0"/>
              </a:rPr>
              <a:t> </a:t>
            </a:r>
            <a:r>
              <a:rPr lang="fr-FR" sz="2400" dirty="0" err="1">
                <a:latin typeface="AvenirNext LT Pro Heavy" panose="020B0904020202020204" pitchFamily="34" charset="0"/>
              </a:rPr>
              <a:t>simulated</a:t>
            </a:r>
            <a:r>
              <a:rPr lang="fr-FR" sz="2400" dirty="0">
                <a:latin typeface="AvenirNext LT Pro Heavy" panose="020B0904020202020204" pitchFamily="34" charset="0"/>
              </a:rPr>
              <a:t> </a:t>
            </a:r>
            <a:r>
              <a:rPr lang="fr-FR" sz="2400" dirty="0" err="1">
                <a:latin typeface="AvenirNext LT Pro Heavy" panose="020B0904020202020204" pitchFamily="34" charset="0"/>
              </a:rPr>
              <a:t>reference</a:t>
            </a:r>
            <a:r>
              <a:rPr lang="fr-FR" sz="2400" dirty="0">
                <a:latin typeface="AvenirNext LT Pro Heavy" panose="020B0904020202020204" pitchFamily="34" charset="0"/>
              </a:rPr>
              <a:t> </a:t>
            </a:r>
            <a:r>
              <a:rPr lang="fr-FR" sz="2400" dirty="0" err="1">
                <a:latin typeface="AvenirNext LT Pro Heavy" panose="020B0904020202020204" pitchFamily="34" charset="0"/>
              </a:rPr>
              <a:t>cropping</a:t>
            </a:r>
            <a:r>
              <a:rPr lang="fr-FR" sz="2400" dirty="0">
                <a:latin typeface="AvenirNext LT Pro Heavy" panose="020B0904020202020204" pitchFamily="34" charset="0"/>
              </a:rPr>
              <a:t> </a:t>
            </a:r>
            <a:r>
              <a:rPr lang="fr-FR" sz="2400" dirty="0" err="1">
                <a:latin typeface="AvenirNext LT Pro Heavy" panose="020B0904020202020204" pitchFamily="34" charset="0"/>
              </a:rPr>
              <a:t>systems</a:t>
            </a:r>
            <a:endParaRPr lang="fr-FR" sz="2400" dirty="0">
              <a:latin typeface="AvenirNext LT Pro Heavy" panose="020B0904020202020204" pitchFamily="34" charset="0"/>
            </a:endParaRPr>
          </a:p>
        </p:txBody>
      </p:sp>
      <p:pic>
        <p:nvPicPr>
          <p:cNvPr id="5" name="Image 4">
            <a:extLst>
              <a:ext uri="{FF2B5EF4-FFF2-40B4-BE49-F238E27FC236}">
                <a16:creationId xmlns:a16="http://schemas.microsoft.com/office/drawing/2014/main" id="{132DE0DC-4824-4E8D-A246-0253AB6CD968}"/>
              </a:ext>
            </a:extLst>
          </p:cNvPr>
          <p:cNvPicPr>
            <a:picLocks noChangeAspect="1"/>
          </p:cNvPicPr>
          <p:nvPr/>
        </p:nvPicPr>
        <p:blipFill>
          <a:blip r:embed="rId3"/>
          <a:stretch>
            <a:fillRect/>
          </a:stretch>
        </p:blipFill>
        <p:spPr>
          <a:xfrm>
            <a:off x="6814893" y="1716413"/>
            <a:ext cx="4744056" cy="3036197"/>
          </a:xfrm>
          <a:prstGeom prst="rect">
            <a:avLst/>
          </a:prstGeom>
        </p:spPr>
      </p:pic>
      <p:sp>
        <p:nvSpPr>
          <p:cNvPr id="21" name="ZoneTexte 20">
            <a:extLst>
              <a:ext uri="{FF2B5EF4-FFF2-40B4-BE49-F238E27FC236}">
                <a16:creationId xmlns:a16="http://schemas.microsoft.com/office/drawing/2014/main" id="{2444E661-38AA-4FC1-8D5D-F4680AB2AC47}"/>
              </a:ext>
            </a:extLst>
          </p:cNvPr>
          <p:cNvSpPr txBox="1"/>
          <p:nvPr/>
        </p:nvSpPr>
        <p:spPr>
          <a:xfrm>
            <a:off x="7239200" y="4798446"/>
            <a:ext cx="4243938" cy="510778"/>
          </a:xfrm>
          <a:prstGeom prst="roundRect">
            <a:avLst/>
          </a:prstGeom>
          <a:solidFill>
            <a:schemeClr val="accent2">
              <a:lumMod val="60000"/>
              <a:lumOff val="40000"/>
            </a:schemeClr>
          </a:solidFill>
          <a:ln>
            <a:noFill/>
          </a:ln>
        </p:spPr>
        <p:txBody>
          <a:bodyPr wrap="square" rtlCol="0">
            <a:spAutoFit/>
          </a:bodyPr>
          <a:lstStyle/>
          <a:p>
            <a:pPr algn="ctr"/>
            <a:r>
              <a:rPr lang="fr-FR" sz="1200" dirty="0">
                <a:latin typeface="AvenirNext LT Pro Heavy" panose="020B0904020202020204" pitchFamily="34" charset="0"/>
              </a:rPr>
              <a:t>WHEAT – CC – CORN – FABA BEAN – CC – WHEAT – CC – CORN – TRICTICALE/PEA - RAPESEED</a:t>
            </a:r>
            <a:endParaRPr lang="en-GB" sz="1200" dirty="0">
              <a:latin typeface="AvenirNext LT Pro Cn" panose="020B0506020202020204" pitchFamily="34" charset="0"/>
            </a:endParaRPr>
          </a:p>
        </p:txBody>
      </p:sp>
      <p:sp>
        <p:nvSpPr>
          <p:cNvPr id="22" name="Flèche : droite 21">
            <a:extLst>
              <a:ext uri="{FF2B5EF4-FFF2-40B4-BE49-F238E27FC236}">
                <a16:creationId xmlns:a16="http://schemas.microsoft.com/office/drawing/2014/main" id="{E0E5D39A-F0C9-46D9-8653-FA2937070613}"/>
              </a:ext>
            </a:extLst>
          </p:cNvPr>
          <p:cNvSpPr/>
          <p:nvPr/>
        </p:nvSpPr>
        <p:spPr>
          <a:xfrm rot="5400000">
            <a:off x="9086378" y="4187065"/>
            <a:ext cx="689282" cy="139700"/>
          </a:xfrm>
          <a:prstGeom prst="righ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ZoneTexte 2">
            <a:extLst>
              <a:ext uri="{FF2B5EF4-FFF2-40B4-BE49-F238E27FC236}">
                <a16:creationId xmlns:a16="http://schemas.microsoft.com/office/drawing/2014/main" id="{DA5DE2E7-D7E2-4A87-8E52-11405BE03FCE}"/>
              </a:ext>
            </a:extLst>
          </p:cNvPr>
          <p:cNvSpPr txBox="1"/>
          <p:nvPr/>
        </p:nvSpPr>
        <p:spPr>
          <a:xfrm>
            <a:off x="1728328" y="1074763"/>
            <a:ext cx="3086100" cy="369332"/>
          </a:xfrm>
          <a:prstGeom prst="rect">
            <a:avLst/>
          </a:prstGeom>
          <a:noFill/>
        </p:spPr>
        <p:txBody>
          <a:bodyPr wrap="square" rtlCol="0">
            <a:spAutoFit/>
          </a:bodyPr>
          <a:lstStyle/>
          <a:p>
            <a:r>
              <a:rPr lang="fr-FR" b="1" i="1" dirty="0">
                <a:latin typeface="AvenirNext LT Pro Cn" panose="020B0506020202020204" pitchFamily="34" charset="0"/>
              </a:rPr>
              <a:t> « Business as </a:t>
            </a:r>
            <a:r>
              <a:rPr lang="fr-FR" b="1" i="1" dirty="0" err="1">
                <a:latin typeface="AvenirNext LT Pro Cn" panose="020B0506020202020204" pitchFamily="34" charset="0"/>
              </a:rPr>
              <a:t>usual</a:t>
            </a:r>
            <a:r>
              <a:rPr lang="fr-FR" b="1" i="1" dirty="0">
                <a:latin typeface="AvenirNext LT Pro Cn" panose="020B0506020202020204" pitchFamily="34" charset="0"/>
              </a:rPr>
              <a:t> » system</a:t>
            </a:r>
          </a:p>
        </p:txBody>
      </p:sp>
      <p:sp>
        <p:nvSpPr>
          <p:cNvPr id="19" name="ZoneTexte 18">
            <a:extLst>
              <a:ext uri="{FF2B5EF4-FFF2-40B4-BE49-F238E27FC236}">
                <a16:creationId xmlns:a16="http://schemas.microsoft.com/office/drawing/2014/main" id="{20D73508-561D-4A5C-A58C-976A46E55A26}"/>
              </a:ext>
            </a:extLst>
          </p:cNvPr>
          <p:cNvSpPr txBox="1"/>
          <p:nvPr/>
        </p:nvSpPr>
        <p:spPr>
          <a:xfrm>
            <a:off x="6642553" y="1070082"/>
            <a:ext cx="5437231" cy="646331"/>
          </a:xfrm>
          <a:prstGeom prst="rect">
            <a:avLst/>
          </a:prstGeom>
          <a:noFill/>
        </p:spPr>
        <p:txBody>
          <a:bodyPr wrap="square" rtlCol="0">
            <a:spAutoFit/>
          </a:bodyPr>
          <a:lstStyle/>
          <a:p>
            <a:pPr algn="ctr"/>
            <a:r>
              <a:rPr lang="fr-FR" b="1" dirty="0" err="1">
                <a:latin typeface="AvenirNext LT Pro Cn" panose="020B0506020202020204" pitchFamily="34" charset="0"/>
              </a:rPr>
              <a:t>Kerguéhennec</a:t>
            </a:r>
            <a:r>
              <a:rPr lang="fr-FR" b="1" dirty="0">
                <a:latin typeface="AvenirNext LT Pro Cn" panose="020B0506020202020204" pitchFamily="34" charset="0"/>
              </a:rPr>
              <a:t> </a:t>
            </a:r>
            <a:r>
              <a:rPr lang="fr-FR" b="1" dirty="0" err="1">
                <a:latin typeface="AvenirNext LT Pro Cn" panose="020B0506020202020204" pitchFamily="34" charset="0"/>
              </a:rPr>
              <a:t>Synophyt</a:t>
            </a:r>
            <a:r>
              <a:rPr lang="fr-FR" b="1" dirty="0">
                <a:latin typeface="AvenirNext LT Pro Cn" panose="020B0506020202020204" pitchFamily="34" charset="0"/>
              </a:rPr>
              <a:t> </a:t>
            </a:r>
            <a:r>
              <a:rPr lang="fr-FR" b="1" dirty="0" err="1">
                <a:latin typeface="AvenirNext LT Pro Cn" panose="020B0506020202020204" pitchFamily="34" charset="0"/>
              </a:rPr>
              <a:t>agroecological</a:t>
            </a:r>
            <a:r>
              <a:rPr lang="fr-FR" b="1" dirty="0">
                <a:latin typeface="AvenirNext LT Pro Cn" panose="020B0506020202020204" pitchFamily="34" charset="0"/>
              </a:rPr>
              <a:t> system </a:t>
            </a:r>
            <a:br>
              <a:rPr lang="fr-FR" b="1" dirty="0">
                <a:latin typeface="AvenirNext LT Pro Cn" panose="020B0506020202020204" pitchFamily="34" charset="0"/>
              </a:rPr>
            </a:br>
            <a:r>
              <a:rPr lang="fr-FR" b="1" dirty="0">
                <a:latin typeface="AvenirNext LT Pro Cn" panose="020B0506020202020204" pitchFamily="34" charset="0"/>
              </a:rPr>
              <a:t>(</a:t>
            </a:r>
            <a:r>
              <a:rPr lang="fr-FR" b="1" dirty="0" err="1">
                <a:latin typeface="AvenirNext LT Pro Cn" panose="020B0506020202020204" pitchFamily="34" charset="0"/>
              </a:rPr>
              <a:t>Pourias</a:t>
            </a:r>
            <a:r>
              <a:rPr lang="fr-FR" b="1" dirty="0">
                <a:latin typeface="AvenirNext LT Pro Cn" panose="020B0506020202020204" pitchFamily="34" charset="0"/>
              </a:rPr>
              <a:t> and al., 2024)</a:t>
            </a:r>
          </a:p>
        </p:txBody>
      </p:sp>
      <p:sp>
        <p:nvSpPr>
          <p:cNvPr id="6" name="ZoneTexte 5">
            <a:extLst>
              <a:ext uri="{FF2B5EF4-FFF2-40B4-BE49-F238E27FC236}">
                <a16:creationId xmlns:a16="http://schemas.microsoft.com/office/drawing/2014/main" id="{7B7AAAA3-B3B6-4CFF-9403-97BF76F235AC}"/>
              </a:ext>
            </a:extLst>
          </p:cNvPr>
          <p:cNvSpPr txBox="1"/>
          <p:nvPr/>
        </p:nvSpPr>
        <p:spPr>
          <a:xfrm>
            <a:off x="6903925" y="5620757"/>
            <a:ext cx="5063371" cy="523220"/>
          </a:xfrm>
          <a:prstGeom prst="rect">
            <a:avLst/>
          </a:prstGeom>
          <a:noFill/>
        </p:spPr>
        <p:txBody>
          <a:bodyPr wrap="square" rtlCol="0">
            <a:spAutoFit/>
          </a:bodyPr>
          <a:lstStyle/>
          <a:p>
            <a:r>
              <a:rPr lang="en-US" sz="1400" dirty="0">
                <a:latin typeface="AvenirNext LT Pro Light" panose="020B0403020202020204" pitchFamily="34" charset="0"/>
              </a:rPr>
              <a:t>A 6 year agroecological system that is co-designed, for pesticide reduction and adapted to Brittany conditions. </a:t>
            </a:r>
            <a:endParaRPr lang="fr-FR" sz="1400" dirty="0">
              <a:latin typeface="AvenirNext LT Pro Light" panose="020B0403020202020204" pitchFamily="34" charset="0"/>
            </a:endParaRPr>
          </a:p>
        </p:txBody>
      </p:sp>
      <p:pic>
        <p:nvPicPr>
          <p:cNvPr id="7" name="Image 6">
            <a:extLst>
              <a:ext uri="{FF2B5EF4-FFF2-40B4-BE49-F238E27FC236}">
                <a16:creationId xmlns:a16="http://schemas.microsoft.com/office/drawing/2014/main" id="{BD8AB1C6-848D-46EC-A066-100CF4DB07FB}"/>
              </a:ext>
            </a:extLst>
          </p:cNvPr>
          <p:cNvPicPr>
            <a:picLocks noChangeAspect="1"/>
          </p:cNvPicPr>
          <p:nvPr/>
        </p:nvPicPr>
        <p:blipFill>
          <a:blip r:embed="rId4"/>
          <a:stretch>
            <a:fillRect/>
          </a:stretch>
        </p:blipFill>
        <p:spPr>
          <a:xfrm>
            <a:off x="11169257" y="1590258"/>
            <a:ext cx="877888" cy="877888"/>
          </a:xfrm>
          <a:prstGeom prst="rect">
            <a:avLst/>
          </a:prstGeom>
        </p:spPr>
      </p:pic>
      <p:sp>
        <p:nvSpPr>
          <p:cNvPr id="8" name="Ellipse 7">
            <a:extLst>
              <a:ext uri="{FF2B5EF4-FFF2-40B4-BE49-F238E27FC236}">
                <a16:creationId xmlns:a16="http://schemas.microsoft.com/office/drawing/2014/main" id="{8E228C7E-4B8C-4C17-BBA0-15CA70B71FFC}"/>
              </a:ext>
            </a:extLst>
          </p:cNvPr>
          <p:cNvSpPr/>
          <p:nvPr/>
        </p:nvSpPr>
        <p:spPr>
          <a:xfrm>
            <a:off x="9361169" y="3705402"/>
            <a:ext cx="139700" cy="15223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3" name="Connecteur droit 22">
            <a:extLst>
              <a:ext uri="{FF2B5EF4-FFF2-40B4-BE49-F238E27FC236}">
                <a16:creationId xmlns:a16="http://schemas.microsoft.com/office/drawing/2014/main" id="{619AFD4C-4962-4D3B-995E-197D3C21655E}"/>
              </a:ext>
            </a:extLst>
          </p:cNvPr>
          <p:cNvCxnSpPr/>
          <p:nvPr/>
        </p:nvCxnSpPr>
        <p:spPr>
          <a:xfrm>
            <a:off x="6494372" y="1420988"/>
            <a:ext cx="0" cy="4865837"/>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pic>
        <p:nvPicPr>
          <p:cNvPr id="24" name="Image 23">
            <a:extLst>
              <a:ext uri="{FF2B5EF4-FFF2-40B4-BE49-F238E27FC236}">
                <a16:creationId xmlns:a16="http://schemas.microsoft.com/office/drawing/2014/main" id="{45A30894-637D-480A-BA02-9C6D35BDB200}"/>
              </a:ext>
            </a:extLst>
          </p:cNvPr>
          <p:cNvPicPr>
            <a:picLocks noChangeAspect="1"/>
          </p:cNvPicPr>
          <p:nvPr/>
        </p:nvPicPr>
        <p:blipFill rotWithShape="1">
          <a:blip r:embed="rId5"/>
          <a:srcRect l="10036" t="9541" r="12116" b="10909"/>
          <a:stretch/>
        </p:blipFill>
        <p:spPr>
          <a:xfrm>
            <a:off x="8650083" y="2122058"/>
            <a:ext cx="1561872" cy="1507355"/>
          </a:xfrm>
          <a:prstGeom prst="ellipse">
            <a:avLst/>
          </a:prstGeom>
        </p:spPr>
      </p:pic>
      <p:pic>
        <p:nvPicPr>
          <p:cNvPr id="36" name="Image 35">
            <a:extLst>
              <a:ext uri="{FF2B5EF4-FFF2-40B4-BE49-F238E27FC236}">
                <a16:creationId xmlns:a16="http://schemas.microsoft.com/office/drawing/2014/main" id="{F1141ED5-D9EA-451B-9AE1-DF30EC9D8FA6}"/>
              </a:ext>
            </a:extLst>
          </p:cNvPr>
          <p:cNvPicPr>
            <a:picLocks noChangeAspect="1"/>
          </p:cNvPicPr>
          <p:nvPr/>
        </p:nvPicPr>
        <p:blipFill>
          <a:blip r:embed="rId3"/>
          <a:stretch>
            <a:fillRect/>
          </a:stretch>
        </p:blipFill>
        <p:spPr>
          <a:xfrm>
            <a:off x="435340" y="1721185"/>
            <a:ext cx="4719986" cy="3020792"/>
          </a:xfrm>
          <a:prstGeom prst="rect">
            <a:avLst/>
          </a:prstGeom>
        </p:spPr>
      </p:pic>
      <p:grpSp>
        <p:nvGrpSpPr>
          <p:cNvPr id="40" name="Groupe 39">
            <a:extLst>
              <a:ext uri="{FF2B5EF4-FFF2-40B4-BE49-F238E27FC236}">
                <a16:creationId xmlns:a16="http://schemas.microsoft.com/office/drawing/2014/main" id="{DE69DF17-8E88-44C0-83C7-4F19EA9E56CB}"/>
              </a:ext>
            </a:extLst>
          </p:cNvPr>
          <p:cNvGrpSpPr/>
          <p:nvPr/>
        </p:nvGrpSpPr>
        <p:grpSpPr>
          <a:xfrm>
            <a:off x="2350133" y="1807379"/>
            <a:ext cx="2021811" cy="2312713"/>
            <a:chOff x="7209858" y="3663764"/>
            <a:chExt cx="1978073" cy="2234807"/>
          </a:xfrm>
        </p:grpSpPr>
        <p:pic>
          <p:nvPicPr>
            <p:cNvPr id="41" name="Image 40">
              <a:extLst>
                <a:ext uri="{FF2B5EF4-FFF2-40B4-BE49-F238E27FC236}">
                  <a16:creationId xmlns:a16="http://schemas.microsoft.com/office/drawing/2014/main" id="{0D163DA8-4F37-40C8-B74A-E9FB2E67DB87}"/>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4375" b="97500" l="10000" r="92604">
                          <a14:foregroundMark x1="46250" y1="9271" x2="46250" y2="9271"/>
                          <a14:foregroundMark x1="45938" y1="7813" x2="45938" y2="7813"/>
                          <a14:foregroundMark x1="44948" y1="5833" x2="44948" y2="5833"/>
                          <a14:foregroundMark x1="47396" y1="4479" x2="47396" y2="4479"/>
                          <a14:foregroundMark x1="48385" y1="92031" x2="48385" y2="92031"/>
                          <a14:foregroundMark x1="41615" y1="93177" x2="41615" y2="93177"/>
                          <a14:foregroundMark x1="48750" y1="97500" x2="48750" y2="97500"/>
                          <a14:foregroundMark x1="92604" y1="83438" x2="92604" y2="83438"/>
                        </a14:backgroundRemoval>
                      </a14:imgEffect>
                    </a14:imgLayer>
                  </a14:imgProps>
                </a:ext>
              </a:extLst>
            </a:blip>
            <a:stretch>
              <a:fillRect/>
            </a:stretch>
          </p:blipFill>
          <p:spPr>
            <a:xfrm>
              <a:off x="8214759" y="4113305"/>
              <a:ext cx="973172" cy="973173"/>
            </a:xfrm>
            <a:prstGeom prst="rect">
              <a:avLst/>
            </a:prstGeom>
          </p:spPr>
        </p:pic>
        <p:pic>
          <p:nvPicPr>
            <p:cNvPr id="42" name="Image 41">
              <a:extLst>
                <a:ext uri="{FF2B5EF4-FFF2-40B4-BE49-F238E27FC236}">
                  <a16:creationId xmlns:a16="http://schemas.microsoft.com/office/drawing/2014/main" id="{4CAA895A-8D06-4EC0-B764-EC3BB58D91B3}"/>
                </a:ext>
              </a:extLst>
            </p:cNvPr>
            <p:cNvPicPr>
              <a:picLocks noChangeAspect="1"/>
            </p:cNvPicPr>
            <p:nvPr/>
          </p:nvPicPr>
          <p:blipFill>
            <a:blip r:embed="rId8">
              <a:duotone>
                <a:schemeClr val="accent4">
                  <a:shade val="45000"/>
                  <a:satMod val="135000"/>
                </a:schemeClr>
                <a:prstClr val="white"/>
              </a:duotone>
            </a:blip>
            <a:stretch>
              <a:fillRect/>
            </a:stretch>
          </p:blipFill>
          <p:spPr>
            <a:xfrm>
              <a:off x="7209858" y="4208243"/>
              <a:ext cx="1346234" cy="1346234"/>
            </a:xfrm>
            <a:prstGeom prst="rect">
              <a:avLst/>
            </a:prstGeom>
            <a:ln>
              <a:noFill/>
            </a:ln>
          </p:spPr>
        </p:pic>
        <p:sp>
          <p:nvSpPr>
            <p:cNvPr id="43" name="ZoneTexte 42">
              <a:extLst>
                <a:ext uri="{FF2B5EF4-FFF2-40B4-BE49-F238E27FC236}">
                  <a16:creationId xmlns:a16="http://schemas.microsoft.com/office/drawing/2014/main" id="{8D8466B9-85CE-4079-8087-9E5E55BEEF62}"/>
                </a:ext>
              </a:extLst>
            </p:cNvPr>
            <p:cNvSpPr txBox="1"/>
            <p:nvPr/>
          </p:nvSpPr>
          <p:spPr>
            <a:xfrm>
              <a:off x="7523550" y="4619685"/>
              <a:ext cx="1175248" cy="5055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err="1">
                  <a:solidFill>
                    <a:prstClr val="black"/>
                  </a:solidFill>
                  <a:latin typeface="AvenirNext LT Pro Heavy" panose="020B0904020202020204" pitchFamily="34" charset="0"/>
                </a:rPr>
                <a:t>Wheat</a:t>
              </a:r>
              <a:endParaRPr lang="fr-FR" sz="1400" dirty="0">
                <a:solidFill>
                  <a:prstClr val="black"/>
                </a:solidFill>
                <a:latin typeface="AvenirNext LT Pro Heavy" panose="020B09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AvenirNext LT Pro Heavy" panose="020B0904020202020204" pitchFamily="34" charset="0"/>
                  <a:ea typeface="+mn-ea"/>
                  <a:cs typeface="+mn-cs"/>
                </a:rPr>
                <a:t>Corn</a:t>
              </a:r>
              <a:endParaRPr kumimoji="0" lang="en-GB" sz="1400" b="0" i="0" u="none" strike="noStrike" kern="1200" cap="none" spc="0" normalizeH="0" baseline="0" noProof="0" dirty="0">
                <a:ln>
                  <a:noFill/>
                </a:ln>
                <a:solidFill>
                  <a:prstClr val="black"/>
                </a:solidFill>
                <a:effectLst/>
                <a:uLnTx/>
                <a:uFillTx/>
                <a:latin typeface="AvenirNext LT Pro Heavy" panose="020B0904020202020204" pitchFamily="34" charset="0"/>
                <a:ea typeface="+mn-ea"/>
                <a:cs typeface="+mn-cs"/>
              </a:endParaRPr>
            </a:p>
          </p:txBody>
        </p:sp>
        <p:pic>
          <p:nvPicPr>
            <p:cNvPr id="44" name="Image 43">
              <a:extLst>
                <a:ext uri="{FF2B5EF4-FFF2-40B4-BE49-F238E27FC236}">
                  <a16:creationId xmlns:a16="http://schemas.microsoft.com/office/drawing/2014/main" id="{017EF683-8544-431D-9A5A-1C760450D7C0}"/>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7143" b="92347" l="3667" r="95667">
                          <a14:foregroundMark x1="7333" y1="43878" x2="7333" y2="43878"/>
                          <a14:foregroundMark x1="3667" y1="47449" x2="3667" y2="47449"/>
                          <a14:foregroundMark x1="21667" y1="18112" x2="21333" y2="13520"/>
                          <a14:foregroundMark x1="56000" y1="7143" x2="56000" y2="7143"/>
                          <a14:foregroundMark x1="91000" y1="61224" x2="87667" y2="52806"/>
                          <a14:foregroundMark x1="87667" y1="52806" x2="87667" y2="52806"/>
                          <a14:foregroundMark x1="90667" y1="35204" x2="94333" y2="32143"/>
                          <a14:foregroundMark x1="95667" y1="27296" x2="95667" y2="27296"/>
                          <a14:foregroundMark x1="65000" y1="92347" x2="65000" y2="92347"/>
                        </a14:backgroundRemoval>
                      </a14:imgEffect>
                    </a14:imgLayer>
                  </a14:imgProps>
                </a:ext>
              </a:extLst>
            </a:blip>
            <a:stretch>
              <a:fillRect/>
            </a:stretch>
          </p:blipFill>
          <p:spPr>
            <a:xfrm>
              <a:off x="7311178" y="3663764"/>
              <a:ext cx="529428" cy="691786"/>
            </a:xfrm>
            <a:prstGeom prst="rect">
              <a:avLst/>
            </a:prstGeom>
          </p:spPr>
        </p:pic>
        <p:pic>
          <p:nvPicPr>
            <p:cNvPr id="45" name="Image 44">
              <a:extLst>
                <a:ext uri="{FF2B5EF4-FFF2-40B4-BE49-F238E27FC236}">
                  <a16:creationId xmlns:a16="http://schemas.microsoft.com/office/drawing/2014/main" id="{6218FA83-6AD2-46B9-970B-C791FB2BE51F}"/>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7143" b="92347" l="3667" r="95667">
                          <a14:foregroundMark x1="7333" y1="43878" x2="7333" y2="43878"/>
                          <a14:foregroundMark x1="3667" y1="47449" x2="3667" y2="47449"/>
                          <a14:foregroundMark x1="21667" y1="18112" x2="21333" y2="13520"/>
                          <a14:foregroundMark x1="56000" y1="7143" x2="56000" y2="7143"/>
                          <a14:foregroundMark x1="91000" y1="61224" x2="87667" y2="52806"/>
                          <a14:foregroundMark x1="87667" y1="52806" x2="87667" y2="52806"/>
                          <a14:foregroundMark x1="90667" y1="35204" x2="94333" y2="32143"/>
                          <a14:foregroundMark x1="95667" y1="27296" x2="95667" y2="27296"/>
                          <a14:foregroundMark x1="65000" y1="92347" x2="65000" y2="92347"/>
                        </a14:backgroundRemoval>
                      </a14:imgEffect>
                    </a14:imgLayer>
                  </a14:imgProps>
                </a:ext>
              </a:extLst>
            </a:blip>
            <a:stretch>
              <a:fillRect/>
            </a:stretch>
          </p:blipFill>
          <p:spPr>
            <a:xfrm rot="20599211">
              <a:off x="7851663" y="5214609"/>
              <a:ext cx="523440" cy="683962"/>
            </a:xfrm>
            <a:prstGeom prst="rect">
              <a:avLst/>
            </a:prstGeom>
          </p:spPr>
        </p:pic>
      </p:grpSp>
      <p:pic>
        <p:nvPicPr>
          <p:cNvPr id="48" name="Image 47">
            <a:extLst>
              <a:ext uri="{FF2B5EF4-FFF2-40B4-BE49-F238E27FC236}">
                <a16:creationId xmlns:a16="http://schemas.microsoft.com/office/drawing/2014/main" id="{00C87D81-4568-42DF-8C2E-C4D2012875B3}"/>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4375" b="97500" l="10000" r="92604">
                        <a14:foregroundMark x1="46250" y1="9271" x2="46250" y2="9271"/>
                        <a14:foregroundMark x1="45938" y1="7813" x2="45938" y2="7813"/>
                        <a14:foregroundMark x1="44948" y1="5833" x2="44948" y2="5833"/>
                        <a14:foregroundMark x1="47396" y1="4479" x2="47396" y2="4479"/>
                        <a14:foregroundMark x1="48385" y1="92031" x2="48385" y2="92031"/>
                        <a14:foregroundMark x1="41615" y1="93177" x2="41615" y2="93177"/>
                        <a14:foregroundMark x1="48750" y1="97500" x2="48750" y2="97500"/>
                        <a14:foregroundMark x1="92604" y1="83438" x2="92604" y2="83438"/>
                      </a14:backgroundRemoval>
                    </a14:imgEffect>
                  </a14:imgLayer>
                </a14:imgProps>
              </a:ext>
            </a:extLst>
          </a:blip>
          <a:stretch>
            <a:fillRect/>
          </a:stretch>
        </p:blipFill>
        <p:spPr>
          <a:xfrm>
            <a:off x="1659509" y="2637101"/>
            <a:ext cx="1007098" cy="1007098"/>
          </a:xfrm>
          <a:prstGeom prst="rect">
            <a:avLst/>
          </a:prstGeom>
        </p:spPr>
      </p:pic>
      <p:sp>
        <p:nvSpPr>
          <p:cNvPr id="49" name="ZoneTexte 48">
            <a:extLst>
              <a:ext uri="{FF2B5EF4-FFF2-40B4-BE49-F238E27FC236}">
                <a16:creationId xmlns:a16="http://schemas.microsoft.com/office/drawing/2014/main" id="{B3193AFC-D794-404C-94D2-A82EC711C690}"/>
              </a:ext>
            </a:extLst>
          </p:cNvPr>
          <p:cNvSpPr txBox="1"/>
          <p:nvPr/>
        </p:nvSpPr>
        <p:spPr>
          <a:xfrm>
            <a:off x="281183" y="4678098"/>
            <a:ext cx="1301065" cy="41208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sng" strike="noStrike" kern="1200" cap="none" spc="0" normalizeH="0" baseline="0" noProof="0" dirty="0">
              <a:ln>
                <a:noFill/>
              </a:ln>
              <a:solidFill>
                <a:prstClr val="white">
                  <a:lumMod val="50000"/>
                </a:prstClr>
              </a:solidFill>
              <a:effectLst/>
              <a:uLnTx/>
              <a:uFillTx/>
              <a:latin typeface="AvenirNext LT Pro LightCn" panose="020B0406020202020204" pitchFamily="34" charset="0"/>
              <a:ea typeface="+mn-ea"/>
              <a:cs typeface="+mn-cs"/>
            </a:endParaRPr>
          </a:p>
        </p:txBody>
      </p:sp>
      <p:sp>
        <p:nvSpPr>
          <p:cNvPr id="53" name="Flèche : droite 52">
            <a:extLst>
              <a:ext uri="{FF2B5EF4-FFF2-40B4-BE49-F238E27FC236}">
                <a16:creationId xmlns:a16="http://schemas.microsoft.com/office/drawing/2014/main" id="{14A4F629-23C5-4B3D-950D-120671979D8F}"/>
              </a:ext>
            </a:extLst>
          </p:cNvPr>
          <p:cNvSpPr/>
          <p:nvPr/>
        </p:nvSpPr>
        <p:spPr>
          <a:xfrm rot="5400000">
            <a:off x="2500981" y="4181635"/>
            <a:ext cx="955861" cy="115824"/>
          </a:xfrm>
          <a:prstGeom prst="right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ZoneTexte 53">
            <a:extLst>
              <a:ext uri="{FF2B5EF4-FFF2-40B4-BE49-F238E27FC236}">
                <a16:creationId xmlns:a16="http://schemas.microsoft.com/office/drawing/2014/main" id="{82CF41D9-EF2A-47F1-84B0-ACDA0022ABCF}"/>
              </a:ext>
            </a:extLst>
          </p:cNvPr>
          <p:cNvSpPr txBox="1"/>
          <p:nvPr/>
        </p:nvSpPr>
        <p:spPr>
          <a:xfrm>
            <a:off x="1845138" y="4798446"/>
            <a:ext cx="2257059" cy="510778"/>
          </a:xfrm>
          <a:prstGeom prst="roundRect">
            <a:avLst/>
          </a:prstGeom>
          <a:solidFill>
            <a:schemeClr val="accent4">
              <a:lumMod val="75000"/>
            </a:schemeClr>
          </a:solidFill>
          <a:ln>
            <a:noFill/>
          </a:ln>
        </p:spPr>
        <p:txBody>
          <a:bodyPr wrap="square" rtlCol="0">
            <a:spAutoFit/>
          </a:bodyPr>
          <a:lstStyle/>
          <a:p>
            <a:pPr algn="ctr"/>
            <a:endParaRPr lang="fr-FR" sz="1200" dirty="0">
              <a:solidFill>
                <a:schemeClr val="bg1"/>
              </a:solidFill>
              <a:latin typeface="AvenirNext LT Pro Cn" panose="020B0506020202020204" pitchFamily="34" charset="0"/>
            </a:endParaRPr>
          </a:p>
          <a:p>
            <a:pPr algn="ctr"/>
            <a:endParaRPr lang="en-GB" sz="1200" dirty="0">
              <a:solidFill>
                <a:schemeClr val="bg1"/>
              </a:solidFill>
              <a:latin typeface="AvenirNext LT Pro Cn" panose="020B0506020202020204" pitchFamily="34" charset="0"/>
            </a:endParaRPr>
          </a:p>
        </p:txBody>
      </p:sp>
      <p:sp>
        <p:nvSpPr>
          <p:cNvPr id="55" name="ZoneTexte 54">
            <a:extLst>
              <a:ext uri="{FF2B5EF4-FFF2-40B4-BE49-F238E27FC236}">
                <a16:creationId xmlns:a16="http://schemas.microsoft.com/office/drawing/2014/main" id="{CC0FC7C1-90E9-40A8-A072-2C0CFA9220B4}"/>
              </a:ext>
            </a:extLst>
          </p:cNvPr>
          <p:cNvSpPr txBox="1"/>
          <p:nvPr/>
        </p:nvSpPr>
        <p:spPr>
          <a:xfrm>
            <a:off x="717701" y="5618680"/>
            <a:ext cx="5063371" cy="523220"/>
          </a:xfrm>
          <a:prstGeom prst="rect">
            <a:avLst/>
          </a:prstGeom>
          <a:noFill/>
        </p:spPr>
        <p:txBody>
          <a:bodyPr wrap="square" rtlCol="0">
            <a:spAutoFit/>
          </a:bodyPr>
          <a:lstStyle/>
          <a:p>
            <a:pPr algn="just"/>
            <a:r>
              <a:rPr lang="en-US" sz="1400" dirty="0">
                <a:latin typeface="AvenirNext LT Pro Light" panose="020B0403020202020204" pitchFamily="34" charset="0"/>
              </a:rPr>
              <a:t>Prevailing system designed guided by sole economic perspective and compliance with legal framework</a:t>
            </a:r>
            <a:endParaRPr lang="fr-FR" sz="1400" dirty="0">
              <a:latin typeface="AvenirNext LT Pro Light" panose="020B0403020202020204" pitchFamily="34" charset="0"/>
            </a:endParaRPr>
          </a:p>
        </p:txBody>
      </p:sp>
      <p:sp>
        <p:nvSpPr>
          <p:cNvPr id="26" name="Flèche : pentagone 25">
            <a:extLst>
              <a:ext uri="{FF2B5EF4-FFF2-40B4-BE49-F238E27FC236}">
                <a16:creationId xmlns:a16="http://schemas.microsoft.com/office/drawing/2014/main" id="{C1D23761-4A31-470B-B82B-91EB1AFCB9F0}"/>
              </a:ext>
            </a:extLst>
          </p:cNvPr>
          <p:cNvSpPr/>
          <p:nvPr/>
        </p:nvSpPr>
        <p:spPr>
          <a:xfrm>
            <a:off x="5318041" y="-8253"/>
            <a:ext cx="1092758" cy="264451"/>
          </a:xfrm>
          <a:prstGeom prst="homePlate">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100" b="1" i="0" u="none" strike="noStrike" kern="1200" cap="none" spc="0" normalizeH="0" baseline="0" noProof="0" dirty="0">
              <a:ln>
                <a:noFill/>
              </a:ln>
              <a:solidFill>
                <a:prstClr val="white"/>
              </a:solidFill>
              <a:effectLst/>
              <a:uLnTx/>
              <a:uFillTx/>
              <a:latin typeface="AvenirNext LT Pro Cn" panose="020B0506020202020204" pitchFamily="34" charset="0"/>
              <a:ea typeface="+mn-ea"/>
              <a:cs typeface="+mn-cs"/>
            </a:endParaRPr>
          </a:p>
        </p:txBody>
      </p:sp>
      <p:sp>
        <p:nvSpPr>
          <p:cNvPr id="27" name="Flèche : pentagone 26">
            <a:extLst>
              <a:ext uri="{FF2B5EF4-FFF2-40B4-BE49-F238E27FC236}">
                <a16:creationId xmlns:a16="http://schemas.microsoft.com/office/drawing/2014/main" id="{A3F9E6D4-67BF-4A03-A282-73F2B98FD581}"/>
              </a:ext>
            </a:extLst>
          </p:cNvPr>
          <p:cNvSpPr/>
          <p:nvPr/>
        </p:nvSpPr>
        <p:spPr>
          <a:xfrm>
            <a:off x="4636089" y="-4228"/>
            <a:ext cx="1259143" cy="255995"/>
          </a:xfrm>
          <a:prstGeom prst="homePlate">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100" b="1" i="0" u="none" strike="noStrike" kern="1200" cap="none" spc="0" normalizeH="0" baseline="0" noProof="0" dirty="0">
              <a:ln>
                <a:noFill/>
              </a:ln>
              <a:solidFill>
                <a:prstClr val="white"/>
              </a:solidFill>
              <a:effectLst/>
              <a:uLnTx/>
              <a:uFillTx/>
              <a:latin typeface="AvenirNext LT Pro Cn" panose="020B0506020202020204" pitchFamily="34" charset="0"/>
              <a:ea typeface="+mn-ea"/>
              <a:cs typeface="+mn-cs"/>
            </a:endParaRPr>
          </a:p>
        </p:txBody>
      </p:sp>
      <p:sp>
        <p:nvSpPr>
          <p:cNvPr id="28" name="Flèche : pentagone 27">
            <a:extLst>
              <a:ext uri="{FF2B5EF4-FFF2-40B4-BE49-F238E27FC236}">
                <a16:creationId xmlns:a16="http://schemas.microsoft.com/office/drawing/2014/main" id="{FCE76C2B-A3BE-47C0-92E3-A6386E95B96B}"/>
              </a:ext>
            </a:extLst>
          </p:cNvPr>
          <p:cNvSpPr/>
          <p:nvPr/>
        </p:nvSpPr>
        <p:spPr>
          <a:xfrm>
            <a:off x="4414219" y="-9525"/>
            <a:ext cx="882214" cy="255995"/>
          </a:xfrm>
          <a:prstGeom prst="homePlate">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100" b="1" i="0" u="none" strike="noStrike" kern="1200" cap="none" spc="0" normalizeH="0" baseline="0" noProof="0" dirty="0">
              <a:ln>
                <a:noFill/>
              </a:ln>
              <a:solidFill>
                <a:prstClr val="white"/>
              </a:solidFill>
              <a:effectLst/>
              <a:uLnTx/>
              <a:uFillTx/>
              <a:latin typeface="AvenirNext LT Pro Cn" panose="020B0506020202020204" pitchFamily="34" charset="0"/>
              <a:ea typeface="+mn-ea"/>
              <a:cs typeface="+mn-cs"/>
            </a:endParaRPr>
          </a:p>
        </p:txBody>
      </p:sp>
      <p:sp>
        <p:nvSpPr>
          <p:cNvPr id="29" name="Flèche : pentagone 28">
            <a:extLst>
              <a:ext uri="{FF2B5EF4-FFF2-40B4-BE49-F238E27FC236}">
                <a16:creationId xmlns:a16="http://schemas.microsoft.com/office/drawing/2014/main" id="{68F6CBFF-CF63-46EE-8C48-874109FAA93D}"/>
              </a:ext>
            </a:extLst>
          </p:cNvPr>
          <p:cNvSpPr/>
          <p:nvPr/>
        </p:nvSpPr>
        <p:spPr>
          <a:xfrm>
            <a:off x="2828261" y="203"/>
            <a:ext cx="1882800" cy="243087"/>
          </a:xfrm>
          <a:prstGeom prst="homePlate">
            <a:avLst/>
          </a:prstGeom>
          <a:solidFill>
            <a:srgbClr val="7F7F7F"/>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1" dirty="0">
                <a:solidFill>
                  <a:prstClr val="white"/>
                </a:solidFill>
                <a:latin typeface="AvenirNext LT Pro Cn" panose="020B0506020202020204" pitchFamily="34" charset="0"/>
              </a:rPr>
              <a:t>Methods</a:t>
            </a:r>
            <a:endParaRPr kumimoji="0" lang="fr-FR" sz="1100" b="1" i="0" u="none" strike="noStrike" kern="1200" cap="none" spc="0" normalizeH="0" baseline="0" noProof="0" dirty="0">
              <a:ln>
                <a:noFill/>
              </a:ln>
              <a:solidFill>
                <a:prstClr val="white"/>
              </a:solidFill>
              <a:effectLst/>
              <a:uLnTx/>
              <a:uFillTx/>
              <a:latin typeface="AvenirNext LT Pro Cn" panose="020B0506020202020204" pitchFamily="34" charset="0"/>
              <a:ea typeface="+mn-ea"/>
              <a:cs typeface="+mn-cs"/>
            </a:endParaRPr>
          </a:p>
        </p:txBody>
      </p:sp>
      <p:sp>
        <p:nvSpPr>
          <p:cNvPr id="30" name="Flèche : pentagone 29">
            <a:extLst>
              <a:ext uri="{FF2B5EF4-FFF2-40B4-BE49-F238E27FC236}">
                <a16:creationId xmlns:a16="http://schemas.microsoft.com/office/drawing/2014/main" id="{B4BA7D20-E303-42CE-BDCB-86ECA030B471}"/>
              </a:ext>
            </a:extLst>
          </p:cNvPr>
          <p:cNvSpPr/>
          <p:nvPr/>
        </p:nvSpPr>
        <p:spPr>
          <a:xfrm>
            <a:off x="374356" y="-12705"/>
            <a:ext cx="2730278" cy="255995"/>
          </a:xfrm>
          <a:prstGeom prst="homePlate">
            <a:avLst/>
          </a:prstGeom>
          <a:solidFill>
            <a:srgbClr val="D0CECE"/>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100" b="1" i="0" u="none" strike="noStrike" kern="1200" cap="none" spc="0" normalizeH="0" baseline="0" noProof="0" dirty="0">
              <a:ln>
                <a:noFill/>
              </a:ln>
              <a:solidFill>
                <a:prstClr val="white"/>
              </a:solidFill>
              <a:effectLst/>
              <a:uLnTx/>
              <a:uFillTx/>
              <a:latin typeface="AvenirNext LT Pro Cn" panose="020B0506020202020204" pitchFamily="34" charset="0"/>
              <a:ea typeface="+mn-ea"/>
              <a:cs typeface="+mn-cs"/>
            </a:endParaRPr>
          </a:p>
        </p:txBody>
      </p:sp>
      <p:sp>
        <p:nvSpPr>
          <p:cNvPr id="31" name="Flèche : pentagone 30">
            <a:extLst>
              <a:ext uri="{FF2B5EF4-FFF2-40B4-BE49-F238E27FC236}">
                <a16:creationId xmlns:a16="http://schemas.microsoft.com/office/drawing/2014/main" id="{1029850E-E430-4474-8EA0-3523B4B818A1}"/>
              </a:ext>
            </a:extLst>
          </p:cNvPr>
          <p:cNvSpPr/>
          <p:nvPr/>
        </p:nvSpPr>
        <p:spPr>
          <a:xfrm>
            <a:off x="-5539" y="-23338"/>
            <a:ext cx="588772" cy="263896"/>
          </a:xfrm>
          <a:prstGeom prst="homePlate">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00" b="1" i="0" u="none" strike="noStrike" kern="1200" cap="none" spc="0" normalizeH="0" baseline="0" noProof="0" dirty="0">
              <a:ln>
                <a:noFill/>
              </a:ln>
              <a:solidFill>
                <a:prstClr val="white"/>
              </a:solidFill>
              <a:effectLst/>
              <a:uLnTx/>
              <a:uFillTx/>
              <a:latin typeface="AvenirNext LT Pro Cn" panose="020B0506020202020204" pitchFamily="34" charset="0"/>
              <a:ea typeface="+mn-ea"/>
              <a:cs typeface="+mn-cs"/>
            </a:endParaRPr>
          </a:p>
        </p:txBody>
      </p:sp>
      <p:sp>
        <p:nvSpPr>
          <p:cNvPr id="2" name="Rectangle 1">
            <a:extLst>
              <a:ext uri="{FF2B5EF4-FFF2-40B4-BE49-F238E27FC236}">
                <a16:creationId xmlns:a16="http://schemas.microsoft.com/office/drawing/2014/main" id="{328EA4A2-46B2-4059-9F45-ECC826D90DCA}"/>
              </a:ext>
            </a:extLst>
          </p:cNvPr>
          <p:cNvSpPr/>
          <p:nvPr/>
        </p:nvSpPr>
        <p:spPr>
          <a:xfrm>
            <a:off x="2103877" y="4920185"/>
            <a:ext cx="1739579" cy="276999"/>
          </a:xfrm>
          <a:prstGeom prst="rect">
            <a:avLst/>
          </a:prstGeom>
        </p:spPr>
        <p:txBody>
          <a:bodyPr wrap="none">
            <a:spAutoFit/>
          </a:bodyPr>
          <a:lstStyle/>
          <a:p>
            <a:pPr algn="ctr"/>
            <a:r>
              <a:rPr lang="fr-FR" sz="1200" dirty="0">
                <a:solidFill>
                  <a:schemeClr val="bg1"/>
                </a:solidFill>
                <a:latin typeface="AvenirNext LT Pro Heavy" panose="020B0904020202020204" pitchFamily="34" charset="0"/>
              </a:rPr>
              <a:t>WHEAT – CORN – CC</a:t>
            </a:r>
          </a:p>
        </p:txBody>
      </p:sp>
      <p:sp>
        <p:nvSpPr>
          <p:cNvPr id="10" name="Espace réservé du numéro de diapositive 9">
            <a:extLst>
              <a:ext uri="{FF2B5EF4-FFF2-40B4-BE49-F238E27FC236}">
                <a16:creationId xmlns:a16="http://schemas.microsoft.com/office/drawing/2014/main" id="{500E7E13-6101-4F6C-A68F-E1E38F9051BB}"/>
              </a:ext>
            </a:extLst>
          </p:cNvPr>
          <p:cNvSpPr>
            <a:spLocks noGrp="1"/>
          </p:cNvSpPr>
          <p:nvPr>
            <p:ph type="sldNum" sz="quarter" idx="12"/>
          </p:nvPr>
        </p:nvSpPr>
        <p:spPr>
          <a:xfrm>
            <a:off x="9431019" y="6472294"/>
            <a:ext cx="2743200" cy="365125"/>
          </a:xfrm>
        </p:spPr>
        <p:txBody>
          <a:bodyPr/>
          <a:lstStyle/>
          <a:p>
            <a:fld id="{8AA005E4-423A-401E-9119-B3459E3083CE}" type="slidenum">
              <a:rPr lang="fr-FR" smtClean="0"/>
              <a:t>8</a:t>
            </a:fld>
            <a:endParaRPr lang="fr-FR" dirty="0"/>
          </a:p>
        </p:txBody>
      </p:sp>
      <p:sp>
        <p:nvSpPr>
          <p:cNvPr id="11" name="ZoneTexte 10">
            <a:extLst>
              <a:ext uri="{FF2B5EF4-FFF2-40B4-BE49-F238E27FC236}">
                <a16:creationId xmlns:a16="http://schemas.microsoft.com/office/drawing/2014/main" id="{3DB64947-6AD8-4BDF-9135-255F17902F37}"/>
              </a:ext>
            </a:extLst>
          </p:cNvPr>
          <p:cNvSpPr txBox="1"/>
          <p:nvPr/>
        </p:nvSpPr>
        <p:spPr>
          <a:xfrm>
            <a:off x="1659509" y="6496406"/>
            <a:ext cx="9534113" cy="307777"/>
          </a:xfrm>
          <a:prstGeom prst="rect">
            <a:avLst/>
          </a:prstGeom>
          <a:noFill/>
        </p:spPr>
        <p:txBody>
          <a:bodyPr wrap="square" rtlCol="0">
            <a:spAutoFit/>
          </a:bodyPr>
          <a:lstStyle/>
          <a:p>
            <a:r>
              <a:rPr lang="fr-FR" sz="1400" b="1" dirty="0" err="1">
                <a:latin typeface="AvenirNext LT Pro Light" panose="020B0403020202020204" pitchFamily="34" charset="0"/>
              </a:rPr>
              <a:t>Organic</a:t>
            </a:r>
            <a:r>
              <a:rPr lang="fr-FR" sz="1400" b="1" dirty="0">
                <a:latin typeface="AvenirNext LT Pro Light" panose="020B0403020202020204" pitchFamily="34" charset="0"/>
              </a:rPr>
              <a:t> inputs are </a:t>
            </a:r>
            <a:r>
              <a:rPr lang="fr-FR" sz="1400" b="1" dirty="0" err="1">
                <a:latin typeface="AvenirNext LT Pro Light" panose="020B0403020202020204" pitchFamily="34" charset="0"/>
              </a:rPr>
              <a:t>equivalent</a:t>
            </a:r>
            <a:r>
              <a:rPr lang="fr-FR" sz="1400" b="1" dirty="0">
                <a:latin typeface="AvenirNext LT Pro Light" panose="020B0403020202020204" pitchFamily="34" charset="0"/>
              </a:rPr>
              <a:t> in the 3 </a:t>
            </a:r>
            <a:r>
              <a:rPr lang="fr-FR" sz="1400" b="1" dirty="0" err="1">
                <a:latin typeface="AvenirNext LT Pro Light" panose="020B0403020202020204" pitchFamily="34" charset="0"/>
              </a:rPr>
              <a:t>crops</a:t>
            </a:r>
            <a:r>
              <a:rPr lang="fr-FR" sz="1400" b="1" dirty="0">
                <a:latin typeface="AvenirNext LT Pro Light" panose="020B0403020202020204" pitchFamily="34" charset="0"/>
              </a:rPr>
              <a:t> rotations </a:t>
            </a:r>
            <a:r>
              <a:rPr lang="fr-FR" sz="1400" b="1" dirty="0" err="1">
                <a:latin typeface="AvenirNext LT Pro Light" panose="020B0403020202020204" pitchFamily="34" charset="0"/>
              </a:rPr>
              <a:t>modalities</a:t>
            </a:r>
            <a:r>
              <a:rPr lang="fr-FR" sz="1400" b="1" dirty="0">
                <a:latin typeface="AvenirNext LT Pro Light" panose="020B0403020202020204" pitchFamily="34" charset="0"/>
              </a:rPr>
              <a:t> but </a:t>
            </a:r>
            <a:r>
              <a:rPr lang="fr-FR" sz="1400" b="1" dirty="0" err="1">
                <a:latin typeface="AvenirNext LT Pro Light" panose="020B0403020202020204" pitchFamily="34" charset="0"/>
              </a:rPr>
              <a:t>neither</a:t>
            </a:r>
            <a:r>
              <a:rPr lang="fr-FR" sz="1400" b="1" dirty="0">
                <a:latin typeface="AvenirNext LT Pro Light" panose="020B0403020202020204" pitchFamily="34" charset="0"/>
              </a:rPr>
              <a:t> </a:t>
            </a:r>
            <a:r>
              <a:rPr lang="fr-FR" sz="1400" b="1" dirty="0" err="1">
                <a:latin typeface="AvenirNext LT Pro Light" panose="020B0403020202020204" pitchFamily="34" charset="0"/>
              </a:rPr>
              <a:t>soil</a:t>
            </a:r>
            <a:r>
              <a:rPr lang="fr-FR" sz="1400" b="1" dirty="0">
                <a:latin typeface="AvenirNext LT Pro Light" panose="020B0403020202020204" pitchFamily="34" charset="0"/>
              </a:rPr>
              <a:t> tillage </a:t>
            </a:r>
            <a:r>
              <a:rPr lang="fr-FR" sz="1400" b="1" dirty="0" err="1">
                <a:latin typeface="AvenirNext LT Pro Light" panose="020B0403020202020204" pitchFamily="34" charset="0"/>
              </a:rPr>
              <a:t>nor</a:t>
            </a:r>
            <a:r>
              <a:rPr lang="fr-FR" sz="1400" b="1" dirty="0">
                <a:latin typeface="AvenirNext LT Pro Light" panose="020B0403020202020204" pitchFamily="34" charset="0"/>
              </a:rPr>
              <a:t> </a:t>
            </a:r>
            <a:r>
              <a:rPr lang="fr-FR" sz="1400" b="1" dirty="0" err="1">
                <a:latin typeface="AvenirNext LT Pro Light" panose="020B0403020202020204" pitchFamily="34" charset="0"/>
              </a:rPr>
              <a:t>crop</a:t>
            </a:r>
            <a:r>
              <a:rPr lang="fr-FR" sz="1400" b="1" dirty="0">
                <a:latin typeface="AvenirNext LT Pro Light" panose="020B0403020202020204" pitchFamily="34" charset="0"/>
              </a:rPr>
              <a:t> </a:t>
            </a:r>
            <a:r>
              <a:rPr lang="fr-FR" sz="1400" b="1" dirty="0" err="1">
                <a:latin typeface="AvenirNext LT Pro Light" panose="020B0403020202020204" pitchFamily="34" charset="0"/>
              </a:rPr>
              <a:t>residues</a:t>
            </a:r>
            <a:r>
              <a:rPr lang="fr-FR" sz="1400" b="1" dirty="0">
                <a:latin typeface="AvenirNext LT Pro Light" panose="020B0403020202020204" pitchFamily="34" charset="0"/>
              </a:rPr>
              <a:t> </a:t>
            </a:r>
            <a:endParaRPr lang="en-GB" sz="1400" b="1" dirty="0">
              <a:latin typeface="AvenirNext LT Pro Light" panose="020B0403020202020204" pitchFamily="34" charset="0"/>
            </a:endParaRPr>
          </a:p>
        </p:txBody>
      </p:sp>
    </p:spTree>
    <p:extLst>
      <p:ext uri="{BB962C8B-B14F-4D97-AF65-F5344CB8AC3E}">
        <p14:creationId xmlns:p14="http://schemas.microsoft.com/office/powerpoint/2010/main" val="1935556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e 19">
            <a:extLst>
              <a:ext uri="{FF2B5EF4-FFF2-40B4-BE49-F238E27FC236}">
                <a16:creationId xmlns:a16="http://schemas.microsoft.com/office/drawing/2014/main" id="{22D790A8-45A4-4CF9-801A-CAC40B2B51D9}"/>
              </a:ext>
            </a:extLst>
          </p:cNvPr>
          <p:cNvGrpSpPr/>
          <p:nvPr/>
        </p:nvGrpSpPr>
        <p:grpSpPr>
          <a:xfrm>
            <a:off x="-5538" y="3139481"/>
            <a:ext cx="4860626" cy="2728507"/>
            <a:chOff x="106325" y="1297157"/>
            <a:chExt cx="6340615" cy="3912796"/>
          </a:xfrm>
        </p:grpSpPr>
        <p:pic>
          <p:nvPicPr>
            <p:cNvPr id="4" name="Image 3">
              <a:extLst>
                <a:ext uri="{FF2B5EF4-FFF2-40B4-BE49-F238E27FC236}">
                  <a16:creationId xmlns:a16="http://schemas.microsoft.com/office/drawing/2014/main" id="{FF14FC65-30C9-4D75-803E-0AEDD30DACDE}"/>
                </a:ext>
              </a:extLst>
            </p:cNvPr>
            <p:cNvPicPr>
              <a:picLocks noChangeAspect="1"/>
            </p:cNvPicPr>
            <p:nvPr/>
          </p:nvPicPr>
          <p:blipFill>
            <a:blip r:embed="rId3"/>
            <a:stretch>
              <a:fillRect/>
            </a:stretch>
          </p:blipFill>
          <p:spPr>
            <a:xfrm>
              <a:off x="106325" y="1297157"/>
              <a:ext cx="6340615" cy="3912796"/>
            </a:xfrm>
            <a:prstGeom prst="rect">
              <a:avLst/>
            </a:prstGeom>
            <a:effectLst>
              <a:reflection endPos="0" dist="50800" dir="5400000" sy="-100000" algn="bl" rotWithShape="0"/>
              <a:softEdge rad="0"/>
            </a:effectLst>
          </p:spPr>
        </p:pic>
        <p:sp>
          <p:nvSpPr>
            <p:cNvPr id="17" name="Ellipse 16">
              <a:extLst>
                <a:ext uri="{FF2B5EF4-FFF2-40B4-BE49-F238E27FC236}">
                  <a16:creationId xmlns:a16="http://schemas.microsoft.com/office/drawing/2014/main" id="{DD41EF35-2175-4A66-94FF-3347BE10AF06}"/>
                </a:ext>
              </a:extLst>
            </p:cNvPr>
            <p:cNvSpPr/>
            <p:nvPr/>
          </p:nvSpPr>
          <p:spPr>
            <a:xfrm>
              <a:off x="1768550" y="3313804"/>
              <a:ext cx="276446" cy="32111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 name="Titre 1">
            <a:extLst>
              <a:ext uri="{FF2B5EF4-FFF2-40B4-BE49-F238E27FC236}">
                <a16:creationId xmlns:a16="http://schemas.microsoft.com/office/drawing/2014/main" id="{E752EB43-C2E8-4795-AC10-693A74CA6F03}"/>
              </a:ext>
            </a:extLst>
          </p:cNvPr>
          <p:cNvSpPr>
            <a:spLocks noGrp="1"/>
          </p:cNvSpPr>
          <p:nvPr>
            <p:ph type="title"/>
          </p:nvPr>
        </p:nvSpPr>
        <p:spPr>
          <a:xfrm>
            <a:off x="0" y="398808"/>
            <a:ext cx="11920996" cy="545616"/>
          </a:xfrm>
        </p:spPr>
        <p:txBody>
          <a:bodyPr>
            <a:noAutofit/>
          </a:bodyPr>
          <a:lstStyle/>
          <a:p>
            <a:r>
              <a:rPr lang="en-GB" sz="2400" b="1" dirty="0">
                <a:latin typeface="AvenirNext LT Pro Heavy" panose="020B0904020202020204" pitchFamily="34" charset="0"/>
              </a:rPr>
              <a:t>Definition of soil and climate inputs</a:t>
            </a:r>
            <a:endParaRPr lang="fr-FR" sz="2400" b="1" dirty="0">
              <a:latin typeface="AvenirNext LT Pro Heavy" panose="020B0904020202020204" pitchFamily="34" charset="0"/>
            </a:endParaRPr>
          </a:p>
        </p:txBody>
      </p:sp>
      <p:sp>
        <p:nvSpPr>
          <p:cNvPr id="5" name="Rectangle 4">
            <a:extLst>
              <a:ext uri="{FF2B5EF4-FFF2-40B4-BE49-F238E27FC236}">
                <a16:creationId xmlns:a16="http://schemas.microsoft.com/office/drawing/2014/main" id="{CF370B5F-3F35-4A88-997D-F73E92A1DC1B}"/>
              </a:ext>
            </a:extLst>
          </p:cNvPr>
          <p:cNvSpPr/>
          <p:nvPr/>
        </p:nvSpPr>
        <p:spPr>
          <a:xfrm>
            <a:off x="715940" y="5949452"/>
            <a:ext cx="170916" cy="128187"/>
          </a:xfrm>
          <a:prstGeom prst="rect">
            <a:avLst/>
          </a:prstGeom>
          <a:solidFill>
            <a:srgbClr val="F2CE85"/>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B87D3399-9EC9-4AB1-BB50-AEE83ED04BB4}"/>
              </a:ext>
            </a:extLst>
          </p:cNvPr>
          <p:cNvSpPr/>
          <p:nvPr/>
        </p:nvSpPr>
        <p:spPr>
          <a:xfrm>
            <a:off x="715939" y="6156396"/>
            <a:ext cx="170916" cy="128187"/>
          </a:xfrm>
          <a:prstGeom prst="rect">
            <a:avLst/>
          </a:prstGeom>
          <a:solidFill>
            <a:srgbClr val="709959"/>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87A5EAE8-8402-4774-AC3A-7AC51DCFFF71}"/>
              </a:ext>
            </a:extLst>
          </p:cNvPr>
          <p:cNvSpPr/>
          <p:nvPr/>
        </p:nvSpPr>
        <p:spPr>
          <a:xfrm>
            <a:off x="716320" y="6383884"/>
            <a:ext cx="170916" cy="128187"/>
          </a:xfrm>
          <a:prstGeom prst="rect">
            <a:avLst/>
          </a:prstGeom>
          <a:solidFill>
            <a:srgbClr val="C8828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9" name="Triangle isocèle 8">
            <a:extLst>
              <a:ext uri="{FF2B5EF4-FFF2-40B4-BE49-F238E27FC236}">
                <a16:creationId xmlns:a16="http://schemas.microsoft.com/office/drawing/2014/main" id="{B4737F4B-D774-4320-86EB-AD164B82153C}"/>
              </a:ext>
            </a:extLst>
          </p:cNvPr>
          <p:cNvSpPr/>
          <p:nvPr/>
        </p:nvSpPr>
        <p:spPr>
          <a:xfrm>
            <a:off x="736095" y="6593535"/>
            <a:ext cx="102550" cy="9617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E82A52AE-B859-4C23-8B86-6305D534235B}"/>
              </a:ext>
            </a:extLst>
          </p:cNvPr>
          <p:cNvSpPr txBox="1"/>
          <p:nvPr/>
        </p:nvSpPr>
        <p:spPr>
          <a:xfrm>
            <a:off x="945321" y="6326890"/>
            <a:ext cx="3457756" cy="261610"/>
          </a:xfrm>
          <a:prstGeom prst="rect">
            <a:avLst/>
          </a:prstGeom>
          <a:noFill/>
        </p:spPr>
        <p:txBody>
          <a:bodyPr wrap="square" rtlCol="0">
            <a:spAutoFit/>
          </a:bodyPr>
          <a:lstStyle/>
          <a:p>
            <a:r>
              <a:rPr lang="fr-FR" sz="1100" dirty="0">
                <a:solidFill>
                  <a:schemeClr val="bg2">
                    <a:lumMod val="75000"/>
                  </a:schemeClr>
                </a:solidFill>
              </a:rPr>
              <a:t>Cluster « </a:t>
            </a:r>
            <a:r>
              <a:rPr lang="en-GB" sz="1100" dirty="0">
                <a:solidFill>
                  <a:schemeClr val="bg2">
                    <a:lumMod val="75000"/>
                  </a:schemeClr>
                </a:solidFill>
              </a:rPr>
              <a:t>pH+” : lower OM, higher pH, clay &lt;15%.</a:t>
            </a:r>
            <a:endParaRPr lang="fr-FR" sz="1100" dirty="0">
              <a:solidFill>
                <a:schemeClr val="bg2">
                  <a:lumMod val="75000"/>
                </a:schemeClr>
              </a:solidFill>
            </a:endParaRPr>
          </a:p>
        </p:txBody>
      </p:sp>
      <p:sp>
        <p:nvSpPr>
          <p:cNvPr id="11" name="ZoneTexte 10">
            <a:extLst>
              <a:ext uri="{FF2B5EF4-FFF2-40B4-BE49-F238E27FC236}">
                <a16:creationId xmlns:a16="http://schemas.microsoft.com/office/drawing/2014/main" id="{BE0366E9-A1B3-47F3-8692-8343810803DB}"/>
              </a:ext>
            </a:extLst>
          </p:cNvPr>
          <p:cNvSpPr txBox="1"/>
          <p:nvPr/>
        </p:nvSpPr>
        <p:spPr>
          <a:xfrm>
            <a:off x="938130" y="6107230"/>
            <a:ext cx="3541715" cy="261610"/>
          </a:xfrm>
          <a:prstGeom prst="rect">
            <a:avLst/>
          </a:prstGeom>
          <a:noFill/>
        </p:spPr>
        <p:txBody>
          <a:bodyPr wrap="square" rtlCol="0">
            <a:spAutoFit/>
          </a:bodyPr>
          <a:lstStyle/>
          <a:p>
            <a:r>
              <a:rPr lang="en-GB" sz="1100" dirty="0">
                <a:solidFill>
                  <a:schemeClr val="bg2">
                    <a:lumMod val="75000"/>
                  </a:schemeClr>
                </a:solidFill>
              </a:rPr>
              <a:t>Cluster “Clay+”: lower OM, median pH, clay &gt; 17%.</a:t>
            </a:r>
            <a:endParaRPr lang="fr-FR" sz="1100" dirty="0">
              <a:solidFill>
                <a:schemeClr val="bg2">
                  <a:lumMod val="75000"/>
                </a:schemeClr>
              </a:solidFill>
            </a:endParaRPr>
          </a:p>
        </p:txBody>
      </p:sp>
      <p:sp>
        <p:nvSpPr>
          <p:cNvPr id="12" name="ZoneTexte 11">
            <a:extLst>
              <a:ext uri="{FF2B5EF4-FFF2-40B4-BE49-F238E27FC236}">
                <a16:creationId xmlns:a16="http://schemas.microsoft.com/office/drawing/2014/main" id="{2656CA1D-5240-4B67-9F99-10DA720BAAAB}"/>
              </a:ext>
            </a:extLst>
          </p:cNvPr>
          <p:cNvSpPr txBox="1"/>
          <p:nvPr/>
        </p:nvSpPr>
        <p:spPr>
          <a:xfrm>
            <a:off x="938130" y="5907145"/>
            <a:ext cx="3464947" cy="261610"/>
          </a:xfrm>
          <a:prstGeom prst="rect">
            <a:avLst/>
          </a:prstGeom>
          <a:noFill/>
        </p:spPr>
        <p:txBody>
          <a:bodyPr wrap="square" rtlCol="0">
            <a:spAutoFit/>
          </a:bodyPr>
          <a:lstStyle/>
          <a:p>
            <a:r>
              <a:rPr lang="en-GB" sz="1100" dirty="0">
                <a:solidFill>
                  <a:schemeClr val="bg2">
                    <a:lumMod val="75000"/>
                  </a:schemeClr>
                </a:solidFill>
              </a:rPr>
              <a:t>Cluster “OM+”: highest OM, lowest pH, clay &lt; 17%.</a:t>
            </a:r>
            <a:endParaRPr lang="fr-FR" sz="1100" dirty="0">
              <a:solidFill>
                <a:schemeClr val="bg2">
                  <a:lumMod val="75000"/>
                </a:schemeClr>
              </a:solidFill>
            </a:endParaRPr>
          </a:p>
        </p:txBody>
      </p:sp>
      <p:sp>
        <p:nvSpPr>
          <p:cNvPr id="13" name="ZoneTexte 12">
            <a:extLst>
              <a:ext uri="{FF2B5EF4-FFF2-40B4-BE49-F238E27FC236}">
                <a16:creationId xmlns:a16="http://schemas.microsoft.com/office/drawing/2014/main" id="{FC21F893-D282-4E4F-925D-F5C49B0CF7B4}"/>
              </a:ext>
            </a:extLst>
          </p:cNvPr>
          <p:cNvSpPr txBox="1"/>
          <p:nvPr/>
        </p:nvSpPr>
        <p:spPr>
          <a:xfrm>
            <a:off x="945321" y="6512610"/>
            <a:ext cx="2409914" cy="261610"/>
          </a:xfrm>
          <a:prstGeom prst="rect">
            <a:avLst/>
          </a:prstGeom>
          <a:noFill/>
        </p:spPr>
        <p:txBody>
          <a:bodyPr wrap="square" rtlCol="0">
            <a:spAutoFit/>
          </a:bodyPr>
          <a:lstStyle/>
          <a:p>
            <a:r>
              <a:rPr lang="fr-FR" sz="1100" dirty="0" err="1">
                <a:solidFill>
                  <a:schemeClr val="bg2">
                    <a:lumMod val="75000"/>
                  </a:schemeClr>
                </a:solidFill>
              </a:rPr>
              <a:t>SolMh</a:t>
            </a:r>
            <a:r>
              <a:rPr lang="fr-FR" sz="1100" dirty="0">
                <a:solidFill>
                  <a:schemeClr val="bg2">
                    <a:lumMod val="75000"/>
                  </a:schemeClr>
                </a:solidFill>
              </a:rPr>
              <a:t> network </a:t>
            </a:r>
            <a:r>
              <a:rPr lang="fr-FR" sz="1100" dirty="0" err="1">
                <a:solidFill>
                  <a:schemeClr val="bg2">
                    <a:lumMod val="75000"/>
                  </a:schemeClr>
                </a:solidFill>
              </a:rPr>
              <a:t>measurement</a:t>
            </a:r>
            <a:r>
              <a:rPr lang="fr-FR" sz="1100" dirty="0">
                <a:solidFill>
                  <a:schemeClr val="bg2">
                    <a:lumMod val="75000"/>
                  </a:schemeClr>
                </a:solidFill>
              </a:rPr>
              <a:t> points</a:t>
            </a:r>
          </a:p>
        </p:txBody>
      </p:sp>
      <p:sp>
        <p:nvSpPr>
          <p:cNvPr id="16" name="ZoneTexte 15">
            <a:extLst>
              <a:ext uri="{FF2B5EF4-FFF2-40B4-BE49-F238E27FC236}">
                <a16:creationId xmlns:a16="http://schemas.microsoft.com/office/drawing/2014/main" id="{1ABD15CF-2151-471A-B2B7-20C66E738010}"/>
              </a:ext>
            </a:extLst>
          </p:cNvPr>
          <p:cNvSpPr txBox="1"/>
          <p:nvPr/>
        </p:nvSpPr>
        <p:spPr>
          <a:xfrm>
            <a:off x="-71646" y="977861"/>
            <a:ext cx="5561265" cy="584775"/>
          </a:xfrm>
          <a:prstGeom prst="rect">
            <a:avLst/>
          </a:prstGeom>
          <a:noFill/>
        </p:spPr>
        <p:txBody>
          <a:bodyPr wrap="square" rtlCol="0">
            <a:spAutoFit/>
          </a:bodyPr>
          <a:lstStyle/>
          <a:p>
            <a:pPr algn="ctr"/>
            <a:r>
              <a:rPr lang="en-GB" sz="1600" i="1" u="sng" dirty="0">
                <a:latin typeface="AvenirNext LT Pro ThinCn" panose="020B0306020202020204" pitchFamily="34" charset="0"/>
              </a:rPr>
              <a:t>Geographical distribution of clusters and plot data usable in STICS </a:t>
            </a:r>
            <a:br>
              <a:rPr lang="en-GB" sz="1600" i="1" u="sng" dirty="0">
                <a:latin typeface="AvenirNext LT Pro ThinCn" panose="020B0306020202020204" pitchFamily="34" charset="0"/>
              </a:rPr>
            </a:br>
            <a:r>
              <a:rPr lang="en-GB" sz="1600" i="1" u="sng" dirty="0">
                <a:latin typeface="AvenirNext LT Pro ThinCn" panose="020B0306020202020204" pitchFamily="34" charset="0"/>
              </a:rPr>
              <a:t>(</a:t>
            </a:r>
            <a:r>
              <a:rPr lang="en-GB" sz="1600" i="1" u="sng" dirty="0" err="1">
                <a:latin typeface="AvenirNext LT Pro ThinCn" panose="020B0306020202020204" pitchFamily="34" charset="0"/>
              </a:rPr>
              <a:t>Mh</a:t>
            </a:r>
            <a:r>
              <a:rPr lang="en-GB" sz="1600" i="1" u="sng" dirty="0">
                <a:latin typeface="AvenirNext LT Pro ThinCn" panose="020B0306020202020204" pitchFamily="34" charset="0"/>
              </a:rPr>
              <a:t> plot network, </a:t>
            </a:r>
            <a:r>
              <a:rPr lang="en-GB" sz="1600" i="1" u="sng" dirty="0" err="1">
                <a:latin typeface="AvenirNext LT Pro ThinCn" panose="020B0306020202020204" pitchFamily="34" charset="0"/>
              </a:rPr>
              <a:t>Morvan</a:t>
            </a:r>
            <a:r>
              <a:rPr lang="en-GB" sz="1600" i="1" u="sng" dirty="0">
                <a:latin typeface="AvenirNext LT Pro ThinCn" panose="020B0306020202020204" pitchFamily="34" charset="0"/>
              </a:rPr>
              <a:t> 2023) </a:t>
            </a:r>
            <a:endParaRPr lang="fr-FR" sz="1600" i="1" u="sng" dirty="0">
              <a:latin typeface="AvenirNext LT Pro ThinCn" panose="020B0306020202020204" pitchFamily="34" charset="0"/>
            </a:endParaRPr>
          </a:p>
        </p:txBody>
      </p:sp>
      <p:sp>
        <p:nvSpPr>
          <p:cNvPr id="22" name="ZoneTexte 21">
            <a:extLst>
              <a:ext uri="{FF2B5EF4-FFF2-40B4-BE49-F238E27FC236}">
                <a16:creationId xmlns:a16="http://schemas.microsoft.com/office/drawing/2014/main" id="{BFC23477-5A5F-43C9-9CD1-E895BAED8F1D}"/>
              </a:ext>
            </a:extLst>
          </p:cNvPr>
          <p:cNvSpPr txBox="1"/>
          <p:nvPr/>
        </p:nvSpPr>
        <p:spPr>
          <a:xfrm>
            <a:off x="5199806" y="2022397"/>
            <a:ext cx="3233056" cy="3035379"/>
          </a:xfrm>
          <a:prstGeom prst="roundRect">
            <a:avLst>
              <a:gd name="adj" fmla="val 25902"/>
            </a:avLst>
          </a:prstGeom>
          <a:solidFill>
            <a:schemeClr val="accent4">
              <a:lumMod val="20000"/>
              <a:lumOff val="80000"/>
            </a:schemeClr>
          </a:solidFill>
          <a:ln>
            <a:noFill/>
          </a:ln>
        </p:spPr>
        <p:txBody>
          <a:bodyPr wrap="square" rtlCol="0">
            <a:spAutoFit/>
          </a:bodyPr>
          <a:lstStyle/>
          <a:p>
            <a:pPr algn="ctr"/>
            <a:r>
              <a:rPr lang="fr-FR" dirty="0" err="1">
                <a:latin typeface="AvenirNext LT Pro Cn" panose="020B0506020202020204" pitchFamily="34" charset="0"/>
              </a:rPr>
              <a:t>Several</a:t>
            </a:r>
            <a:r>
              <a:rPr lang="fr-FR" dirty="0">
                <a:latin typeface="AvenirNext LT Pro Cn" panose="020B0506020202020204" pitchFamily="34" charset="0"/>
              </a:rPr>
              <a:t> </a:t>
            </a:r>
            <a:r>
              <a:rPr lang="fr-FR" dirty="0" err="1">
                <a:latin typeface="AvenirNext LT Pro Cn" panose="020B0506020202020204" pitchFamily="34" charset="0"/>
              </a:rPr>
              <a:t>climate</a:t>
            </a:r>
            <a:r>
              <a:rPr lang="fr-FR" dirty="0">
                <a:latin typeface="AvenirNext LT Pro Cn" panose="020B0506020202020204" pitchFamily="34" charset="0"/>
              </a:rPr>
              <a:t> </a:t>
            </a:r>
            <a:r>
              <a:rPr lang="fr-FR" dirty="0" err="1">
                <a:latin typeface="AvenirNext LT Pro Cn" panose="020B0506020202020204" pitchFamily="34" charset="0"/>
              </a:rPr>
              <a:t>models</a:t>
            </a:r>
            <a:r>
              <a:rPr lang="fr-FR" dirty="0">
                <a:latin typeface="AvenirNext LT Pro Cn" panose="020B0506020202020204" pitchFamily="34" charset="0"/>
              </a:rPr>
              <a:t> </a:t>
            </a:r>
            <a:r>
              <a:rPr lang="fr-FR" dirty="0" err="1">
                <a:latin typeface="AvenirNext LT Pro Cn" panose="020B0506020202020204" pitchFamily="34" charset="0"/>
              </a:rPr>
              <a:t>considered</a:t>
            </a:r>
            <a:r>
              <a:rPr lang="fr-FR" dirty="0">
                <a:latin typeface="AvenirNext LT Pro Cn" panose="020B0506020202020204" pitchFamily="34" charset="0"/>
              </a:rPr>
              <a:t> </a:t>
            </a:r>
          </a:p>
          <a:p>
            <a:pPr algn="ctr"/>
            <a:r>
              <a:rPr lang="fr-FR" b="1" dirty="0">
                <a:latin typeface="AvenirNext LT Pro Cn" panose="020B0506020202020204" pitchFamily="34" charset="0"/>
              </a:rPr>
              <a:t> </a:t>
            </a:r>
          </a:p>
          <a:p>
            <a:pPr algn="ctr"/>
            <a:r>
              <a:rPr lang="fr-FR" b="1" dirty="0">
                <a:latin typeface="AvenirNext LT Pro Cn" panose="020B0506020202020204" pitchFamily="34" charset="0"/>
              </a:rPr>
              <a:t>CNRM-ALADIN63</a:t>
            </a:r>
          </a:p>
          <a:p>
            <a:pPr algn="ctr"/>
            <a:r>
              <a:rPr lang="fr-FR" b="1" dirty="0">
                <a:latin typeface="AvenirNext LT Pro Cn" panose="020B0506020202020204" pitchFamily="34" charset="0"/>
              </a:rPr>
              <a:t>CRNM-RACMO22</a:t>
            </a:r>
          </a:p>
          <a:p>
            <a:pPr algn="ctr"/>
            <a:r>
              <a:rPr lang="fr-FR" b="1" dirty="0">
                <a:latin typeface="AvenirNext LT Pro Cn" panose="020B0506020202020204" pitchFamily="34" charset="0"/>
              </a:rPr>
              <a:t>EARTH-RACMO22</a:t>
            </a:r>
          </a:p>
          <a:p>
            <a:endParaRPr lang="fr-FR" dirty="0">
              <a:latin typeface="AvenirNext LT Pro Cn" panose="020B0506020202020204" pitchFamily="34" charset="0"/>
            </a:endParaRPr>
          </a:p>
          <a:p>
            <a:pPr algn="ctr"/>
            <a:r>
              <a:rPr lang="en-GB" dirty="0">
                <a:latin typeface="AvenirNext LT Pro Cn" panose="020B0506020202020204" pitchFamily="34" charset="0"/>
              </a:rPr>
              <a:t>Multi-modelling gives greater validity to predictions </a:t>
            </a:r>
            <a:endParaRPr lang="fr-FR" dirty="0">
              <a:latin typeface="AvenirNext LT Pro Cn" panose="020B0506020202020204" pitchFamily="34" charset="0"/>
            </a:endParaRPr>
          </a:p>
        </p:txBody>
      </p:sp>
      <p:sp>
        <p:nvSpPr>
          <p:cNvPr id="23" name="Rectangle : coins arrondis 22">
            <a:extLst>
              <a:ext uri="{FF2B5EF4-FFF2-40B4-BE49-F238E27FC236}">
                <a16:creationId xmlns:a16="http://schemas.microsoft.com/office/drawing/2014/main" id="{24B6E2FF-819D-4D6D-B543-B624262964FE}"/>
              </a:ext>
            </a:extLst>
          </p:cNvPr>
          <p:cNvSpPr/>
          <p:nvPr/>
        </p:nvSpPr>
        <p:spPr>
          <a:xfrm>
            <a:off x="8687940" y="1979262"/>
            <a:ext cx="3233048" cy="3078514"/>
          </a:xfrm>
          <a:prstGeom prst="roundRect">
            <a:avLst>
              <a:gd name="adj" fmla="val 18986"/>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4" name="ZoneTexte 23">
            <a:extLst>
              <a:ext uri="{FF2B5EF4-FFF2-40B4-BE49-F238E27FC236}">
                <a16:creationId xmlns:a16="http://schemas.microsoft.com/office/drawing/2014/main" id="{035D16D2-17CF-4404-8404-D84A42CB2F4D}"/>
              </a:ext>
            </a:extLst>
          </p:cNvPr>
          <p:cNvSpPr txBox="1"/>
          <p:nvPr/>
        </p:nvSpPr>
        <p:spPr>
          <a:xfrm>
            <a:off x="8777581" y="2200913"/>
            <a:ext cx="3057020" cy="2585323"/>
          </a:xfrm>
          <a:prstGeom prst="rect">
            <a:avLst/>
          </a:prstGeom>
          <a:noFill/>
        </p:spPr>
        <p:txBody>
          <a:bodyPr wrap="square" rtlCol="0">
            <a:spAutoFit/>
          </a:bodyPr>
          <a:lstStyle/>
          <a:p>
            <a:pPr algn="ctr"/>
            <a:r>
              <a:rPr lang="fr-FR" dirty="0" err="1">
                <a:latin typeface="AvenirNext LT Pro Cn" panose="020B0506020202020204" pitchFamily="34" charset="0"/>
              </a:rPr>
              <a:t>Several</a:t>
            </a:r>
            <a:r>
              <a:rPr lang="fr-FR" dirty="0">
                <a:latin typeface="AvenirNext LT Pro Cn" panose="020B0506020202020204" pitchFamily="34" charset="0"/>
              </a:rPr>
              <a:t> </a:t>
            </a:r>
            <a:r>
              <a:rPr lang="fr-FR" dirty="0" err="1">
                <a:latin typeface="AvenirNext LT Pro Cn" panose="020B0506020202020204" pitchFamily="34" charset="0"/>
              </a:rPr>
              <a:t>climate</a:t>
            </a:r>
            <a:r>
              <a:rPr lang="fr-FR" dirty="0">
                <a:latin typeface="AvenirNext LT Pro Cn" panose="020B0506020202020204" pitchFamily="34" charset="0"/>
              </a:rPr>
              <a:t> scenarios </a:t>
            </a:r>
            <a:r>
              <a:rPr lang="fr-FR" dirty="0" err="1">
                <a:latin typeface="AvenirNext LT Pro Cn" panose="020B0506020202020204" pitchFamily="34" charset="0"/>
              </a:rPr>
              <a:t>considered</a:t>
            </a:r>
            <a:r>
              <a:rPr lang="fr-FR" dirty="0">
                <a:latin typeface="AvenirNext LT Pro Cn" panose="020B0506020202020204" pitchFamily="34" charset="0"/>
              </a:rPr>
              <a:t> </a:t>
            </a:r>
          </a:p>
          <a:p>
            <a:pPr algn="ctr"/>
            <a:endParaRPr lang="fr-FR" b="1" dirty="0">
              <a:latin typeface="AvenirNext LT Pro Cn" panose="020B0506020202020204" pitchFamily="34" charset="0"/>
            </a:endParaRPr>
          </a:p>
          <a:p>
            <a:pPr algn="ctr"/>
            <a:r>
              <a:rPr lang="fr-FR" b="1" dirty="0">
                <a:latin typeface="AvenirNext LT Pro Cn" panose="020B0506020202020204" pitchFamily="34" charset="0"/>
              </a:rPr>
              <a:t>REFERENCE</a:t>
            </a:r>
          </a:p>
          <a:p>
            <a:pPr algn="ctr"/>
            <a:r>
              <a:rPr lang="fr-FR" b="1" dirty="0">
                <a:latin typeface="AvenirNext LT Pro Cn" panose="020B0506020202020204" pitchFamily="34" charset="0"/>
              </a:rPr>
              <a:t>RCP 4.5</a:t>
            </a:r>
          </a:p>
          <a:p>
            <a:pPr algn="ctr"/>
            <a:r>
              <a:rPr lang="fr-FR" b="1" dirty="0">
                <a:latin typeface="AvenirNext LT Pro Cn" panose="020B0506020202020204" pitchFamily="34" charset="0"/>
              </a:rPr>
              <a:t>RCP 8.5 </a:t>
            </a:r>
          </a:p>
          <a:p>
            <a:endParaRPr lang="fr-FR" dirty="0">
              <a:latin typeface="AvenirNext LT Pro Cn" panose="020B0506020202020204" pitchFamily="34" charset="0"/>
            </a:endParaRPr>
          </a:p>
          <a:p>
            <a:pPr algn="ctr"/>
            <a:r>
              <a:rPr lang="en-GB" dirty="0">
                <a:latin typeface="AvenirNext LT Pro Cn" panose="020B0506020202020204" pitchFamily="34" charset="0"/>
              </a:rPr>
              <a:t>Three sufficiently contrasting scenarios for the study </a:t>
            </a:r>
            <a:endParaRPr lang="fr-FR" dirty="0">
              <a:latin typeface="AvenirNext LT Pro Cn" panose="020B0506020202020204" pitchFamily="34" charset="0"/>
            </a:endParaRPr>
          </a:p>
        </p:txBody>
      </p:sp>
      <p:sp>
        <p:nvSpPr>
          <p:cNvPr id="26" name="Triangle isocèle 25">
            <a:extLst>
              <a:ext uri="{FF2B5EF4-FFF2-40B4-BE49-F238E27FC236}">
                <a16:creationId xmlns:a16="http://schemas.microsoft.com/office/drawing/2014/main" id="{497274DE-BB04-4598-8DC3-5A9A7B18F9E1}"/>
              </a:ext>
            </a:extLst>
          </p:cNvPr>
          <p:cNvSpPr/>
          <p:nvPr/>
        </p:nvSpPr>
        <p:spPr>
          <a:xfrm rot="10800000">
            <a:off x="8255067" y="4860333"/>
            <a:ext cx="522514" cy="298145"/>
          </a:xfrm>
          <a:prstGeom prst="triangle">
            <a:avLst/>
          </a:prstGeom>
          <a:solidFill>
            <a:srgbClr val="F8A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ZoneTexte 27">
            <a:extLst>
              <a:ext uri="{FF2B5EF4-FFF2-40B4-BE49-F238E27FC236}">
                <a16:creationId xmlns:a16="http://schemas.microsoft.com/office/drawing/2014/main" id="{4B6ED065-190C-4639-81F6-70F6074E2D25}"/>
              </a:ext>
            </a:extLst>
          </p:cNvPr>
          <p:cNvSpPr txBox="1"/>
          <p:nvPr/>
        </p:nvSpPr>
        <p:spPr>
          <a:xfrm>
            <a:off x="7594718" y="5230912"/>
            <a:ext cx="2186444" cy="369332"/>
          </a:xfrm>
          <a:prstGeom prst="rect">
            <a:avLst/>
          </a:prstGeom>
          <a:noFill/>
        </p:spPr>
        <p:txBody>
          <a:bodyPr wrap="square" rtlCol="0">
            <a:spAutoFit/>
          </a:bodyPr>
          <a:lstStyle/>
          <a:p>
            <a:r>
              <a:rPr lang="fr-FR" dirty="0">
                <a:latin typeface="AvenirNext LT Pro Heavy" panose="020B0904020202020204" pitchFamily="34" charset="0"/>
              </a:rPr>
              <a:t>SOL 1 x RCP 8.5</a:t>
            </a:r>
          </a:p>
        </p:txBody>
      </p:sp>
      <p:sp>
        <p:nvSpPr>
          <p:cNvPr id="29" name="Triangle isocèle 28">
            <a:extLst>
              <a:ext uri="{FF2B5EF4-FFF2-40B4-BE49-F238E27FC236}">
                <a16:creationId xmlns:a16="http://schemas.microsoft.com/office/drawing/2014/main" id="{FE58F13D-738A-4DAC-BD5E-318109698584}"/>
              </a:ext>
            </a:extLst>
          </p:cNvPr>
          <p:cNvSpPr/>
          <p:nvPr/>
        </p:nvSpPr>
        <p:spPr>
          <a:xfrm rot="5400000">
            <a:off x="4789476" y="5193444"/>
            <a:ext cx="522514" cy="298145"/>
          </a:xfrm>
          <a:prstGeom prst="triangle">
            <a:avLst/>
          </a:prstGeom>
          <a:solidFill>
            <a:srgbClr val="F8A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1" name="Connecteur droit 30">
            <a:extLst>
              <a:ext uri="{FF2B5EF4-FFF2-40B4-BE49-F238E27FC236}">
                <a16:creationId xmlns:a16="http://schemas.microsoft.com/office/drawing/2014/main" id="{2F36BF30-AD23-4958-9927-F529C314A8D8}"/>
              </a:ext>
            </a:extLst>
          </p:cNvPr>
          <p:cNvCxnSpPr/>
          <p:nvPr/>
        </p:nvCxnSpPr>
        <p:spPr>
          <a:xfrm>
            <a:off x="4894155" y="1748356"/>
            <a:ext cx="0" cy="5032097"/>
          </a:xfrm>
          <a:prstGeom prst="line">
            <a:avLst/>
          </a:prstGeom>
          <a:ln>
            <a:solidFill>
              <a:srgbClr val="D0CECE"/>
            </a:solidFill>
          </a:ln>
        </p:spPr>
        <p:style>
          <a:lnRef idx="1">
            <a:schemeClr val="accent1"/>
          </a:lnRef>
          <a:fillRef idx="0">
            <a:schemeClr val="accent1"/>
          </a:fillRef>
          <a:effectRef idx="0">
            <a:schemeClr val="accent1"/>
          </a:effectRef>
          <a:fontRef idx="minor">
            <a:schemeClr val="tx1"/>
          </a:fontRef>
        </p:style>
      </p:cxnSp>
      <p:sp>
        <p:nvSpPr>
          <p:cNvPr id="32" name="Flèche : pentagone 31">
            <a:extLst>
              <a:ext uri="{FF2B5EF4-FFF2-40B4-BE49-F238E27FC236}">
                <a16:creationId xmlns:a16="http://schemas.microsoft.com/office/drawing/2014/main" id="{221219B1-F0ED-402F-A2D0-90BA7CF1AFAA}"/>
              </a:ext>
            </a:extLst>
          </p:cNvPr>
          <p:cNvSpPr/>
          <p:nvPr/>
        </p:nvSpPr>
        <p:spPr>
          <a:xfrm>
            <a:off x="5318041" y="-8253"/>
            <a:ext cx="1092758" cy="264451"/>
          </a:xfrm>
          <a:prstGeom prst="homePlate">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100" b="1" i="0" u="none" strike="noStrike" kern="1200" cap="none" spc="0" normalizeH="0" baseline="0" noProof="0" dirty="0">
              <a:ln>
                <a:noFill/>
              </a:ln>
              <a:solidFill>
                <a:prstClr val="white"/>
              </a:solidFill>
              <a:effectLst/>
              <a:uLnTx/>
              <a:uFillTx/>
              <a:latin typeface="AvenirNext LT Pro Cn" panose="020B0506020202020204" pitchFamily="34" charset="0"/>
              <a:ea typeface="+mn-ea"/>
              <a:cs typeface="+mn-cs"/>
            </a:endParaRPr>
          </a:p>
        </p:txBody>
      </p:sp>
      <p:sp>
        <p:nvSpPr>
          <p:cNvPr id="33" name="Flèche : pentagone 32">
            <a:extLst>
              <a:ext uri="{FF2B5EF4-FFF2-40B4-BE49-F238E27FC236}">
                <a16:creationId xmlns:a16="http://schemas.microsoft.com/office/drawing/2014/main" id="{8E892A4F-4383-4D98-8045-152C562F244C}"/>
              </a:ext>
            </a:extLst>
          </p:cNvPr>
          <p:cNvSpPr/>
          <p:nvPr/>
        </p:nvSpPr>
        <p:spPr>
          <a:xfrm>
            <a:off x="4636089" y="-4228"/>
            <a:ext cx="1259143" cy="255995"/>
          </a:xfrm>
          <a:prstGeom prst="homePlate">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100" b="1" i="0" u="none" strike="noStrike" kern="1200" cap="none" spc="0" normalizeH="0" baseline="0" noProof="0" dirty="0">
              <a:ln>
                <a:noFill/>
              </a:ln>
              <a:solidFill>
                <a:prstClr val="white"/>
              </a:solidFill>
              <a:effectLst/>
              <a:uLnTx/>
              <a:uFillTx/>
              <a:latin typeface="AvenirNext LT Pro Cn" panose="020B0506020202020204" pitchFamily="34" charset="0"/>
              <a:ea typeface="+mn-ea"/>
              <a:cs typeface="+mn-cs"/>
            </a:endParaRPr>
          </a:p>
        </p:txBody>
      </p:sp>
      <p:sp>
        <p:nvSpPr>
          <p:cNvPr id="34" name="Flèche : pentagone 33">
            <a:extLst>
              <a:ext uri="{FF2B5EF4-FFF2-40B4-BE49-F238E27FC236}">
                <a16:creationId xmlns:a16="http://schemas.microsoft.com/office/drawing/2014/main" id="{105A221C-B44E-4FAC-A4DA-CD1BDDF4A1EC}"/>
              </a:ext>
            </a:extLst>
          </p:cNvPr>
          <p:cNvSpPr/>
          <p:nvPr/>
        </p:nvSpPr>
        <p:spPr>
          <a:xfrm>
            <a:off x="4414219" y="-9525"/>
            <a:ext cx="882214" cy="255995"/>
          </a:xfrm>
          <a:prstGeom prst="homePlate">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100" b="1" i="0" u="none" strike="noStrike" kern="1200" cap="none" spc="0" normalizeH="0" baseline="0" noProof="0" dirty="0">
              <a:ln>
                <a:noFill/>
              </a:ln>
              <a:solidFill>
                <a:prstClr val="white"/>
              </a:solidFill>
              <a:effectLst/>
              <a:uLnTx/>
              <a:uFillTx/>
              <a:latin typeface="AvenirNext LT Pro Cn" panose="020B0506020202020204" pitchFamily="34" charset="0"/>
              <a:ea typeface="+mn-ea"/>
              <a:cs typeface="+mn-cs"/>
            </a:endParaRPr>
          </a:p>
        </p:txBody>
      </p:sp>
      <p:sp>
        <p:nvSpPr>
          <p:cNvPr id="35" name="Flèche : pentagone 34">
            <a:extLst>
              <a:ext uri="{FF2B5EF4-FFF2-40B4-BE49-F238E27FC236}">
                <a16:creationId xmlns:a16="http://schemas.microsoft.com/office/drawing/2014/main" id="{FE837575-AB1F-4460-A8B9-E8170AF6A248}"/>
              </a:ext>
            </a:extLst>
          </p:cNvPr>
          <p:cNvSpPr/>
          <p:nvPr/>
        </p:nvSpPr>
        <p:spPr>
          <a:xfrm>
            <a:off x="2828261" y="203"/>
            <a:ext cx="1882800" cy="243087"/>
          </a:xfrm>
          <a:prstGeom prst="homePlate">
            <a:avLst/>
          </a:prstGeom>
          <a:solidFill>
            <a:srgbClr val="7F7F7F"/>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1" dirty="0">
                <a:solidFill>
                  <a:prstClr val="white"/>
                </a:solidFill>
                <a:latin typeface="AvenirNext LT Pro Cn" panose="020B0506020202020204" pitchFamily="34" charset="0"/>
              </a:rPr>
              <a:t>Methods</a:t>
            </a:r>
            <a:endParaRPr kumimoji="0" lang="fr-FR" sz="1100" b="1" i="0" u="none" strike="noStrike" kern="1200" cap="none" spc="0" normalizeH="0" baseline="0" noProof="0" dirty="0">
              <a:ln>
                <a:noFill/>
              </a:ln>
              <a:solidFill>
                <a:prstClr val="white"/>
              </a:solidFill>
              <a:effectLst/>
              <a:uLnTx/>
              <a:uFillTx/>
              <a:latin typeface="AvenirNext LT Pro Cn" panose="020B0506020202020204" pitchFamily="34" charset="0"/>
              <a:ea typeface="+mn-ea"/>
              <a:cs typeface="+mn-cs"/>
            </a:endParaRPr>
          </a:p>
        </p:txBody>
      </p:sp>
      <p:sp>
        <p:nvSpPr>
          <p:cNvPr id="36" name="Flèche : pentagone 35">
            <a:extLst>
              <a:ext uri="{FF2B5EF4-FFF2-40B4-BE49-F238E27FC236}">
                <a16:creationId xmlns:a16="http://schemas.microsoft.com/office/drawing/2014/main" id="{A8FBECFA-C094-40EE-AEEB-D3E493DB3170}"/>
              </a:ext>
            </a:extLst>
          </p:cNvPr>
          <p:cNvSpPr/>
          <p:nvPr/>
        </p:nvSpPr>
        <p:spPr>
          <a:xfrm>
            <a:off x="374356" y="-12705"/>
            <a:ext cx="2730278" cy="255995"/>
          </a:xfrm>
          <a:prstGeom prst="homePlate">
            <a:avLst/>
          </a:prstGeom>
          <a:solidFill>
            <a:srgbClr val="D0CECE"/>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100" b="1" i="0" u="none" strike="noStrike" kern="1200" cap="none" spc="0" normalizeH="0" baseline="0" noProof="0" dirty="0">
              <a:ln>
                <a:noFill/>
              </a:ln>
              <a:solidFill>
                <a:prstClr val="white"/>
              </a:solidFill>
              <a:effectLst/>
              <a:uLnTx/>
              <a:uFillTx/>
              <a:latin typeface="AvenirNext LT Pro Cn" panose="020B0506020202020204" pitchFamily="34" charset="0"/>
              <a:ea typeface="+mn-ea"/>
              <a:cs typeface="+mn-cs"/>
            </a:endParaRPr>
          </a:p>
        </p:txBody>
      </p:sp>
      <p:sp>
        <p:nvSpPr>
          <p:cNvPr id="37" name="Flèche : pentagone 36">
            <a:extLst>
              <a:ext uri="{FF2B5EF4-FFF2-40B4-BE49-F238E27FC236}">
                <a16:creationId xmlns:a16="http://schemas.microsoft.com/office/drawing/2014/main" id="{4428C681-ACCD-4A19-B159-A640F446337B}"/>
              </a:ext>
            </a:extLst>
          </p:cNvPr>
          <p:cNvSpPr/>
          <p:nvPr/>
        </p:nvSpPr>
        <p:spPr>
          <a:xfrm>
            <a:off x="-5539" y="-23338"/>
            <a:ext cx="588772" cy="263896"/>
          </a:xfrm>
          <a:prstGeom prst="homePlate">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00" b="1" i="0" u="none" strike="noStrike" kern="1200" cap="none" spc="0" normalizeH="0" baseline="0" noProof="0" dirty="0">
              <a:ln>
                <a:noFill/>
              </a:ln>
              <a:solidFill>
                <a:prstClr val="white"/>
              </a:solidFill>
              <a:effectLst/>
              <a:uLnTx/>
              <a:uFillTx/>
              <a:latin typeface="AvenirNext LT Pro Cn" panose="020B0506020202020204" pitchFamily="34" charset="0"/>
              <a:ea typeface="+mn-ea"/>
              <a:cs typeface="+mn-cs"/>
            </a:endParaRPr>
          </a:p>
        </p:txBody>
      </p:sp>
      <p:pic>
        <p:nvPicPr>
          <p:cNvPr id="40" name="Image 39">
            <a:extLst>
              <a:ext uri="{FF2B5EF4-FFF2-40B4-BE49-F238E27FC236}">
                <a16:creationId xmlns:a16="http://schemas.microsoft.com/office/drawing/2014/main" id="{C7ADCFFC-2179-4395-9406-2EEF5483C7D8}"/>
              </a:ext>
            </a:extLst>
          </p:cNvPr>
          <p:cNvPicPr>
            <a:picLocks noChangeAspect="1"/>
          </p:cNvPicPr>
          <p:nvPr/>
        </p:nvPicPr>
        <p:blipFill>
          <a:blip r:embed="rId4"/>
          <a:stretch>
            <a:fillRect/>
          </a:stretch>
        </p:blipFill>
        <p:spPr>
          <a:xfrm>
            <a:off x="276233" y="1555578"/>
            <a:ext cx="2614670" cy="1777460"/>
          </a:xfrm>
          <a:prstGeom prst="rect">
            <a:avLst/>
          </a:prstGeom>
        </p:spPr>
      </p:pic>
      <p:sp>
        <p:nvSpPr>
          <p:cNvPr id="41" name="ZoneTexte 40">
            <a:extLst>
              <a:ext uri="{FF2B5EF4-FFF2-40B4-BE49-F238E27FC236}">
                <a16:creationId xmlns:a16="http://schemas.microsoft.com/office/drawing/2014/main" id="{A93EB817-9815-4C58-886E-95ACBA204179}"/>
              </a:ext>
            </a:extLst>
          </p:cNvPr>
          <p:cNvSpPr txBox="1"/>
          <p:nvPr/>
        </p:nvSpPr>
        <p:spPr>
          <a:xfrm>
            <a:off x="7670814" y="5600244"/>
            <a:ext cx="4634091" cy="1200329"/>
          </a:xfrm>
          <a:prstGeom prst="rect">
            <a:avLst/>
          </a:prstGeom>
          <a:noFill/>
        </p:spPr>
        <p:txBody>
          <a:bodyPr wrap="square" rtlCol="0">
            <a:spAutoFit/>
          </a:bodyPr>
          <a:lstStyle/>
          <a:p>
            <a:r>
              <a:rPr lang="en-US" dirty="0">
                <a:latin typeface="AvenirNext LT Pro Cn" panose="020B0506020202020204" pitchFamily="34" charset="0"/>
              </a:rPr>
              <a:t>3 Cropping system modalities </a:t>
            </a:r>
          </a:p>
          <a:p>
            <a:pPr marL="285750" indent="-285750">
              <a:buFont typeface="Arial" panose="020B0604020202020204" pitchFamily="34" charset="0"/>
              <a:buChar char="•"/>
            </a:pPr>
            <a:r>
              <a:rPr lang="en-US" dirty="0">
                <a:latin typeface="AvenirNext LT Pro Cn" panose="020B0506020202020204" pitchFamily="34" charset="0"/>
              </a:rPr>
              <a:t>Business As Usual</a:t>
            </a:r>
          </a:p>
          <a:p>
            <a:pPr marL="285750" indent="-285750">
              <a:buFont typeface="Arial" panose="020B0604020202020204" pitchFamily="34" charset="0"/>
              <a:buChar char="•"/>
            </a:pPr>
            <a:r>
              <a:rPr lang="en-US" dirty="0" err="1">
                <a:latin typeface="AvenirNext LT Pro Cn" panose="020B0506020202020204" pitchFamily="34" charset="0"/>
              </a:rPr>
              <a:t>Synophyt</a:t>
            </a:r>
            <a:r>
              <a:rPr lang="en-US" dirty="0">
                <a:latin typeface="AvenirNext LT Pro Cn" panose="020B0506020202020204" pitchFamily="34" charset="0"/>
              </a:rPr>
              <a:t>’</a:t>
            </a:r>
          </a:p>
          <a:p>
            <a:pPr marL="285750" indent="-285750">
              <a:buFont typeface="Arial" panose="020B0604020202020204" pitchFamily="34" charset="0"/>
              <a:buChar char="•"/>
            </a:pPr>
            <a:r>
              <a:rPr lang="en-US" dirty="0">
                <a:latin typeface="AvenirNext LT Pro Cn" panose="020B0506020202020204" pitchFamily="34" charset="0"/>
              </a:rPr>
              <a:t>Co-</a:t>
            </a:r>
            <a:r>
              <a:rPr lang="en-US" dirty="0" err="1">
                <a:latin typeface="AvenirNext LT Pro Cn" panose="020B0506020202020204" pitchFamily="34" charset="0"/>
              </a:rPr>
              <a:t>desgined</a:t>
            </a:r>
            <a:endParaRPr lang="en-US" dirty="0">
              <a:latin typeface="AvenirNext LT Pro Cn" panose="020B0506020202020204" pitchFamily="34" charset="0"/>
            </a:endParaRPr>
          </a:p>
        </p:txBody>
      </p:sp>
      <p:sp>
        <p:nvSpPr>
          <p:cNvPr id="8" name="Espace réservé du numéro de diapositive 7">
            <a:extLst>
              <a:ext uri="{FF2B5EF4-FFF2-40B4-BE49-F238E27FC236}">
                <a16:creationId xmlns:a16="http://schemas.microsoft.com/office/drawing/2014/main" id="{0358ACC5-98FF-4EAD-BE15-074F17ACCADF}"/>
              </a:ext>
            </a:extLst>
          </p:cNvPr>
          <p:cNvSpPr>
            <a:spLocks noGrp="1"/>
          </p:cNvSpPr>
          <p:nvPr>
            <p:ph type="sldNum" sz="quarter" idx="12"/>
          </p:nvPr>
        </p:nvSpPr>
        <p:spPr>
          <a:xfrm>
            <a:off x="9448800" y="6479925"/>
            <a:ext cx="2743200" cy="365125"/>
          </a:xfrm>
        </p:spPr>
        <p:txBody>
          <a:bodyPr/>
          <a:lstStyle/>
          <a:p>
            <a:fld id="{8AA005E4-423A-401E-9119-B3459E3083CE}" type="slidenum">
              <a:rPr lang="fr-FR" smtClean="0"/>
              <a:t>9</a:t>
            </a:fld>
            <a:endParaRPr lang="fr-FR" dirty="0"/>
          </a:p>
        </p:txBody>
      </p:sp>
    </p:spTree>
    <p:extLst>
      <p:ext uri="{BB962C8B-B14F-4D97-AF65-F5344CB8AC3E}">
        <p14:creationId xmlns:p14="http://schemas.microsoft.com/office/powerpoint/2010/main" val="1107139015"/>
      </p:ext>
    </p:extLst>
  </p:cSld>
  <p:clrMapOvr>
    <a:masterClrMapping/>
  </p:clrMapOvr>
</p:sld>
</file>

<file path=ppt/theme/theme1.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12640</TotalTime>
  <Words>1305</Words>
  <Application>Microsoft Office PowerPoint</Application>
  <PresentationFormat>Grand écran</PresentationFormat>
  <Paragraphs>196</Paragraphs>
  <Slides>14</Slides>
  <Notes>12</Notes>
  <HiddenSlides>0</HiddenSlides>
  <MMClips>0</MMClips>
  <ScaleCrop>false</ScaleCrop>
  <HeadingPairs>
    <vt:vector size="6" baseType="variant">
      <vt:variant>
        <vt:lpstr>Polices utilisées</vt:lpstr>
      </vt:variant>
      <vt:variant>
        <vt:i4>14</vt:i4>
      </vt:variant>
      <vt:variant>
        <vt:lpstr>Thème</vt:lpstr>
      </vt:variant>
      <vt:variant>
        <vt:i4>2</vt:i4>
      </vt:variant>
      <vt:variant>
        <vt:lpstr>Titres des diapositives</vt:lpstr>
      </vt:variant>
      <vt:variant>
        <vt:i4>14</vt:i4>
      </vt:variant>
    </vt:vector>
  </HeadingPairs>
  <TitlesOfParts>
    <vt:vector size="30" baseType="lpstr">
      <vt:lpstr>Arial</vt:lpstr>
      <vt:lpstr>Avenir Next LT Pro</vt:lpstr>
      <vt:lpstr>AvenirNext LT Pro Cn</vt:lpstr>
      <vt:lpstr>AvenirNext LT Pro Heavy</vt:lpstr>
      <vt:lpstr>AvenirNext LT Pro HeavyCn</vt:lpstr>
      <vt:lpstr>AvenirNext LT Pro Light</vt:lpstr>
      <vt:lpstr>AvenirNext LT Pro LightCn</vt:lpstr>
      <vt:lpstr>AvenirNext LT Pro Medium</vt:lpstr>
      <vt:lpstr>AvenirNext LT Pro Regular</vt:lpstr>
      <vt:lpstr>AvenirNext LT Pro ThinCn</vt:lpstr>
      <vt:lpstr>Calibri</vt:lpstr>
      <vt:lpstr>Calibri Light</vt:lpstr>
      <vt:lpstr>Raleway</vt:lpstr>
      <vt:lpstr>Wingdings</vt:lpstr>
      <vt:lpstr>1_Thème Office</vt:lpstr>
      <vt:lpstr>Thème Office</vt:lpstr>
      <vt:lpstr>Provision of ecosystem services by biodiversity-based cropping systems in the context of climate  change: a 50-year simulation in western France</vt:lpstr>
      <vt:lpstr>Présentation PowerPoint</vt:lpstr>
      <vt:lpstr>In Brittany, what level of diversity in crop rotation?</vt:lpstr>
      <vt:lpstr>Présentation PowerPoint</vt:lpstr>
      <vt:lpstr>Présentation PowerPoint</vt:lpstr>
      <vt:lpstr>Présentation PowerPoint</vt:lpstr>
      <vt:lpstr>Présentation PowerPoint</vt:lpstr>
      <vt:lpstr>The two simulated reference cropping systems</vt:lpstr>
      <vt:lpstr>Definition of soil and climate inputs</vt:lpstr>
      <vt:lpstr>Active soil organic carbon evolution over time (RCP 8.5 2010-2070)</vt:lpstr>
      <vt:lpstr>Total mineralized soil nitrogen trends</vt:lpstr>
      <vt:lpstr>A steps toward the evaluation of ecosytemic services trade-off evolution trends over the long time</vt:lpstr>
      <vt:lpstr>Main ideas</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Arnaud Delbaere</dc:creator>
  <cp:lastModifiedBy>Arnaud Delbaere</cp:lastModifiedBy>
  <cp:revision>86</cp:revision>
  <dcterms:created xsi:type="dcterms:W3CDTF">2024-08-17T13:07:27Z</dcterms:created>
  <dcterms:modified xsi:type="dcterms:W3CDTF">2024-08-26T22:12:04Z</dcterms:modified>
</cp:coreProperties>
</file>