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2" r:id="rId12"/>
    <p:sldId id="270" r:id="rId13"/>
    <p:sldId id="271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36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F8A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1657154-122D-4268-9641-70D92D672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91" r="20748" b="20891"/>
          <a:stretch/>
        </p:blipFill>
        <p:spPr>
          <a:xfrm>
            <a:off x="8278760" y="3028335"/>
            <a:ext cx="3913239" cy="38380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0D33237-E9BF-4A7A-BABE-1D459FC2D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4941"/>
            <a:ext cx="9144000" cy="2643394"/>
          </a:xfrm>
        </p:spPr>
        <p:txBody>
          <a:bodyPr anchor="b">
            <a:normAutofit/>
          </a:bodyPr>
          <a:lstStyle>
            <a:lvl1pPr algn="just">
              <a:defRPr sz="5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06CA7F-4D9F-4CA2-88C3-11FA520C3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64387"/>
            <a:ext cx="9144000" cy="1382915"/>
          </a:xfrm>
        </p:spPr>
        <p:txBody>
          <a:bodyPr/>
          <a:lstStyle>
            <a:lvl1pPr marL="0" indent="0" algn="just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294EBA-F4E8-4582-A521-2C3B5A9696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84" y="4389119"/>
            <a:ext cx="2105979" cy="8662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B171E4-B065-4FA7-BD0B-D6F77FF8FC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34" y="5779758"/>
            <a:ext cx="2838729" cy="10218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9F312C0-DE55-481C-913D-55B7AEA4ED03}"/>
              </a:ext>
            </a:extLst>
          </p:cNvPr>
          <p:cNvSpPr txBox="1"/>
          <p:nvPr userDrawn="1"/>
        </p:nvSpPr>
        <p:spPr>
          <a:xfrm>
            <a:off x="104637" y="6432292"/>
            <a:ext cx="817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Congress of the European Society for Agronomy in Rennes, France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32B1B8-CDC9-406A-95F8-257BBE52E2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551" y="5341847"/>
            <a:ext cx="1334556" cy="3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4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61DA4-E31D-4264-BFFF-61B7F193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A4107C-2026-4D96-8616-DA7AF1002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9C2B9C-B695-493F-AEA4-B83630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DC1B08-669D-4FFB-8152-6B739F6D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4ABF34-D9A6-43CB-A87C-E505544B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20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9D4059-FFB3-40B1-BAFB-752AA3022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99BB09-13EF-40C5-9710-06692B521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0C626-D141-4E14-84DB-F2BF9D6F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72FB10-5EC7-4D74-9E84-8A2F0683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7CA3E-2E8D-45B2-A071-A6A1DBE4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10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7DC257-FE2F-43B2-98B3-7D1FBD81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32C67-2E3B-4DCE-ABF7-B78541B1D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78F27-8071-490B-899B-FDA76457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A1D41B-B9C6-4B73-88CC-7D410E21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8DCF7D-2208-429E-9FF1-D22F85E6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5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D8CAA-485F-44A3-A52A-F1BA5174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D83CB2-57B0-4646-8E74-6BF4CE882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F2016F-4D89-46A4-8D64-80E135B7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90FF56-9036-4C1E-8EA5-B7CB0366E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304A49-CBF9-46CA-ACFA-4EF95C98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92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92441-FCC4-4BF2-87BD-73F6DBFF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C6B53D-1ECD-4850-928C-B554822AE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3E342F-F33E-4367-9661-2DFA6FE1C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B6FC86-27D9-4210-9491-02459C47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DEF9BB-019F-4263-B6B3-15CFB1075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ACB5E5-3A5D-45BC-BA49-78494972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48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C0D10-6936-4FE7-9BA7-6C808DA9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EAE57-3F5E-4C40-9E68-5FC612BE6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E06842C-38A5-4FEE-8349-636AA0A3E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4B87A0-C909-4A7C-A1FC-D77DA15A8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9993E1-3E7F-4C58-B68E-3D61AD843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2EA4C4-AD1F-4906-A4F5-DC43F53B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0A5F39A-79FD-4784-8ED3-65A2F28D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0CBEF0-E16A-4F06-B042-BCA8871DA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22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95F94-F8F2-4597-8B0C-530594C9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F90D61-B0F5-49F0-87C7-039B23F0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E8C9E2-8EE3-4F58-8DBD-47471777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63A861-5999-4487-ACCA-AFE63717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04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EDC2D6-72BC-45CD-94ED-A76A3355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32FEFA-186E-4F18-99EB-2F78249ED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945FFC-3F5C-4B3D-B35A-39ACA715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70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FCC65-1C31-4A22-8B8D-A8DFFD83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F78B88-7B79-4399-8772-EB94361E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1B3A1F-0FB3-468B-84CC-87EA56262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A505B1-FA66-4BE7-8E59-DDBE1CD2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557D5B-A07A-4CB8-99F6-675FE46E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569A44-5DBD-4652-B5B4-6A9CF41D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94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61C51-F6ED-4347-BC49-2B771AF8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9D2A965-14AE-46FE-B164-B9E6D7AEF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0E3643-7809-4210-B2E4-05FD38D3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2D7BB7-3BB7-42BF-BD44-30FA8111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085E-2F2F-41F4-98D1-701987F4A329}" type="datetimeFigureOut">
              <a:rPr lang="fr-FR" smtClean="0"/>
              <a:t>16/08/2024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AC082-E8A5-47E2-A2F3-2CD4542F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7E9635-9370-4DDA-B5EF-B34C5CF2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25A46-D16C-4E16-AAE0-72064F153859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0535EF-84B8-4902-8133-DF893756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D46F90-63C9-495E-A623-9B8BD330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0FF5E7-38A4-483B-853E-821EFD7F2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65085E-2F2F-41F4-98D1-701987F4A329}" type="datetimeFigureOut">
              <a:rPr lang="fr-FR" smtClean="0"/>
              <a:pPr/>
              <a:t>16/08/2024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AD9F4C-5CC3-4D43-827B-DE36A3BD5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B8A449-A696-42AD-AB61-734A7B49C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B25A46-D16C-4E16-AAE0-72064F15385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64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E1B68-4580-4072-AE45-D51048FED8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sz="5400" dirty="0"/>
              <a:t>Breeding progress in terms of carbon footprint reduction for five cereal crops in Germany</a:t>
            </a:r>
            <a:endParaRPr lang="de-DE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E9FF09-D834-40B9-A4CA-D8EE4E086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GB" dirty="0"/>
              <a:t>Donghui, Ma</a:t>
            </a:r>
            <a:r>
              <a:rPr lang="en-GB" baseline="30000" dirty="0"/>
              <a:t>1</a:t>
            </a:r>
            <a:r>
              <a:rPr lang="en-GB" dirty="0"/>
              <a:t>; Riedesel, Ludwig</a:t>
            </a:r>
            <a:r>
              <a:rPr lang="en-GB" baseline="30000" dirty="0"/>
              <a:t>1</a:t>
            </a:r>
            <a:r>
              <a:rPr lang="en-GB" dirty="0"/>
              <a:t>; </a:t>
            </a:r>
            <a:r>
              <a:rPr lang="en-GB" dirty="0" err="1"/>
              <a:t>Laidig</a:t>
            </a:r>
            <a:r>
              <a:rPr lang="en-GB" dirty="0"/>
              <a:t>, Friedrich</a:t>
            </a:r>
            <a:r>
              <a:rPr lang="en-GB" baseline="30000" dirty="0"/>
              <a:t>2</a:t>
            </a:r>
            <a:r>
              <a:rPr lang="en-GB" dirty="0"/>
              <a:t>; </a:t>
            </a:r>
            <a:r>
              <a:rPr lang="en-GB" dirty="0" err="1"/>
              <a:t>Rentel</a:t>
            </a:r>
            <a:r>
              <a:rPr lang="en-GB" dirty="0"/>
              <a:t>, Dirk</a:t>
            </a:r>
            <a:r>
              <a:rPr lang="en-GB" baseline="30000" dirty="0"/>
              <a:t>3</a:t>
            </a:r>
            <a:r>
              <a:rPr lang="en-GB" dirty="0"/>
              <a:t>; </a:t>
            </a:r>
            <a:r>
              <a:rPr lang="en-GB" dirty="0" err="1"/>
              <a:t>Lichthardt</a:t>
            </a:r>
            <a:r>
              <a:rPr lang="en-GB" dirty="0"/>
              <a:t>, Carolin</a:t>
            </a:r>
            <a:r>
              <a:rPr lang="en-GB" baseline="30000" dirty="0"/>
              <a:t>3</a:t>
            </a:r>
            <a:r>
              <a:rPr lang="en-GB" dirty="0"/>
              <a:t>; </a:t>
            </a:r>
            <a:r>
              <a:rPr lang="en-GB" dirty="0" err="1"/>
              <a:t>Piepho</a:t>
            </a:r>
            <a:r>
              <a:rPr lang="en-GB" dirty="0"/>
              <a:t>, Hans-Peter</a:t>
            </a:r>
            <a:r>
              <a:rPr lang="en-GB" baseline="30000" dirty="0"/>
              <a:t>2</a:t>
            </a:r>
            <a:r>
              <a:rPr lang="en-GB" dirty="0"/>
              <a:t>; Feike, </a:t>
            </a:r>
            <a:r>
              <a:rPr lang="en-GB" dirty="0" smtClean="0"/>
              <a:t>Til</a:t>
            </a:r>
            <a:r>
              <a:rPr lang="en-GB" baseline="30000" dirty="0" smtClean="0"/>
              <a:t>1</a:t>
            </a:r>
          </a:p>
          <a:p>
            <a:pPr>
              <a:lnSpc>
                <a:spcPct val="110000"/>
              </a:lnSpc>
            </a:pPr>
            <a:r>
              <a:rPr lang="en-US" sz="2000" baseline="30000" dirty="0"/>
              <a:t>1</a:t>
            </a:r>
            <a:r>
              <a:rPr lang="en-US" sz="2000" dirty="0"/>
              <a:t>Julius </a:t>
            </a:r>
            <a:r>
              <a:rPr lang="en-US" sz="2000" dirty="0" err="1"/>
              <a:t>Kühn</a:t>
            </a:r>
            <a:r>
              <a:rPr lang="en-US" sz="2000" dirty="0"/>
              <a:t> Institute, Coordination Unit Climate,</a:t>
            </a:r>
            <a:r>
              <a:rPr lang="nn-NO" sz="2000" spc="-1" dirty="0">
                <a:solidFill>
                  <a:srgbClr val="262626"/>
                </a:solidFill>
              </a:rPr>
              <a:t> Institute for Strategies and Technology Assessment, Kleinmachnow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baseline="30000" dirty="0"/>
              <a:t>2</a:t>
            </a:r>
            <a:r>
              <a:rPr lang="en-US" sz="2000" dirty="0"/>
              <a:t>University of </a:t>
            </a:r>
            <a:r>
              <a:rPr lang="en-US" sz="2000" dirty="0" err="1"/>
              <a:t>Hohenheim</a:t>
            </a:r>
            <a:r>
              <a:rPr lang="en-US" sz="2000" dirty="0"/>
              <a:t>, Institute of Crop Sciences, Biostatistics Unit, Stuttgart</a:t>
            </a:r>
          </a:p>
          <a:p>
            <a:pPr>
              <a:lnSpc>
                <a:spcPct val="110000"/>
              </a:lnSpc>
            </a:pPr>
            <a:r>
              <a:rPr lang="en-US" sz="2000" baseline="30000" dirty="0"/>
              <a:t>3</a:t>
            </a:r>
            <a:r>
              <a:rPr lang="en-US" sz="2000" dirty="0"/>
              <a:t>Federal Plant Variety Office, Hannover</a:t>
            </a:r>
            <a:endParaRPr lang="de-DE" sz="2000" dirty="0"/>
          </a:p>
          <a:p>
            <a:pPr>
              <a:lnSpc>
                <a:spcPct val="110000"/>
              </a:lnSpc>
              <a:spcAft>
                <a:spcPts val="1800"/>
              </a:spcAft>
            </a:pPr>
            <a:endParaRPr lang="nn-NO" sz="2000" spc="-1" dirty="0">
              <a:solidFill>
                <a:srgbClr val="262626"/>
              </a:solid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841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81227" y="2135813"/>
            <a:ext cx="71547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Overestimation of genetic </a:t>
            </a:r>
            <a:r>
              <a:rPr lang="en-US" dirty="0" smtClean="0"/>
              <a:t>trend due to aging effect (</a:t>
            </a:r>
            <a:r>
              <a:rPr lang="en-US" dirty="0" err="1" smtClean="0"/>
              <a:t>Piepho</a:t>
            </a:r>
            <a:r>
              <a:rPr lang="en-US" dirty="0" smtClean="0"/>
              <a:t> et al.,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Future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correction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vintage</a:t>
            </a:r>
            <a:r>
              <a:rPr lang="de-DE" dirty="0" smtClean="0"/>
              <a:t> </a:t>
            </a:r>
            <a:r>
              <a:rPr lang="de-DE" dirty="0" err="1" smtClean="0"/>
              <a:t>trial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Bias </a:t>
            </a:r>
            <a:r>
              <a:rPr lang="en-US" dirty="0"/>
              <a:t>with data reduction (Hartung et al., </a:t>
            </a:r>
            <a:r>
              <a:rPr lang="en-US" dirty="0" smtClean="0"/>
              <a:t>2023)</a:t>
            </a:r>
          </a:p>
          <a:p>
            <a:endParaRPr lang="en-US" dirty="0"/>
          </a:p>
          <a:p>
            <a:r>
              <a:rPr lang="de-DE" dirty="0" smtClean="0"/>
              <a:t>Bias </a:t>
            </a:r>
            <a:r>
              <a:rPr lang="de-DE" dirty="0"/>
              <a:t>in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gains</a:t>
            </a:r>
            <a:r>
              <a:rPr lang="de-DE" dirty="0"/>
              <a:t> (Raymond et al., 2023)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 err="1"/>
              <a:t>Overestimation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GHGL </a:t>
            </a:r>
            <a:r>
              <a:rPr lang="de-DE" dirty="0" err="1"/>
              <a:t>and</a:t>
            </a:r>
            <a:r>
              <a:rPr lang="de-DE" dirty="0"/>
              <a:t> CFP </a:t>
            </a:r>
            <a:r>
              <a:rPr lang="de-DE" dirty="0" err="1"/>
              <a:t>with</a:t>
            </a:r>
            <a:r>
              <a:rPr lang="de-DE" dirty="0"/>
              <a:t> IPCC Tier 1 </a:t>
            </a:r>
            <a:r>
              <a:rPr lang="de-DE" dirty="0" err="1" smtClean="0"/>
              <a:t>method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Tier 1 </a:t>
            </a:r>
            <a:r>
              <a:rPr lang="de-DE" dirty="0" err="1" smtClean="0"/>
              <a:t>use</a:t>
            </a:r>
            <a:r>
              <a:rPr lang="de-DE" dirty="0" smtClean="0"/>
              <a:t> 1%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emission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Tier 2 </a:t>
            </a:r>
            <a:r>
              <a:rPr lang="de-DE" dirty="0" err="1" smtClean="0"/>
              <a:t>use</a:t>
            </a:r>
            <a:r>
              <a:rPr lang="de-DE" dirty="0" smtClean="0"/>
              <a:t> 0.62%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emission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Trends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findings</a:t>
            </a:r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TextBox 4"/>
          <p:cNvSpPr txBox="1"/>
          <p:nvPr/>
        </p:nvSpPr>
        <p:spPr>
          <a:xfrm>
            <a:off x="2081227" y="727101"/>
            <a:ext cx="66351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Discussion</a:t>
            </a:r>
            <a:endParaRPr lang="de-DE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854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081227" y="2135813"/>
            <a:ext cx="71547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Biased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N2O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high </a:t>
            </a:r>
            <a:r>
              <a:rPr lang="de-DE" dirty="0" err="1"/>
              <a:t>yielding</a:t>
            </a:r>
            <a:r>
              <a:rPr lang="de-DE" dirty="0"/>
              <a:t> </a:t>
            </a:r>
            <a:r>
              <a:rPr lang="de-DE" dirty="0" err="1"/>
              <a:t>genetics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IPCC </a:t>
            </a:r>
            <a:r>
              <a:rPr lang="de-DE" dirty="0" err="1"/>
              <a:t>methods</a:t>
            </a:r>
            <a:r>
              <a:rPr lang="de-DE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IPCC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indirect</a:t>
            </a:r>
            <a:r>
              <a:rPr lang="de-DE" dirty="0"/>
              <a:t> N</a:t>
            </a:r>
            <a:r>
              <a:rPr lang="de-DE" sz="1200" dirty="0"/>
              <a:t>2</a:t>
            </a:r>
            <a:r>
              <a:rPr lang="de-DE" dirty="0"/>
              <a:t>O </a:t>
            </a:r>
            <a:r>
              <a:rPr lang="de-DE" dirty="0" err="1"/>
              <a:t>emission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crop</a:t>
            </a:r>
            <a:r>
              <a:rPr lang="de-DE" dirty="0"/>
              <a:t> </a:t>
            </a:r>
            <a:r>
              <a:rPr lang="de-DE" dirty="0" err="1"/>
              <a:t>residues</a:t>
            </a:r>
            <a:r>
              <a:rPr lang="de-DE" dirty="0"/>
              <a:t> </a:t>
            </a:r>
            <a:r>
              <a:rPr lang="de-DE" dirty="0" err="1"/>
              <a:t>modelled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grain</a:t>
            </a:r>
            <a:r>
              <a:rPr lang="de-DE" dirty="0"/>
              <a:t> </a:t>
            </a:r>
            <a:r>
              <a:rPr lang="de-DE" dirty="0" err="1" smtClean="0"/>
              <a:t>yield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 </a:t>
            </a:r>
            <a:r>
              <a:rPr lang="de-DE" dirty="0" err="1"/>
              <a:t>Balace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removal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grain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 smtClean="0"/>
              <a:t>account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(Ma et al., 2024,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/>
              <a:t>poster</a:t>
            </a:r>
            <a:r>
              <a:rPr lang="de-DE" dirty="0"/>
              <a:t> at ESA)</a:t>
            </a:r>
            <a:endParaRPr lang="en-US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TextBox 4"/>
          <p:cNvSpPr txBox="1"/>
          <p:nvPr/>
        </p:nvSpPr>
        <p:spPr>
          <a:xfrm>
            <a:off x="2081227" y="727101"/>
            <a:ext cx="66351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Discussion</a:t>
            </a:r>
            <a:endParaRPr lang="de-DE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259" y="3586886"/>
            <a:ext cx="2222733" cy="31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3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81227" y="727101"/>
            <a:ext cx="66351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Conclusions</a:t>
            </a:r>
            <a:endParaRPr lang="de-DE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081227" y="1828800"/>
            <a:ext cx="7471482" cy="36918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endParaRPr lang="de-DE" sz="1800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324454" y="6355240"/>
            <a:ext cx="2057400" cy="273844"/>
          </a:xfrm>
          <a:prstGeom prst="rect">
            <a:avLst/>
          </a:prstGeom>
        </p:spPr>
        <p:txBody>
          <a:bodyPr lIns="67500" tIns="33750" rIns="67500" bIns="3375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lang="de-DE" sz="1800" b="0" strike="noStrike" kern="1200" spc="-1">
                <a:solidFill>
                  <a:srgbClr val="000000"/>
                </a:solidFill>
                <a:latin typeface="Calibri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83">
              <a:defRPr/>
            </a:pPr>
            <a:fld id="{60F84335-E2C1-4A3B-A404-A5DA939BE66D}" type="slidenum">
              <a:rPr lang="en-US" sz="1350"/>
              <a:pPr algn="r" defTabSz="685783">
                <a:defRPr/>
              </a:pPr>
              <a:t>12</a:t>
            </a:fld>
            <a:endParaRPr lang="en-US" sz="1350" dirty="0"/>
          </a:p>
        </p:txBody>
      </p:sp>
      <p:sp>
        <p:nvSpPr>
          <p:cNvPr id="10" name="Textfeld 9"/>
          <p:cNvSpPr txBox="1"/>
          <p:nvPr/>
        </p:nvSpPr>
        <p:spPr>
          <a:xfrm>
            <a:off x="2081227" y="2085762"/>
            <a:ext cx="71547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Cereals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yield</a:t>
            </a:r>
            <a:r>
              <a:rPr lang="de-DE" dirty="0"/>
              <a:t> </a:t>
            </a:r>
            <a:r>
              <a:rPr lang="en-US" dirty="0"/>
              <a:t>plateaus but the genetic improvement in yield persists</a:t>
            </a:r>
          </a:p>
          <a:p>
            <a:endParaRPr lang="de-DE" dirty="0"/>
          </a:p>
          <a:p>
            <a:r>
              <a:rPr lang="de-DE" dirty="0"/>
              <a:t>N</a:t>
            </a:r>
            <a:r>
              <a:rPr lang="de-DE" dirty="0" smtClean="0"/>
              <a:t>on-</a:t>
            </a: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/>
              <a:t>(E x M)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mostly</a:t>
            </a:r>
            <a:r>
              <a:rPr lang="de-DE" dirty="0"/>
              <a:t> negative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yield</a:t>
            </a:r>
            <a:r>
              <a:rPr lang="de-DE" dirty="0"/>
              <a:t> in </a:t>
            </a:r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endParaRPr lang="de-DE" dirty="0" smtClean="0"/>
          </a:p>
          <a:p>
            <a:endParaRPr lang="de-DE" dirty="0"/>
          </a:p>
          <a:p>
            <a:r>
              <a:rPr lang="en-US" dirty="0" smtClean="0"/>
              <a:t>Genetic </a:t>
            </a:r>
            <a:r>
              <a:rPr lang="en-US" dirty="0"/>
              <a:t>improvement obviously helped to buffer negative trends in E and M to maintain high yields</a:t>
            </a:r>
            <a:endParaRPr lang="de-DE" dirty="0"/>
          </a:p>
          <a:p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CFP,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downward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</a:t>
            </a:r>
            <a:r>
              <a:rPr lang="de-DE" dirty="0" err="1"/>
              <a:t>compensate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upward</a:t>
            </a:r>
            <a:r>
              <a:rPr lang="de-DE" dirty="0"/>
              <a:t> non-</a:t>
            </a:r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cereals</a:t>
            </a:r>
            <a:endParaRPr lang="en-US" dirty="0"/>
          </a:p>
          <a:p>
            <a:endParaRPr lang="en-US" b="1" dirty="0">
              <a:cs typeface="Calibri" panose="020F0502020204030204" pitchFamily="34" charset="0"/>
            </a:endParaRPr>
          </a:p>
          <a:p>
            <a:r>
              <a:rPr lang="de-DE" dirty="0" err="1"/>
              <a:t>Breeding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yield</a:t>
            </a:r>
            <a:r>
              <a:rPr lang="de-DE" dirty="0"/>
              <a:t> </a:t>
            </a:r>
            <a:r>
              <a:rPr lang="de-DE" dirty="0" err="1"/>
              <a:t>improvement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could</a:t>
            </a:r>
            <a:r>
              <a:rPr lang="de-DE" dirty="0"/>
              <a:t> also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mitigation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cereal</a:t>
            </a:r>
            <a:r>
              <a:rPr lang="de-DE" dirty="0"/>
              <a:t> </a:t>
            </a:r>
            <a:r>
              <a:rPr lang="de-DE" dirty="0" err="1"/>
              <a:t>grain</a:t>
            </a:r>
            <a:r>
              <a:rPr lang="de-DE" dirty="0"/>
              <a:t> </a:t>
            </a:r>
            <a:r>
              <a:rPr lang="de-DE" dirty="0" err="1"/>
              <a:t>carbon</a:t>
            </a:r>
            <a:r>
              <a:rPr lang="de-DE" dirty="0"/>
              <a:t> </a:t>
            </a:r>
            <a:r>
              <a:rPr lang="de-DE" dirty="0" err="1"/>
              <a:t>footprint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326165" y="2959643"/>
            <a:ext cx="34329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This research was conducted in the frame of the project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KlimZucht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funded by the Federal Ministry of Food and Agriculture as part of the German Climate Protection Programme 2022.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21" y="2750157"/>
            <a:ext cx="4725714" cy="2323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9612" y="1188725"/>
            <a:ext cx="663514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Thank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you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for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your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attention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!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Questions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255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81227" y="727101"/>
            <a:ext cx="526503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Background and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motivation</a:t>
            </a:r>
            <a:endParaRPr lang="de-DE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081227" y="1683820"/>
            <a:ext cx="7471482" cy="4864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/>
              <a:t>The global food systems are estimated to be responsible for more than one third of global anthropogenic greenhouse gas (GHG) emissions (</a:t>
            </a:r>
            <a:r>
              <a:rPr lang="en-US" sz="1800" dirty="0" err="1"/>
              <a:t>Crippa</a:t>
            </a:r>
            <a:r>
              <a:rPr lang="en-US" sz="1800" dirty="0"/>
              <a:t> et al., 2021)</a:t>
            </a:r>
          </a:p>
          <a:p>
            <a:pPr algn="just"/>
            <a:endParaRPr lang="en-GB" altLang="de-DE" sz="1800" dirty="0"/>
          </a:p>
          <a:p>
            <a:pPr algn="just"/>
            <a:r>
              <a:rPr lang="en-US" sz="1800" dirty="0"/>
              <a:t>Agricultural production accounts for approximately 80% of total food system emissions (</a:t>
            </a:r>
            <a:r>
              <a:rPr lang="en-US" sz="1800" dirty="0" err="1"/>
              <a:t>Vermeulen</a:t>
            </a:r>
            <a:r>
              <a:rPr lang="en-US" sz="1800" dirty="0"/>
              <a:t> et al., 2012)</a:t>
            </a:r>
          </a:p>
          <a:p>
            <a:pPr algn="just"/>
            <a:endParaRPr lang="en-GB" altLang="de-DE" sz="1800" dirty="0"/>
          </a:p>
          <a:p>
            <a:pPr algn="just"/>
            <a:r>
              <a:rPr lang="en-US" sz="1800" dirty="0"/>
              <a:t>Optimizing agricultural management </a:t>
            </a:r>
            <a:r>
              <a:rPr lang="en-US" sz="1800" dirty="0" smtClean="0"/>
              <a:t>practices </a:t>
            </a:r>
            <a:r>
              <a:rPr lang="en-US" sz="1800" dirty="0"/>
              <a:t>and reducing agricultural emissions are crucial for climate change mitigation (Lynch et al., 2021)</a:t>
            </a:r>
          </a:p>
          <a:p>
            <a:pPr algn="just"/>
            <a:endParaRPr lang="en-GB" altLang="de-DE" sz="1800" dirty="0"/>
          </a:p>
          <a:p>
            <a:pPr algn="just"/>
            <a:r>
              <a:rPr lang="en-GB" altLang="de-DE" sz="1800" dirty="0"/>
              <a:t>What is the role of plant breeding besides its achievement of food security? Can plant breeding as a tool also contribute to the climate </a:t>
            </a:r>
            <a:r>
              <a:rPr lang="en-GB" altLang="de-DE" sz="1800" dirty="0" smtClean="0"/>
              <a:t>change mitigation</a:t>
            </a:r>
            <a:r>
              <a:rPr lang="en-GB" altLang="de-DE" sz="1800" dirty="0"/>
              <a:t>?</a:t>
            </a:r>
          </a:p>
          <a:p>
            <a:pPr algn="just"/>
            <a:endParaRPr lang="en-GB" altLang="de-DE" sz="1800" dirty="0"/>
          </a:p>
          <a:p>
            <a:pPr algn="just"/>
            <a:endParaRPr lang="en-GB" altLang="de-DE" sz="1800" dirty="0"/>
          </a:p>
          <a:p>
            <a:pPr marL="0" indent="0" defTabSz="685783">
              <a:lnSpc>
                <a:spcPct val="100000"/>
              </a:lnSpc>
              <a:spcBef>
                <a:spcPts val="900"/>
              </a:spcBef>
              <a:buNone/>
              <a:defRPr/>
            </a:pPr>
            <a:endParaRPr lang="de-DE" sz="135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75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 txBox="1">
            <a:spLocks/>
          </p:cNvSpPr>
          <p:nvPr/>
        </p:nvSpPr>
        <p:spPr>
          <a:xfrm>
            <a:off x="8324454" y="6355240"/>
            <a:ext cx="2057400" cy="273844"/>
          </a:xfrm>
          <a:prstGeom prst="rect">
            <a:avLst/>
          </a:prstGeom>
        </p:spPr>
        <p:txBody>
          <a:bodyPr lIns="67500" tIns="33750" rIns="67500" bIns="3375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lang="de-DE" sz="1800" b="0" strike="noStrike" kern="1200" spc="-1">
                <a:solidFill>
                  <a:srgbClr val="000000"/>
                </a:solidFill>
                <a:latin typeface="Calibri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83">
              <a:defRPr/>
            </a:pPr>
            <a:fld id="{60F84335-E2C1-4A3B-A404-A5DA939BE66D}" type="slidenum">
              <a:rPr lang="en-US" sz="1350"/>
              <a:pPr algn="r" defTabSz="685783">
                <a:defRPr/>
              </a:pPr>
              <a:t>3</a:t>
            </a:fld>
            <a:endParaRPr lang="en-US" sz="1350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081227" y="2104234"/>
            <a:ext cx="8616000" cy="42510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GB" altLang="de-DE" sz="1800" b="1" dirty="0"/>
              <a:t>Evaluation </a:t>
            </a:r>
            <a:r>
              <a:rPr lang="en-GB" altLang="de-DE" sz="1800" dirty="0"/>
              <a:t>of GHG of cereal crops production and carbon footprint (CFP) of grain </a:t>
            </a:r>
            <a:r>
              <a:rPr lang="en-GB" altLang="de-DE" sz="1800" dirty="0" smtClean="0"/>
              <a:t>products </a:t>
            </a:r>
            <a:r>
              <a:rPr lang="en-GB" altLang="de-DE" sz="1800" dirty="0"/>
              <a:t>in Germany using Life Cycle Assessment (LCA)</a:t>
            </a:r>
          </a:p>
          <a:p>
            <a:pPr algn="just"/>
            <a:endParaRPr lang="en-GB" altLang="de-DE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/>
              <a:t>Disentangling </a:t>
            </a:r>
            <a:r>
              <a:rPr lang="en-US" sz="1800" dirty="0"/>
              <a:t>genetic and non-genetic </a:t>
            </a:r>
            <a:r>
              <a:rPr lang="en-US" sz="1800" dirty="0" smtClean="0"/>
              <a:t>trends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sz="7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altLang="de-DE" sz="1400" b="1" dirty="0" smtClean="0"/>
              <a:t>Year </a:t>
            </a:r>
            <a:r>
              <a:rPr lang="de-DE" altLang="de-DE" sz="1400" b="1" dirty="0" err="1" smtClean="0"/>
              <a:t>of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variety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approval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as</a:t>
            </a:r>
            <a:r>
              <a:rPr lang="de-DE" altLang="de-DE" sz="1400" b="1" dirty="0" smtClean="0"/>
              <a:t> a </a:t>
            </a:r>
            <a:r>
              <a:rPr lang="de-DE" altLang="de-DE" sz="1400" b="1" dirty="0" err="1" smtClean="0"/>
              <a:t>factor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representing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the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genetic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progress</a:t>
            </a:r>
            <a:endParaRPr lang="de-DE" altLang="de-DE" sz="1400" b="1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de-DE" altLang="de-DE" sz="1400" b="1" dirty="0" smtClean="0"/>
              <a:t>Year </a:t>
            </a:r>
            <a:r>
              <a:rPr lang="de-DE" altLang="de-DE" sz="1400" b="1" dirty="0" err="1" smtClean="0"/>
              <a:t>of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harvest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as</a:t>
            </a:r>
            <a:r>
              <a:rPr lang="de-DE" altLang="de-DE" sz="1400" b="1" dirty="0" smtClean="0"/>
              <a:t> a </a:t>
            </a:r>
            <a:r>
              <a:rPr lang="de-DE" altLang="de-DE" sz="1400" b="1" dirty="0" err="1" smtClean="0"/>
              <a:t>factor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representing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the</a:t>
            </a:r>
            <a:r>
              <a:rPr lang="de-DE" altLang="de-DE" sz="1400" b="1" dirty="0" smtClean="0"/>
              <a:t> environmental </a:t>
            </a:r>
            <a:r>
              <a:rPr lang="de-DE" altLang="de-DE" sz="1400" b="1" dirty="0" err="1" smtClean="0"/>
              <a:t>effects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confunded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with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management</a:t>
            </a:r>
            <a:r>
              <a:rPr lang="de-DE" altLang="de-DE" sz="1400" b="1" dirty="0" smtClean="0"/>
              <a:t> </a:t>
            </a:r>
            <a:r>
              <a:rPr lang="de-DE" altLang="de-DE" sz="1400" b="1" dirty="0" err="1" smtClean="0"/>
              <a:t>effects</a:t>
            </a:r>
            <a:endParaRPr lang="en-US" altLang="de-DE" sz="14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de-DE" sz="1800" b="1" dirty="0"/>
              <a:t>Assessment </a:t>
            </a:r>
            <a:r>
              <a:rPr lang="en-GB" altLang="de-DE" sz="1800" dirty="0"/>
              <a:t>and evaluation of breeding’s contribution to climate </a:t>
            </a:r>
            <a:r>
              <a:rPr lang="en-GB" altLang="de-DE" sz="1800" dirty="0" smtClean="0"/>
              <a:t>mitigation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altLang="de-DE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altLang="de-DE" sz="1800" b="1" dirty="0" smtClean="0"/>
              <a:t>Using </a:t>
            </a:r>
            <a:r>
              <a:rPr lang="en-GB" altLang="de-DE" sz="1800" dirty="0" smtClean="0"/>
              <a:t>winter wheat and winter rye to illustrate the main pattern in this presentation</a:t>
            </a:r>
            <a:endParaRPr lang="en-GB" altLang="de-DE" sz="1800" b="1" dirty="0"/>
          </a:p>
          <a:p>
            <a:pPr defTabSz="685783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  <a:defRPr/>
            </a:pPr>
            <a:endParaRPr lang="de-DE" sz="18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081227" y="727101"/>
            <a:ext cx="526503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Aims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and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scope</a:t>
            </a:r>
            <a:endParaRPr lang="de-DE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32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955104" y="2214564"/>
            <a:ext cx="2064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b="1" dirty="0"/>
              <a:t>Data from </a:t>
            </a:r>
            <a:r>
              <a:rPr lang="en-US" sz="1400" b="1" dirty="0" smtClean="0"/>
              <a:t>Value </a:t>
            </a:r>
            <a:r>
              <a:rPr lang="en-US" sz="1400" b="1" dirty="0"/>
              <a:t>for </a:t>
            </a:r>
            <a:r>
              <a:rPr lang="en-US" sz="1400" b="1" dirty="0" smtClean="0"/>
              <a:t>Cultivation </a:t>
            </a:r>
            <a:r>
              <a:rPr lang="en-US" sz="1400" b="1" dirty="0"/>
              <a:t>and </a:t>
            </a:r>
            <a:r>
              <a:rPr lang="en-US" sz="1400" b="1" dirty="0" smtClean="0"/>
              <a:t>Use </a:t>
            </a:r>
            <a:r>
              <a:rPr lang="en-US" sz="1400" b="1" dirty="0"/>
              <a:t>trials (VCU)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Conducted by </a:t>
            </a:r>
            <a:r>
              <a:rPr lang="en-US" sz="1400" dirty="0" err="1"/>
              <a:t>Bundessortenamt</a:t>
            </a:r>
            <a:endParaRPr lang="en-US" sz="1400" dirty="0"/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Candidates tested for 3 years before approval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Good local agricultural practice (GLAP)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Crop specific growing regions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2081227" y="727100"/>
            <a:ext cx="5265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de-DE" sz="2800" b="1" u="sng" dirty="0">
                <a:solidFill>
                  <a:schemeClr val="accent1">
                    <a:lumMod val="75000"/>
                  </a:schemeClr>
                </a:solidFill>
              </a:rPr>
              <a:t>Materials &amp; Methods - Data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8324454" y="6355240"/>
            <a:ext cx="2057400" cy="273844"/>
          </a:xfrm>
          <a:prstGeom prst="rect">
            <a:avLst/>
          </a:prstGeom>
        </p:spPr>
        <p:txBody>
          <a:bodyPr lIns="67500" tIns="33750" rIns="67500" bIns="3375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lang="de-DE" sz="1800" b="0" strike="noStrike" kern="1200" spc="-1">
                <a:solidFill>
                  <a:srgbClr val="000000"/>
                </a:solidFill>
                <a:latin typeface="Calibri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83">
              <a:defRPr/>
            </a:pPr>
            <a:fld id="{60F84335-E2C1-4A3B-A404-A5DA939BE66D}" type="slidenum">
              <a:rPr lang="en-US" sz="1350"/>
              <a:pPr algn="r" defTabSz="685783">
                <a:defRPr/>
              </a:pPr>
              <a:t>4</a:t>
            </a:fld>
            <a:endParaRPr lang="en-US" sz="135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25" y="2214564"/>
            <a:ext cx="6047669" cy="383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/>
        </p:nvSpPr>
        <p:spPr>
          <a:xfrm>
            <a:off x="8324454" y="6355240"/>
            <a:ext cx="2057400" cy="273844"/>
          </a:xfrm>
          <a:prstGeom prst="rect">
            <a:avLst/>
          </a:prstGeom>
        </p:spPr>
        <p:txBody>
          <a:bodyPr lIns="67500" tIns="33750" rIns="67500" bIns="3375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lang="de-DE" sz="1800" b="0" strike="noStrike" kern="1200" spc="-1">
                <a:solidFill>
                  <a:srgbClr val="000000"/>
                </a:solidFill>
                <a:latin typeface="Calibri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83">
              <a:defRPr/>
            </a:pPr>
            <a:fld id="{60F84335-E2C1-4A3B-A404-A5DA939BE66D}" type="slidenum">
              <a:rPr lang="en-US" sz="1350"/>
              <a:pPr algn="r" defTabSz="685783">
                <a:defRPr/>
              </a:pPr>
              <a:t>5</a:t>
            </a:fld>
            <a:endParaRPr lang="en-US" sz="1350" dirty="0"/>
          </a:p>
        </p:txBody>
      </p:sp>
      <p:sp>
        <p:nvSpPr>
          <p:cNvPr id="12" name="TextBox 4"/>
          <p:cNvSpPr txBox="1"/>
          <p:nvPr/>
        </p:nvSpPr>
        <p:spPr>
          <a:xfrm>
            <a:off x="2081227" y="727101"/>
            <a:ext cx="526503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Materials &amp;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Methods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- LCA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185" y="2575817"/>
            <a:ext cx="4008328" cy="260995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1" y="1706391"/>
            <a:ext cx="7878274" cy="464884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938897" y="1999995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latin typeface="+mj-lt"/>
                <a:cs typeface="Arial" panose="020B0604020202020204" pitchFamily="34" charset="0"/>
              </a:rPr>
              <a:t>Functional</a:t>
            </a:r>
            <a:r>
              <a:rPr lang="de-DE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latin typeface="+mj-lt"/>
                <a:cs typeface="Arial" panose="020B0604020202020204" pitchFamily="34" charset="0"/>
              </a:rPr>
              <a:t>units</a:t>
            </a:r>
            <a:r>
              <a:rPr lang="en-US" b="1" dirty="0" smtClean="0">
                <a:latin typeface="+mj-lt"/>
              </a:rPr>
              <a:t>:</a:t>
            </a:r>
            <a:endParaRPr lang="de-DE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8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/>
        </p:nvSpPr>
        <p:spPr>
          <a:xfrm>
            <a:off x="8324454" y="6355240"/>
            <a:ext cx="2057400" cy="273844"/>
          </a:xfrm>
          <a:prstGeom prst="rect">
            <a:avLst/>
          </a:prstGeom>
        </p:spPr>
        <p:txBody>
          <a:bodyPr lIns="67500" tIns="33750" rIns="67500" bIns="3375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lang="de-DE" sz="1800" b="0" strike="noStrike" kern="1200" spc="-1">
                <a:solidFill>
                  <a:srgbClr val="000000"/>
                </a:solidFill>
                <a:latin typeface="Calibri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83">
              <a:defRPr/>
            </a:pPr>
            <a:fld id="{60F84335-E2C1-4A3B-A404-A5DA939BE66D}" type="slidenum">
              <a:rPr lang="en-US" sz="1350"/>
              <a:pPr algn="r" defTabSz="685783">
                <a:defRPr/>
              </a:pPr>
              <a:t>6</a:t>
            </a:fld>
            <a:endParaRPr lang="en-US" sz="1350" dirty="0"/>
          </a:p>
        </p:txBody>
      </p:sp>
      <p:sp>
        <p:nvSpPr>
          <p:cNvPr id="12" name="TextBox 4"/>
          <p:cNvSpPr txBox="1"/>
          <p:nvPr/>
        </p:nvSpPr>
        <p:spPr>
          <a:xfrm>
            <a:off x="2081227" y="727101"/>
            <a:ext cx="639011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Materials &amp;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Methods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– Mixed Model </a:t>
            </a:r>
          </a:p>
        </p:txBody>
      </p:sp>
      <p:sp>
        <p:nvSpPr>
          <p:cNvPr id="5" name="Rechteck 4"/>
          <p:cNvSpPr/>
          <p:nvPr/>
        </p:nvSpPr>
        <p:spPr>
          <a:xfrm>
            <a:off x="2007090" y="1743002"/>
            <a:ext cx="747554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US" dirty="0"/>
              <a:t>Basic model (Laidig et al. 2008)</a:t>
            </a:r>
          </a:p>
          <a:p>
            <a:r>
              <a:rPr lang="en-US" i="1" dirty="0" err="1"/>
              <a:t>y</a:t>
            </a:r>
            <a:r>
              <a:rPr lang="en-US" i="1" baseline="-25000" dirty="0" err="1"/>
              <a:t>ijk</a:t>
            </a:r>
            <a:r>
              <a:rPr lang="en-US" i="1" dirty="0"/>
              <a:t>=</a:t>
            </a:r>
            <a:r>
              <a:rPr lang="en-US" i="1" dirty="0" err="1"/>
              <a:t>μ+G</a:t>
            </a:r>
            <a:r>
              <a:rPr lang="en-US" i="1" baseline="-25000" dirty="0" err="1"/>
              <a:t>i</a:t>
            </a:r>
            <a:r>
              <a:rPr lang="en-US" i="1" dirty="0" err="1"/>
              <a:t>+L</a:t>
            </a:r>
            <a:r>
              <a:rPr lang="en-US" i="1" baseline="-25000" dirty="0" err="1"/>
              <a:t>j</a:t>
            </a:r>
            <a:r>
              <a:rPr lang="en-US" i="1" dirty="0" err="1"/>
              <a:t>+Y</a:t>
            </a:r>
            <a:r>
              <a:rPr lang="en-US" i="1" baseline="-25000" dirty="0" err="1"/>
              <a:t>k</a:t>
            </a:r>
            <a:r>
              <a:rPr lang="en-US" i="1" dirty="0"/>
              <a:t>+(LY)</a:t>
            </a:r>
            <a:r>
              <a:rPr lang="en-US" i="1" baseline="-25000" dirty="0" err="1"/>
              <a:t>jk</a:t>
            </a:r>
            <a:r>
              <a:rPr lang="en-US" i="1" dirty="0"/>
              <a:t>+(GL)</a:t>
            </a:r>
            <a:r>
              <a:rPr lang="en-US" i="1" baseline="-25000" dirty="0" err="1"/>
              <a:t>ij</a:t>
            </a:r>
            <a:r>
              <a:rPr lang="en-US" i="1" dirty="0"/>
              <a:t>+(GY)</a:t>
            </a:r>
            <a:r>
              <a:rPr lang="en-US" i="1" baseline="-25000" dirty="0" err="1"/>
              <a:t>ik</a:t>
            </a:r>
            <a:r>
              <a:rPr lang="en-US" i="1" dirty="0"/>
              <a:t>+(GLY)</a:t>
            </a:r>
            <a:r>
              <a:rPr lang="en-US" i="1" baseline="-25000" dirty="0" err="1"/>
              <a:t>ijk</a:t>
            </a:r>
            <a:r>
              <a:rPr lang="en-US" dirty="0"/>
              <a:t>,		</a:t>
            </a:r>
            <a:r>
              <a:rPr lang="en-US" dirty="0" smtClean="0"/>
              <a:t>(</a:t>
            </a:r>
            <a:r>
              <a:rPr lang="en-US" dirty="0"/>
              <a:t>1)</a:t>
            </a:r>
          </a:p>
          <a:p>
            <a:pPr>
              <a:spcAft>
                <a:spcPts val="450"/>
              </a:spcAft>
            </a:pPr>
            <a:endParaRPr lang="de-DE" dirty="0"/>
          </a:p>
          <a:p>
            <a:pPr>
              <a:spcAft>
                <a:spcPts val="450"/>
              </a:spcAft>
            </a:pPr>
            <a:r>
              <a:rPr lang="de-DE" dirty="0" smtClean="0"/>
              <a:t>G: </a:t>
            </a:r>
            <a:r>
              <a:rPr lang="de-DE" dirty="0" err="1" smtClean="0"/>
              <a:t>Genotype</a:t>
            </a:r>
            <a:r>
              <a:rPr lang="de-DE" dirty="0" smtClean="0"/>
              <a:t>; L: Location; Y: Year</a:t>
            </a:r>
          </a:p>
          <a:p>
            <a:pPr>
              <a:spcAft>
                <a:spcPts val="450"/>
              </a:spcAft>
            </a:pPr>
            <a:endParaRPr lang="en-US" dirty="0"/>
          </a:p>
          <a:p>
            <a:pPr>
              <a:spcAft>
                <a:spcPts val="450"/>
              </a:spcAft>
            </a:pPr>
            <a:r>
              <a:rPr lang="en-US" dirty="0"/>
              <a:t>Regression term for </a:t>
            </a:r>
            <a:r>
              <a:rPr lang="en-US" u="sng" dirty="0"/>
              <a:t>genetic-trend</a:t>
            </a:r>
          </a:p>
          <a:p>
            <a:r>
              <a:rPr lang="en-US" i="1" dirty="0" err="1"/>
              <a:t>G</a:t>
            </a:r>
            <a:r>
              <a:rPr lang="en-US" i="1" baseline="-25000" dirty="0" err="1"/>
              <a:t>i</a:t>
            </a:r>
            <a:r>
              <a:rPr lang="en-US" i="1" dirty="0"/>
              <a:t>=β</a:t>
            </a:r>
            <a:r>
              <a:rPr lang="en-US" i="1" baseline="-25000" dirty="0" err="1"/>
              <a:t>ri</a:t>
            </a:r>
            <a:r>
              <a:rPr lang="en-US" i="1" dirty="0" err="1"/>
              <a:t>+H</a:t>
            </a:r>
            <a:r>
              <a:rPr lang="en-US" i="1" baseline="-25000" dirty="0" err="1"/>
              <a:t>i</a:t>
            </a:r>
            <a:r>
              <a:rPr lang="en-US" dirty="0"/>
              <a:t>,						(2)</a:t>
            </a:r>
          </a:p>
          <a:p>
            <a:endParaRPr lang="de-DE" dirty="0" smtClean="0"/>
          </a:p>
          <a:p>
            <a:r>
              <a:rPr lang="de-DE" dirty="0" err="1" smtClean="0"/>
              <a:t>Genotypic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modelled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en-US" i="1" dirty="0" smtClean="0"/>
              <a:t>β as the year of release effect</a:t>
            </a:r>
            <a:endParaRPr lang="de-DE" dirty="0"/>
          </a:p>
          <a:p>
            <a:endParaRPr lang="en-US" dirty="0"/>
          </a:p>
          <a:p>
            <a:pPr>
              <a:spcAft>
                <a:spcPts val="450"/>
              </a:spcAft>
            </a:pPr>
            <a:r>
              <a:rPr lang="en-US" dirty="0"/>
              <a:t>Regression term for </a:t>
            </a:r>
            <a:r>
              <a:rPr lang="en-US" u="sng" dirty="0"/>
              <a:t>non-genetic-trend</a:t>
            </a:r>
          </a:p>
          <a:p>
            <a:r>
              <a:rPr lang="en-US" i="1" dirty="0" err="1"/>
              <a:t>Y</a:t>
            </a:r>
            <a:r>
              <a:rPr lang="en-US" i="1" baseline="-25000" dirty="0" err="1"/>
              <a:t>k</a:t>
            </a:r>
            <a:r>
              <a:rPr lang="en-US" i="1" dirty="0"/>
              <a:t>=</a:t>
            </a:r>
            <a:r>
              <a:rPr lang="en-US" i="1" dirty="0" err="1"/>
              <a:t>γ</a:t>
            </a:r>
            <a:r>
              <a:rPr lang="en-US" i="1" baseline="-25000" dirty="0" err="1"/>
              <a:t>tk</a:t>
            </a:r>
            <a:r>
              <a:rPr lang="en-US" i="1" dirty="0" err="1"/>
              <a:t>+Z</a:t>
            </a:r>
            <a:r>
              <a:rPr lang="en-US" i="1" baseline="-25000" dirty="0" err="1"/>
              <a:t>k</a:t>
            </a:r>
            <a:r>
              <a:rPr lang="en-US" dirty="0"/>
              <a:t>,	 </a:t>
            </a:r>
            <a:r>
              <a:rPr lang="en-US" dirty="0" smtClean="0"/>
              <a:t>					(</a:t>
            </a:r>
            <a:r>
              <a:rPr lang="en-US" dirty="0"/>
              <a:t>3)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Year effect is modelled with </a:t>
            </a:r>
            <a:r>
              <a:rPr lang="en-US" i="1" dirty="0" smtClean="0"/>
              <a:t>γ as the year of harvest effect</a:t>
            </a:r>
            <a:r>
              <a:rPr lang="en-US" dirty="0"/>
              <a:t>					</a:t>
            </a:r>
          </a:p>
        </p:txBody>
      </p:sp>
      <p:sp>
        <p:nvSpPr>
          <p:cNvPr id="2" name="Rechteck 1"/>
          <p:cNvSpPr/>
          <p:nvPr/>
        </p:nvSpPr>
        <p:spPr>
          <a:xfrm>
            <a:off x="2007090" y="6232052"/>
            <a:ext cx="6558277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/>
              <a:t>Disentangling</a:t>
            </a:r>
            <a:r>
              <a:rPr lang="de-DE" dirty="0"/>
              <a:t> </a:t>
            </a:r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non-</a:t>
            </a:r>
            <a:r>
              <a:rPr lang="de-DE" dirty="0" err="1"/>
              <a:t>genetic</a:t>
            </a:r>
            <a:r>
              <a:rPr lang="de-DE" dirty="0"/>
              <a:t> </a:t>
            </a:r>
            <a:r>
              <a:rPr lang="de-DE" dirty="0" err="1"/>
              <a:t>trends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nhaltsplatzhalter 8"/>
          <p:cNvPicPr>
            <a:picLocks noGrp="1"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0"/>
          <a:stretch/>
        </p:blipFill>
        <p:spPr>
          <a:xfrm>
            <a:off x="2027430" y="2459354"/>
            <a:ext cx="3315933" cy="4116116"/>
          </a:xfrm>
          <a:prstGeom prst="rect">
            <a:avLst/>
          </a:prstGeom>
        </p:spPr>
      </p:pic>
      <p:sp>
        <p:nvSpPr>
          <p:cNvPr id="20" name="Abgerundetes Rechteck 19"/>
          <p:cNvSpPr/>
          <p:nvPr/>
        </p:nvSpPr>
        <p:spPr>
          <a:xfrm>
            <a:off x="2674736" y="1985289"/>
            <a:ext cx="6542171" cy="46866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	  G</a:t>
            </a:r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 			x 			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en-US" sz="2700" dirty="0">
                <a:solidFill>
                  <a:prstClr val="white"/>
                </a:solidFill>
                <a:latin typeface="Calibri" panose="020F0502020204030204"/>
              </a:rPr>
              <a:t> x 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M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81228" y="6650252"/>
            <a:ext cx="176073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latin typeface="Arial" pitchFamily="34" charset="0"/>
                <a:cs typeface="Arial" pitchFamily="34" charset="0"/>
              </a:rPr>
              <a:t>Ma et al. (2024) (in preparation)</a:t>
            </a: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324454" y="6355240"/>
            <a:ext cx="2057400" cy="273844"/>
          </a:xfrm>
          <a:prstGeom prst="rect">
            <a:avLst/>
          </a:prstGeom>
        </p:spPr>
        <p:txBody>
          <a:bodyPr lIns="67500" tIns="33750" rIns="67500" bIns="3375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defRPr lang="de-DE" sz="1800" b="0" strike="noStrike" kern="1200" spc="-1">
                <a:solidFill>
                  <a:srgbClr val="000000"/>
                </a:solidFill>
                <a:latin typeface="Calibri"/>
                <a:ea typeface="DejaVu Sans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83">
              <a:defRPr/>
            </a:pPr>
            <a:fld id="{60F84335-E2C1-4A3B-A404-A5DA939BE66D}" type="slidenum">
              <a:rPr lang="en-US" sz="1350"/>
              <a:pPr algn="r" defTabSz="685783">
                <a:defRPr/>
              </a:pPr>
              <a:t>7</a:t>
            </a:fld>
            <a:endParaRPr lang="en-US" sz="1350" dirty="0"/>
          </a:p>
        </p:txBody>
      </p:sp>
      <p:sp>
        <p:nvSpPr>
          <p:cNvPr id="16" name="TextBox 4"/>
          <p:cNvSpPr txBox="1"/>
          <p:nvPr/>
        </p:nvSpPr>
        <p:spPr>
          <a:xfrm>
            <a:off x="2081226" y="727101"/>
            <a:ext cx="9498155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Results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-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Yield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  <a:latin typeface="Calibri" panose="020F0502020204030204"/>
              </a:rPr>
              <a:t>development</a:t>
            </a:r>
            <a:r>
              <a:rPr lang="de-DE" sz="2800" b="1" dirty="0" smtClean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800" b="1" dirty="0" err="1" smtClean="0">
                <a:solidFill>
                  <a:srgbClr val="0070C0"/>
                </a:solidFill>
                <a:latin typeface="Calibri" panose="020F0502020204030204"/>
              </a:rPr>
              <a:t>under</a:t>
            </a:r>
            <a:r>
              <a:rPr lang="de-DE" sz="2800" b="1" dirty="0" smtClean="0">
                <a:solidFill>
                  <a:srgbClr val="0070C0"/>
                </a:solidFill>
                <a:latin typeface="Calibri" panose="020F0502020204030204"/>
              </a:rPr>
              <a:t> intensive </a:t>
            </a:r>
            <a:r>
              <a:rPr lang="de-DE" sz="2800" b="1" dirty="0" err="1" smtClean="0">
                <a:solidFill>
                  <a:srgbClr val="0070C0"/>
                </a:solidFill>
                <a:latin typeface="Calibri" panose="020F0502020204030204"/>
              </a:rPr>
              <a:t>management</a:t>
            </a:r>
            <a:r>
              <a:rPr lang="de-DE" sz="2800" b="1" dirty="0" smtClean="0">
                <a:solidFill>
                  <a:srgbClr val="0070C0"/>
                </a:solidFill>
                <a:latin typeface="Calibri" panose="020F0502020204030204"/>
              </a:rPr>
              <a:t> (IL2) </a:t>
            </a:r>
            <a:endParaRPr lang="de-DE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081228" y="1245284"/>
            <a:ext cx="449283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b="1" dirty="0" err="1">
                <a:solidFill>
                  <a:srgbClr val="0070C0"/>
                </a:solidFill>
                <a:latin typeface="Calibri" panose="020F0502020204030204"/>
              </a:rPr>
              <a:t>Disentangling</a:t>
            </a:r>
            <a:r>
              <a:rPr lang="de-DE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/>
              </a:rPr>
              <a:t>genetic</a:t>
            </a:r>
            <a:r>
              <a:rPr lang="de-DE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/>
              </a:rPr>
              <a:t>and</a:t>
            </a:r>
            <a:r>
              <a:rPr lang="de-DE" b="1" dirty="0">
                <a:solidFill>
                  <a:srgbClr val="0070C0"/>
                </a:solidFill>
                <a:latin typeface="Calibri" panose="020F0502020204030204"/>
              </a:rPr>
              <a:t> non-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/>
              </a:rPr>
              <a:t>genetic</a:t>
            </a:r>
            <a:r>
              <a:rPr lang="de-DE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/>
              </a:rPr>
              <a:t>trends</a:t>
            </a:r>
            <a:endParaRPr lang="de-DE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69802"/>
            <a:ext cx="4145327" cy="4324350"/>
          </a:xfrm>
          <a:prstGeom prst="rect">
            <a:avLst/>
          </a:prstGeom>
        </p:spPr>
      </p:pic>
      <p:sp>
        <p:nvSpPr>
          <p:cNvPr id="22" name="Abgerundetes Rechteck 21"/>
          <p:cNvSpPr/>
          <p:nvPr/>
        </p:nvSpPr>
        <p:spPr>
          <a:xfrm>
            <a:off x="4980927" y="5236708"/>
            <a:ext cx="2555056" cy="133876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14308" indent="-21430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FF00"/>
                </a:solidFill>
              </a:rPr>
              <a:t>Genetic trend no plateau</a:t>
            </a:r>
          </a:p>
          <a:p>
            <a:pPr marL="214308" indent="-21430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FF00"/>
                </a:solidFill>
              </a:rPr>
              <a:t>Non-genetic trend negative in recent years for all cereals</a:t>
            </a:r>
          </a:p>
          <a:p>
            <a:pPr marL="214308" indent="-214308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rgbClr val="FFFF00"/>
                </a:solidFill>
              </a:rPr>
              <a:t>Winter barley least neg.</a:t>
            </a:r>
          </a:p>
        </p:txBody>
      </p:sp>
    </p:spTree>
    <p:extLst>
      <p:ext uri="{BB962C8B-B14F-4D97-AF65-F5344CB8AC3E}">
        <p14:creationId xmlns:p14="http://schemas.microsoft.com/office/powerpoint/2010/main" val="747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2081227" y="727101"/>
            <a:ext cx="667776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Results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– Trends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of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Yield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, GHGL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and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CFP</a:t>
            </a:r>
          </a:p>
        </p:txBody>
      </p:sp>
      <p:sp>
        <p:nvSpPr>
          <p:cNvPr id="7" name="Rechteck 6"/>
          <p:cNvSpPr/>
          <p:nvPr/>
        </p:nvSpPr>
        <p:spPr>
          <a:xfrm>
            <a:off x="2081227" y="1254225"/>
            <a:ext cx="1540165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b="1" dirty="0" smtClean="0">
                <a:solidFill>
                  <a:srgbClr val="0070C0"/>
                </a:solidFill>
                <a:latin typeface="Calibri" panose="020F0502020204030204"/>
              </a:rPr>
              <a:t>Winter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/>
              </a:rPr>
              <a:t>Wheat</a:t>
            </a:r>
            <a:endParaRPr lang="de-DE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096000" y="4231652"/>
            <a:ext cx="595111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reached</a:t>
            </a:r>
            <a:r>
              <a:rPr lang="de-DE" dirty="0" smtClean="0"/>
              <a:t> a </a:t>
            </a:r>
            <a:r>
              <a:rPr lang="de-DE" dirty="0" err="1" smtClean="0"/>
              <a:t>pleatu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on-farm </a:t>
            </a:r>
            <a:r>
              <a:rPr lang="de-DE" dirty="0" err="1" smtClean="0"/>
              <a:t>and</a:t>
            </a:r>
            <a:r>
              <a:rPr lang="de-DE" dirty="0" smtClean="0"/>
              <a:t> experimental </a:t>
            </a:r>
            <a:r>
              <a:rPr lang="de-DE" dirty="0" err="1" smtClean="0"/>
              <a:t>cond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trend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positive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newer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cultivars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    </a:t>
            </a:r>
            <a:r>
              <a:rPr lang="de-DE" dirty="0" err="1" smtClean="0">
                <a:sym typeface="Wingdings" panose="05000000000000000000" pitchFamily="2" charset="2"/>
              </a:rPr>
              <a:t>latest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release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year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higher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yield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trend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CFP </a:t>
            </a:r>
            <a:r>
              <a:rPr lang="de-DE" dirty="0" err="1" smtClean="0"/>
              <a:t>is</a:t>
            </a:r>
            <a:r>
              <a:rPr lang="de-DE" dirty="0" smtClean="0"/>
              <a:t> negative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newer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cultivars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      </a:t>
            </a:r>
            <a:r>
              <a:rPr lang="de-DE" dirty="0" err="1" smtClean="0">
                <a:sym typeface="Wingdings" panose="05000000000000000000" pitchFamily="2" charset="2"/>
              </a:rPr>
              <a:t>latest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release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year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lowest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carbon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footprint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Similar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pattern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observed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spring </a:t>
            </a:r>
            <a:r>
              <a:rPr lang="de-DE" dirty="0" err="1" smtClean="0">
                <a:sym typeface="Wingdings" panose="05000000000000000000" pitchFamily="2" charset="2"/>
              </a:rPr>
              <a:t>barley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16" y="1790207"/>
            <a:ext cx="5217709" cy="232217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378397" y="1811593"/>
            <a:ext cx="63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Yield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374" y="1811593"/>
            <a:ext cx="5329473" cy="231959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37" y="4273235"/>
            <a:ext cx="5339963" cy="234922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852519" y="1839971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GHGL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459672" y="427323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2081227" y="727101"/>
            <a:ext cx="667776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Results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– Trends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of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Yield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, GHGL </a:t>
            </a:r>
            <a:r>
              <a:rPr lang="de-DE" sz="2800" b="1" dirty="0" err="1">
                <a:solidFill>
                  <a:srgbClr val="0070C0"/>
                </a:solidFill>
                <a:latin typeface="Calibri" panose="020F0502020204030204"/>
              </a:rPr>
              <a:t>and</a:t>
            </a:r>
            <a:r>
              <a:rPr lang="de-DE" sz="2800" b="1" dirty="0">
                <a:solidFill>
                  <a:srgbClr val="0070C0"/>
                </a:solidFill>
                <a:latin typeface="Calibri" panose="020F0502020204030204"/>
              </a:rPr>
              <a:t> CFP</a:t>
            </a:r>
          </a:p>
        </p:txBody>
      </p:sp>
      <p:sp>
        <p:nvSpPr>
          <p:cNvPr id="7" name="Rechteck 6"/>
          <p:cNvSpPr/>
          <p:nvPr/>
        </p:nvSpPr>
        <p:spPr>
          <a:xfrm>
            <a:off x="2081227" y="1245284"/>
            <a:ext cx="205883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>
              <a:lnSpc>
                <a:spcPct val="110000"/>
              </a:lnSpc>
              <a:defRPr/>
            </a:pPr>
            <a:r>
              <a:rPr lang="de-DE" b="1" dirty="0" smtClean="0">
                <a:solidFill>
                  <a:srgbClr val="0070C0"/>
                </a:solidFill>
                <a:latin typeface="Calibri" panose="020F0502020204030204"/>
              </a:rPr>
              <a:t>Winter </a:t>
            </a:r>
            <a:r>
              <a:rPr lang="de-DE" b="1" dirty="0" err="1">
                <a:solidFill>
                  <a:srgbClr val="0070C0"/>
                </a:solidFill>
                <a:latin typeface="Calibri" panose="020F0502020204030204"/>
              </a:rPr>
              <a:t>Rye</a:t>
            </a:r>
            <a:r>
              <a:rPr lang="de-DE" b="1" dirty="0">
                <a:solidFill>
                  <a:srgbClr val="0070C0"/>
                </a:solidFill>
                <a:latin typeface="Calibri" panose="020F0502020204030204"/>
              </a:rPr>
              <a:t> (hybrid)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96000" y="4231652"/>
            <a:ext cx="61836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reached</a:t>
            </a:r>
            <a:r>
              <a:rPr lang="de-DE" dirty="0" smtClean="0"/>
              <a:t> a </a:t>
            </a:r>
            <a:r>
              <a:rPr lang="de-DE" dirty="0" err="1" smtClean="0"/>
              <a:t>pleatu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on-farm </a:t>
            </a:r>
            <a:r>
              <a:rPr lang="de-DE" dirty="0" err="1" smtClean="0"/>
              <a:t>and</a:t>
            </a:r>
            <a:r>
              <a:rPr lang="de-DE" dirty="0" smtClean="0"/>
              <a:t> experimental </a:t>
            </a:r>
            <a:r>
              <a:rPr lang="de-DE" dirty="0" err="1" smtClean="0"/>
              <a:t>cond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trend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yield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positive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newer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cultivars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    </a:t>
            </a:r>
            <a:r>
              <a:rPr lang="de-DE" dirty="0" err="1" smtClean="0">
                <a:sym typeface="Wingdings" panose="05000000000000000000" pitchFamily="2" charset="2"/>
              </a:rPr>
              <a:t>latest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release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year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have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higher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yield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Genetic</a:t>
            </a:r>
            <a:r>
              <a:rPr lang="de-DE" dirty="0" smtClean="0"/>
              <a:t> </a:t>
            </a:r>
            <a:r>
              <a:rPr lang="de-DE" dirty="0" err="1" smtClean="0"/>
              <a:t>trend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CFP </a:t>
            </a:r>
            <a:r>
              <a:rPr lang="de-DE" dirty="0" err="1" smtClean="0"/>
              <a:t>is</a:t>
            </a:r>
            <a:r>
              <a:rPr lang="de-DE" dirty="0" smtClean="0"/>
              <a:t> negative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newer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cultivars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with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      </a:t>
            </a:r>
            <a:r>
              <a:rPr lang="de-DE" dirty="0" err="1" smtClean="0">
                <a:sym typeface="Wingdings" panose="05000000000000000000" pitchFamily="2" charset="2"/>
              </a:rPr>
              <a:t>latest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release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year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lowest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carbon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footprint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Similar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pattern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observed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winter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triticale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and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winter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barley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9" y="1808314"/>
            <a:ext cx="5394176" cy="238810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378397" y="1811593"/>
            <a:ext cx="63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Yield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66" y="1808314"/>
            <a:ext cx="5433904" cy="238810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1027966" y="181159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GHGL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74" y="4231651"/>
            <a:ext cx="5538825" cy="245626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378397" y="423165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1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Breitbild</PresentationFormat>
  <Paragraphs>120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DejaVu Sans</vt:lpstr>
      <vt:lpstr>Arial</vt:lpstr>
      <vt:lpstr>Calibri</vt:lpstr>
      <vt:lpstr>Calibri Light</vt:lpstr>
      <vt:lpstr>Wingdings</vt:lpstr>
      <vt:lpstr>Thème Office</vt:lpstr>
      <vt:lpstr>Breeding progress in terms of carbon footprint reduction for five cereal crops in Germany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title</dc:title>
  <dc:creator>Ma, Donghui</dc:creator>
  <cp:lastModifiedBy>Ma, Donghui</cp:lastModifiedBy>
  <cp:revision>39</cp:revision>
  <dcterms:created xsi:type="dcterms:W3CDTF">2024-06-09T17:28:30Z</dcterms:created>
  <dcterms:modified xsi:type="dcterms:W3CDTF">2024-08-16T07:50:21Z</dcterms:modified>
</cp:coreProperties>
</file>