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8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57154-122D-4268-9641-70D92D67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91" r="20748" b="20891"/>
          <a:stretch/>
        </p:blipFill>
        <p:spPr>
          <a:xfrm>
            <a:off x="8278760" y="3028335"/>
            <a:ext cx="3913239" cy="3838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D33237-E9BF-4A7A-BABE-1D459FC2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4941"/>
            <a:ext cx="9144000" cy="2643394"/>
          </a:xfrm>
        </p:spPr>
        <p:txBody>
          <a:bodyPr anchor="b">
            <a:normAutofit/>
          </a:bodyPr>
          <a:lstStyle>
            <a:lvl1pPr algn="just">
              <a:defRPr sz="5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6CA7F-4D9F-4CA2-88C3-11FA520C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9144000" cy="1382915"/>
          </a:xfrm>
        </p:spPr>
        <p:txBody>
          <a:bodyPr/>
          <a:lstStyle>
            <a:lvl1pPr marL="0" indent="0" algn="just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294EBA-F4E8-4582-A521-2C3B5A969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84" y="4389119"/>
            <a:ext cx="2105979" cy="866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B171E4-B065-4FA7-BD0B-D6F77FF8F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4" y="5779758"/>
            <a:ext cx="2838729" cy="10218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F312C0-DE55-481C-913D-55B7AEA4ED03}"/>
              </a:ext>
            </a:extLst>
          </p:cNvPr>
          <p:cNvSpPr txBox="1"/>
          <p:nvPr userDrawn="1"/>
        </p:nvSpPr>
        <p:spPr>
          <a:xfrm>
            <a:off x="104637" y="6432292"/>
            <a:ext cx="8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Congress of the European Society for Agronomy in Rennes, France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B1B8-CDC9-406A-95F8-257BBE52E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551" y="5341847"/>
            <a:ext cx="1334556" cy="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61DA4-E31D-4264-BFFF-61B7F193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A4107C-2026-4D96-8616-DA7AF100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2B9C-B695-493F-AEA4-B83630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DC1B08-669D-4FFB-8152-6B739F6D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4ABF34-D9A6-43CB-A87C-E505544B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0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9D4059-FFB3-40B1-BAFB-752AA3022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9BB09-13EF-40C5-9710-06692B521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30C626-D141-4E14-84DB-F2BF9D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2FB10-5EC7-4D74-9E84-8A2F068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7CA3E-2E8D-45B2-A071-A6A1DBE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5786438" y="419696"/>
            <a:ext cx="6045398" cy="60453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4" y="312539"/>
            <a:ext cx="4786313" cy="7143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54844" y="993500"/>
            <a:ext cx="4786313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4844" y="2447013"/>
            <a:ext cx="4786313" cy="393269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6338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DC257-FE2F-43B2-98B3-7D1FBD8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32C67-2E3B-4DCE-ABF7-B78541B1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78F27-8071-490B-899B-FDA764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1D41B-B9C6-4B73-88CC-7D410E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DCF7D-2208-429E-9FF1-D22F85E6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CAA-485F-44A3-A52A-F1BA517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83CB2-57B0-4646-8E74-6BF4CE88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2016F-4D89-46A4-8D64-80E135B7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0FF56-9036-4C1E-8EA5-B7CB0366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04A49-CBF9-46CA-ACFA-4EF95C98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92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92441-FCC4-4BF2-87BD-73F6DBFF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B53D-1ECD-4850-928C-B554822AE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E342F-F33E-4367-9661-2DFA6FE1C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6FC86-27D9-4210-9491-02459C4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EF9BB-019F-4263-B6B3-15CFB10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CB5E5-3A5D-45BC-BA49-7849497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48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C0D10-6936-4FE7-9BA7-6C808DA9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EAE57-3F5E-4C40-9E68-5FC612BE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06842C-38A5-4FEE-8349-636AA0A3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4B87A0-C909-4A7C-A1FC-D77DA15A8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9993E1-3E7F-4C58-B68E-3D61AD843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2EA4C4-AD1F-4906-A4F5-DC43F5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5F39A-79FD-4784-8ED3-65A2F28D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0CBEF0-E16A-4F06-B042-BCA8871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2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5F94-F8F2-4597-8B0C-530594C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F90D61-B0F5-49F0-87C7-039B23F0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8C9E2-8EE3-4F58-8DBD-47471777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3A861-5999-4487-ACCA-AFE63717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EDC2D6-72BC-45CD-94ED-A76A335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32FEFA-186E-4F18-99EB-2F78249E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45FFC-3F5C-4B3D-B35A-39ACA71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70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CC65-1C31-4A22-8B8D-A8DFFD83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78B88-7B79-4399-8772-EB94361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B3A1F-0FB3-468B-84CC-87EA5626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505B1-FA66-4BE7-8E59-DDBE1CD2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57D5B-A07A-4CB8-99F6-675FE46E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569A44-5DBD-4652-B5B4-6A9CF41D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1C51-F6ED-4347-BC49-2B771AF8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D2A965-14AE-46FE-B164-B9E6D7AEF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E3643-7809-4210-B2E4-05FD38D36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D7BB7-3BB7-42BF-BD44-30FA811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085E-2F2F-41F4-98D1-701987F4A329}" type="datetimeFigureOut">
              <a:rPr lang="fr-FR" smtClean="0"/>
              <a:t>30/08/2024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AC082-E8A5-47E2-A2F3-2CD4542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E9635-9370-4DDA-B5EF-B34C5CF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0535EF-84B8-4902-8133-DF89375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D46F90-63C9-495E-A623-9B8BD3308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FF5E7-38A4-483B-853E-821EFD7F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65085E-2F2F-41F4-98D1-701987F4A329}" type="datetimeFigureOut">
              <a:rPr lang="fr-FR" smtClean="0"/>
              <a:pPr/>
              <a:t>30/08/2024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D9F4C-5CC3-4D43-827B-DE36A3BD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B8A449-A696-42AD-AB61-734A7B49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B25A46-D16C-4E16-AAE0-72064F15385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researchgate.net/profile/Alessandro-Triacca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hyperlink" Target="mailto:alessandro.triacca@santannapisa.it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s://linktr.ee/goagroecology" TargetMode="Externa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45E9FF09-D834-40B9-A4CA-D8EE4E08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706" y="3464387"/>
            <a:ext cx="9144000" cy="1382915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Authors</a:t>
            </a:r>
            <a:r>
              <a:rPr lang="fr-FR" dirty="0"/>
              <a:t> : </a:t>
            </a:r>
            <a:r>
              <a:rPr lang="fr-FR" u="sng" dirty="0"/>
              <a:t>A. </a:t>
            </a:r>
            <a:r>
              <a:rPr lang="fr-FR" u="sng" dirty="0" err="1"/>
              <a:t>Triacca</a:t>
            </a:r>
            <a:r>
              <a:rPr lang="fr-FR" dirty="0"/>
              <a:t>; J. S. Ahmed; F. Leoni; S. </a:t>
            </a:r>
            <a:r>
              <a:rPr lang="fr-FR" dirty="0" err="1"/>
              <a:t>Carlesi</a:t>
            </a:r>
            <a:r>
              <a:rPr lang="fr-FR" dirty="0"/>
              <a:t>; A. C. </a:t>
            </a:r>
            <a:r>
              <a:rPr lang="fr-FR" dirty="0" err="1"/>
              <a:t>Moonen</a:t>
            </a:r>
            <a:r>
              <a:rPr lang="fr-FR" dirty="0"/>
              <a:t>; M. </a:t>
            </a:r>
            <a:r>
              <a:rPr lang="fr-FR" dirty="0" err="1"/>
              <a:t>Reckling</a:t>
            </a:r>
            <a:r>
              <a:rPr lang="fr-FR" dirty="0"/>
              <a:t>; C. </a:t>
            </a:r>
            <a:r>
              <a:rPr lang="fr-FR" dirty="0" err="1"/>
              <a:t>Nendel</a:t>
            </a:r>
            <a:endParaRPr lang="fr-FR" dirty="0"/>
          </a:p>
          <a:p>
            <a:r>
              <a:rPr lang="fr-FR" sz="2000" dirty="0" err="1"/>
              <a:t>Sant’Anna</a:t>
            </a:r>
            <a:r>
              <a:rPr lang="fr-FR" sz="2000" dirty="0"/>
              <a:t> </a:t>
            </a:r>
            <a:r>
              <a:rPr lang="fr-FR" sz="2000" dirty="0" err="1"/>
              <a:t>School</a:t>
            </a:r>
            <a:r>
              <a:rPr lang="fr-FR" sz="2000" dirty="0"/>
              <a:t> of Advanced </a:t>
            </a:r>
            <a:r>
              <a:rPr lang="fr-FR" sz="2000" dirty="0" err="1"/>
              <a:t>Studies</a:t>
            </a:r>
            <a:r>
              <a:rPr lang="fr-FR" sz="2000" dirty="0"/>
              <a:t> &amp; Leibniz Centre for Agricultural </a:t>
            </a:r>
            <a:r>
              <a:rPr lang="fr-FR" sz="2000" dirty="0" err="1"/>
              <a:t>Landscape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endParaRPr lang="fr-FR" sz="20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A55D5F7-EB9C-4832-A3CB-20537E466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919" y="520860"/>
            <a:ext cx="11424213" cy="261810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Crop</a:t>
            </a:r>
            <a:r>
              <a:rPr lang="it-IT" dirty="0"/>
              <a:t> Management Strategies for </a:t>
            </a:r>
            <a:r>
              <a:rPr lang="it-IT" dirty="0" err="1"/>
              <a:t>Lentil</a:t>
            </a:r>
            <a:r>
              <a:rPr lang="it-IT" dirty="0"/>
              <a:t> Production in </a:t>
            </a:r>
            <a:r>
              <a:rPr lang="it-IT" dirty="0" err="1"/>
              <a:t>Italy</a:t>
            </a:r>
            <a:r>
              <a:rPr lang="it-IT" dirty="0"/>
              <a:t> under Future </a:t>
            </a: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Scenarios</a:t>
            </a:r>
            <a:r>
              <a:rPr lang="it-IT" dirty="0"/>
              <a:t>: Insights Using a </a:t>
            </a:r>
            <a:r>
              <a:rPr lang="it-IT" dirty="0" err="1"/>
              <a:t>Modelling</a:t>
            </a:r>
            <a:r>
              <a:rPr lang="it-IT" dirty="0"/>
              <a:t> </a:t>
            </a:r>
            <a:r>
              <a:rPr lang="it-IT" dirty="0" err="1"/>
              <a:t>Approach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41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38D4EDB-B3A7-46BC-BC7F-EE634E0F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12771"/>
          <a:stretch/>
        </p:blipFill>
        <p:spPr>
          <a:xfrm>
            <a:off x="9165771" y="3324002"/>
            <a:ext cx="2912398" cy="30304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68120D-C97F-4ABA-BEDB-84077D11E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 b="12297"/>
          <a:stretch/>
        </p:blipFill>
        <p:spPr>
          <a:xfrm>
            <a:off x="5836243" y="3383689"/>
            <a:ext cx="2841548" cy="29519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63A3EA-D5B5-4F3D-AF88-E08D526E3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4" b="12057"/>
          <a:stretch/>
        </p:blipFill>
        <p:spPr>
          <a:xfrm>
            <a:off x="8742852" y="1"/>
            <a:ext cx="2836955" cy="2986934"/>
          </a:xfrm>
          <a:prstGeom prst="rect">
            <a:avLst/>
          </a:prstGeom>
        </p:spPr>
      </p:pic>
      <p:sp>
        <p:nvSpPr>
          <p:cNvPr id="259" name="Maps of the experimental sites in the calibration (blue) and test set (red). https://www.google.com/maps"/>
          <p:cNvSpPr txBox="1"/>
          <p:nvPr/>
        </p:nvSpPr>
        <p:spPr>
          <a:xfrm>
            <a:off x="755629" y="2823035"/>
            <a:ext cx="420588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lentil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yields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latitudes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4D7F6A6-0955-43E7-B3BC-79C2EC5B49F2}"/>
              </a:ext>
            </a:extLst>
          </p:cNvPr>
          <p:cNvSpPr/>
          <p:nvPr/>
        </p:nvSpPr>
        <p:spPr>
          <a:xfrm rot="5400000">
            <a:off x="5882966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683805E1-A53C-4D66-ABC3-BB66A2D0695E}"/>
              </a:ext>
            </a:extLst>
          </p:cNvPr>
          <p:cNvSpPr txBox="1">
            <a:spLocks/>
          </p:cNvSpPr>
          <p:nvPr/>
        </p:nvSpPr>
        <p:spPr>
          <a:xfrm>
            <a:off x="11010591" y="6568399"/>
            <a:ext cx="1181409" cy="29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 err="1"/>
              <a:t>Results</a:t>
            </a:r>
            <a:r>
              <a:rPr lang="fr-FR" sz="1500" dirty="0"/>
              <a:t> 9/10</a:t>
            </a:r>
          </a:p>
        </p:txBody>
      </p:sp>
      <p:sp>
        <p:nvSpPr>
          <p:cNvPr id="16" name="Lentil demand, import and production in Italy">
            <a:extLst>
              <a:ext uri="{FF2B5EF4-FFF2-40B4-BE49-F238E27FC236}">
                <a16:creationId xmlns:a16="http://schemas.microsoft.com/office/drawing/2014/main" id="{838ACE61-0A82-4268-8410-99BDAC4B91C9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2513827" cy="6008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B3119F7-2F7A-4CF2-A6A9-5108032DD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>
          <a:xfrm>
            <a:off x="417373" y="3049059"/>
            <a:ext cx="4882397" cy="33860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72E388-0E7E-4DAF-AEFF-C5E98D6F8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42" y="358908"/>
            <a:ext cx="1190112" cy="946800"/>
          </a:xfrm>
          <a:prstGeom prst="rect">
            <a:avLst/>
          </a:prstGeom>
        </p:spPr>
      </p:pic>
      <p:sp>
        <p:nvSpPr>
          <p:cNvPr id="25" name="RMSE = 0.64 ton/ha nRMSE = 45 %">
            <a:extLst>
              <a:ext uri="{FF2B5EF4-FFF2-40B4-BE49-F238E27FC236}">
                <a16:creationId xmlns:a16="http://schemas.microsoft.com/office/drawing/2014/main" id="{75A89386-A818-4C79-B284-3D0835D8913E}"/>
              </a:ext>
            </a:extLst>
          </p:cNvPr>
          <p:cNvSpPr txBox="1"/>
          <p:nvPr/>
        </p:nvSpPr>
        <p:spPr>
          <a:xfrm>
            <a:off x="7101363" y="1294954"/>
            <a:ext cx="1641490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1. 1980 – 2010 </a:t>
            </a:r>
            <a:r>
              <a:rPr lang="it-IT" sz="1266" dirty="0" err="1"/>
              <a:t>hindcast</a:t>
            </a:r>
            <a:endParaRPr sz="1266" dirty="0"/>
          </a:p>
        </p:txBody>
      </p:sp>
      <p:sp>
        <p:nvSpPr>
          <p:cNvPr id="30" name="Lentil field experimental data:…">
            <a:extLst>
              <a:ext uri="{FF2B5EF4-FFF2-40B4-BE49-F238E27FC236}">
                <a16:creationId xmlns:a16="http://schemas.microsoft.com/office/drawing/2014/main" id="{DFE19636-A675-4990-B5B3-76E64BDAE459}"/>
              </a:ext>
            </a:extLst>
          </p:cNvPr>
          <p:cNvSpPr txBox="1"/>
          <p:nvPr/>
        </p:nvSpPr>
        <p:spPr>
          <a:xfrm>
            <a:off x="318423" y="534877"/>
            <a:ext cx="6629941" cy="212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Plausible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yield (0.8 - 1 ton/ha) (1).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economically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viable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yields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northwards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shift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(2 – 3).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Lower chance of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latitudes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future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(4).</a:t>
            </a:r>
          </a:p>
        </p:txBody>
      </p:sp>
      <p:sp>
        <p:nvSpPr>
          <p:cNvPr id="31" name="RMSE = 0.64 ton/ha nRMSE = 45 %">
            <a:extLst>
              <a:ext uri="{FF2B5EF4-FFF2-40B4-BE49-F238E27FC236}">
                <a16:creationId xmlns:a16="http://schemas.microsoft.com/office/drawing/2014/main" id="{E9D5D104-E845-4D57-AB1F-6EEBEE147445}"/>
              </a:ext>
            </a:extLst>
          </p:cNvPr>
          <p:cNvSpPr txBox="1"/>
          <p:nvPr/>
        </p:nvSpPr>
        <p:spPr>
          <a:xfrm>
            <a:off x="417372" y="2827259"/>
            <a:ext cx="298991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4</a:t>
            </a:r>
            <a:endParaRPr sz="1266" dirty="0"/>
          </a:p>
        </p:txBody>
      </p:sp>
      <p:sp>
        <p:nvSpPr>
          <p:cNvPr id="37" name="RMSE = 0.64 ton/ha nRMSE = 45 %">
            <a:extLst>
              <a:ext uri="{FF2B5EF4-FFF2-40B4-BE49-F238E27FC236}">
                <a16:creationId xmlns:a16="http://schemas.microsoft.com/office/drawing/2014/main" id="{DD63E2B7-6665-4A30-888D-05A1314063FB}"/>
              </a:ext>
            </a:extLst>
          </p:cNvPr>
          <p:cNvSpPr txBox="1"/>
          <p:nvPr/>
        </p:nvSpPr>
        <p:spPr>
          <a:xfrm>
            <a:off x="6096000" y="3018309"/>
            <a:ext cx="2415090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2. 2040 – 2070 scenario (spring)</a:t>
            </a:r>
            <a:endParaRPr sz="1266" dirty="0"/>
          </a:p>
        </p:txBody>
      </p:sp>
      <p:sp>
        <p:nvSpPr>
          <p:cNvPr id="38" name="RMSE = 0.64 ton/ha nRMSE = 45 %">
            <a:extLst>
              <a:ext uri="{FF2B5EF4-FFF2-40B4-BE49-F238E27FC236}">
                <a16:creationId xmlns:a16="http://schemas.microsoft.com/office/drawing/2014/main" id="{3A09D907-3053-4354-B26E-9A29ADDA3B51}"/>
              </a:ext>
            </a:extLst>
          </p:cNvPr>
          <p:cNvSpPr txBox="1"/>
          <p:nvPr/>
        </p:nvSpPr>
        <p:spPr>
          <a:xfrm>
            <a:off x="9414425" y="3018309"/>
            <a:ext cx="2415089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3. 2040 – 2070 scenario (</a:t>
            </a:r>
            <a:r>
              <a:rPr lang="it-IT" sz="1266" dirty="0" err="1"/>
              <a:t>autumn</a:t>
            </a:r>
            <a:r>
              <a:rPr lang="it-IT" sz="1266" dirty="0"/>
              <a:t>)</a:t>
            </a:r>
            <a:endParaRPr sz="126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80AEC-ED44-B325-7E36-54756A314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2417" y="107195"/>
            <a:ext cx="1489583" cy="11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365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74D7F6A6-0955-43E7-B3BC-79C2EC5B49F2}"/>
              </a:ext>
            </a:extLst>
          </p:cNvPr>
          <p:cNvSpPr/>
          <p:nvPr/>
        </p:nvSpPr>
        <p:spPr>
          <a:xfrm rot="5400000">
            <a:off x="5882966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683805E1-A53C-4D66-ABC3-BB66A2D0695E}"/>
              </a:ext>
            </a:extLst>
          </p:cNvPr>
          <p:cNvSpPr txBox="1">
            <a:spLocks/>
          </p:cNvSpPr>
          <p:nvPr/>
        </p:nvSpPr>
        <p:spPr>
          <a:xfrm>
            <a:off x="10524565" y="6568399"/>
            <a:ext cx="1667436" cy="299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Conclusion 10/10</a:t>
            </a:r>
          </a:p>
        </p:txBody>
      </p:sp>
      <p:sp>
        <p:nvSpPr>
          <p:cNvPr id="30" name="Lentil field experimental data:…">
            <a:extLst>
              <a:ext uri="{FF2B5EF4-FFF2-40B4-BE49-F238E27FC236}">
                <a16:creationId xmlns:a16="http://schemas.microsoft.com/office/drawing/2014/main" id="{DFE19636-A675-4990-B5B3-76E64BDAE459}"/>
              </a:ext>
            </a:extLst>
          </p:cNvPr>
          <p:cNvSpPr txBox="1"/>
          <p:nvPr/>
        </p:nvSpPr>
        <p:spPr>
          <a:xfrm>
            <a:off x="229373" y="863450"/>
            <a:ext cx="11505427" cy="5035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change may expand lentil cultivation, boosting protein self-sufficiency and diversifying production systems in Italy.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Shifting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sowing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anticipates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flowering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time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yield.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Positive effects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increased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could offset abiotic stress-related yield reductions, but the impact of these stresses on yield is still unknown.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Unexplored management adaptation strategies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conserve and promote the cultivation of lentil in Italy:</a:t>
            </a:r>
          </a:p>
          <a:p>
            <a:pPr>
              <a:lnSpc>
                <a:spcPct val="2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new crop rotations and managements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e.g.intercropping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Introduction">
            <a:extLst>
              <a:ext uri="{FF2B5EF4-FFF2-40B4-BE49-F238E27FC236}">
                <a16:creationId xmlns:a16="http://schemas.microsoft.com/office/drawing/2014/main" id="{F9316C71-403A-4633-8183-525E96167C75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4440235" cy="7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it-IT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753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F3E77A-D855-4D8B-95DD-9DE368093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" t="7433" r="599" b="17471"/>
          <a:stretch/>
        </p:blipFill>
        <p:spPr>
          <a:xfrm>
            <a:off x="0" y="-1"/>
            <a:ext cx="12192000" cy="6436183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Introduction">
            <a:extLst>
              <a:ext uri="{FF2B5EF4-FFF2-40B4-BE49-F238E27FC236}">
                <a16:creationId xmlns:a16="http://schemas.microsoft.com/office/drawing/2014/main" id="{AC01E1C0-F476-4EE8-AB89-EE26A88EBFC6}"/>
              </a:ext>
            </a:extLst>
          </p:cNvPr>
          <p:cNvSpPr txBox="1">
            <a:spLocks/>
          </p:cNvSpPr>
          <p:nvPr/>
        </p:nvSpPr>
        <p:spPr>
          <a:xfrm>
            <a:off x="1955491" y="275409"/>
            <a:ext cx="7970384" cy="95850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4500" b="1" dirty="0"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45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troduction">
            <a:extLst>
              <a:ext uri="{FF2B5EF4-FFF2-40B4-BE49-F238E27FC236}">
                <a16:creationId xmlns:a16="http://schemas.microsoft.com/office/drawing/2014/main" id="{A3115AD0-909D-467B-9919-939D7538BEE4}"/>
              </a:ext>
            </a:extLst>
          </p:cNvPr>
          <p:cNvSpPr txBox="1">
            <a:spLocks/>
          </p:cNvSpPr>
          <p:nvPr/>
        </p:nvSpPr>
        <p:spPr>
          <a:xfrm>
            <a:off x="2150768" y="2228888"/>
            <a:ext cx="10049294" cy="3049644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https://www.researchgate.net/profile/Alessandro-Triacca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000" dirty="0"/>
              <a:t> 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https://linktr.ee/goagroecology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alessandro.triacca@santannapisa.it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AE40C8-84DB-4C38-9CAC-7CF09909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004" y="29970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8A80A-5B1D-4BE9-BE2A-E3A7C071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3102" y="413394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68;p1" descr="Scuola Superiore Sant'Anna |">
            <a:extLst>
              <a:ext uri="{FF2B5EF4-FFF2-40B4-BE49-F238E27FC236}">
                <a16:creationId xmlns:a16="http://schemas.microsoft.com/office/drawing/2014/main" id="{A13EDC7E-939A-4EA4-B693-1BF7687FB3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-1" r="71447" b="-2273"/>
          <a:stretch/>
        </p:blipFill>
        <p:spPr>
          <a:xfrm>
            <a:off x="5726114" y="3546719"/>
            <a:ext cx="466802" cy="46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4D7F6A6-0955-43E7-B3BC-79C2EC5B49F2}"/>
              </a:ext>
            </a:extLst>
          </p:cNvPr>
          <p:cNvSpPr/>
          <p:nvPr/>
        </p:nvSpPr>
        <p:spPr>
          <a:xfrm rot="5400000">
            <a:off x="5708870" y="359321"/>
            <a:ext cx="782321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Google Shape;168;p1" descr="Scuola Superiore Sant'Anna |">
            <a:extLst>
              <a:ext uri="{FF2B5EF4-FFF2-40B4-BE49-F238E27FC236}">
                <a16:creationId xmlns:a16="http://schemas.microsoft.com/office/drawing/2014/main" id="{CD2A4C9F-63FE-448D-9782-2F03FFB0A4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7358" y="6143567"/>
            <a:ext cx="2273667" cy="63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BC4BC5CB-D118-4AF5-A3F3-257DB4BB9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10" y="6148469"/>
            <a:ext cx="1635573" cy="6575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9B8E726-9709-4600-9D90-42F306139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44" y="6130806"/>
            <a:ext cx="2273668" cy="6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54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ntroduction"/>
          <p:cNvSpPr txBox="1">
            <a:spLocks noGrp="1"/>
          </p:cNvSpPr>
          <p:nvPr>
            <p:ph type="title"/>
          </p:nvPr>
        </p:nvSpPr>
        <p:spPr>
          <a:xfrm>
            <a:off x="229373" y="0"/>
            <a:ext cx="3924535" cy="717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45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78" name="Lentil demand, import and production in Italy"/>
          <p:cNvSpPr txBox="1">
            <a:spLocks noGrp="1"/>
          </p:cNvSpPr>
          <p:nvPr>
            <p:ph type="body" idx="22"/>
          </p:nvPr>
        </p:nvSpPr>
        <p:spPr>
          <a:xfrm>
            <a:off x="229373" y="704819"/>
            <a:ext cx="4440235" cy="119444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500" dirty="0">
                <a:latin typeface="Arial" panose="020B0604020202020204" pitchFamily="34" charset="0"/>
                <a:cs typeface="Arial" panose="020B0604020202020204" pitchFamily="34" charset="0"/>
              </a:rPr>
              <a:t>Lentil demand, import and production in Italy</a:t>
            </a:r>
          </a:p>
        </p:txBody>
      </p:sp>
      <p:pic>
        <p:nvPicPr>
          <p:cNvPr id="179" name="Screenshot 2024-08-19 at 23.59.18.png" descr="Screenshot 2024-08-19 at 23.59.18.png"/>
          <p:cNvPicPr>
            <a:picLocks noChangeAspect="1"/>
          </p:cNvPicPr>
          <p:nvPr/>
        </p:nvPicPr>
        <p:blipFill>
          <a:blip r:embed="rId2"/>
          <a:srcRect r="30885"/>
          <a:stretch>
            <a:fillRect/>
          </a:stretch>
        </p:blipFill>
        <p:spPr>
          <a:xfrm>
            <a:off x="6515765" y="415406"/>
            <a:ext cx="5342009" cy="257084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op European importers of dried lentils.…"/>
          <p:cNvSpPr txBox="1"/>
          <p:nvPr/>
        </p:nvSpPr>
        <p:spPr>
          <a:xfrm>
            <a:off x="7807312" y="200989"/>
            <a:ext cx="392453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Top European importers of dried lentils.</a:t>
            </a:r>
          </a:p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 www.cbi.eu/market-information/grains-pulses-oilseeds/dried-lentils/market-potential</a:t>
            </a:r>
          </a:p>
        </p:txBody>
      </p:sp>
      <p:sp>
        <p:nvSpPr>
          <p:cNvPr id="181" name="Thousand of tonnes"/>
          <p:cNvSpPr txBox="1"/>
          <p:nvPr/>
        </p:nvSpPr>
        <p:spPr>
          <a:xfrm rot="16200000">
            <a:off x="5771550" y="1179288"/>
            <a:ext cx="1320617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solidFill>
                  <a:srgbClr val="333333"/>
                </a:solidFill>
              </a:defRPr>
            </a:lvl1pPr>
          </a:lstStyle>
          <a:p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Thousand of </a:t>
            </a:r>
            <a:r>
              <a:rPr sz="844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endParaRPr sz="84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" name="superficie.png" descr="superfic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5" y="2770464"/>
            <a:ext cx="3558335" cy="318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uperfici e produzione - dati in complesso.jpeg" descr="Superfici e produzione - dati in complesso.jpeg"/>
          <p:cNvPicPr>
            <a:picLocks noChangeAspect="1"/>
          </p:cNvPicPr>
          <p:nvPr/>
        </p:nvPicPr>
        <p:blipFill rotWithShape="1">
          <a:blip r:embed="rId4"/>
          <a:srcRect t="5745" r="27978"/>
          <a:stretch/>
        </p:blipFill>
        <p:spPr>
          <a:xfrm>
            <a:off x="8932090" y="3079191"/>
            <a:ext cx="2925684" cy="349808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entil production in Italy is currently limited (5,000 tonnes in 2021)."/>
          <p:cNvSpPr txBox="1"/>
          <p:nvPr/>
        </p:nvSpPr>
        <p:spPr>
          <a:xfrm>
            <a:off x="4356542" y="3200667"/>
            <a:ext cx="4864960" cy="693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381000" indent="-381000" defTabSz="12700">
              <a:lnSpc>
                <a:spcPct val="10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5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Lentil production in Italy is currently limited (5,000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in 2021).</a:t>
            </a:r>
          </a:p>
        </p:txBody>
      </p:sp>
      <p:sp>
        <p:nvSpPr>
          <p:cNvPr id="185" name="Lentil cultivation is mainly concentrated in central and southern regions."/>
          <p:cNvSpPr txBox="1"/>
          <p:nvPr/>
        </p:nvSpPr>
        <p:spPr>
          <a:xfrm>
            <a:off x="4356543" y="4522670"/>
            <a:ext cx="4746643" cy="851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67881" indent="-267881" defTabSz="8929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Lentil cultivation is mainly concentrated in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central and southern regions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6" name="Lentil cultivation area by 2019.…"/>
          <p:cNvSpPr txBox="1"/>
          <p:nvPr/>
        </p:nvSpPr>
        <p:spPr>
          <a:xfrm>
            <a:off x="415465" y="5911798"/>
            <a:ext cx="3941077" cy="355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Lentil cultivation area by 2019.</a:t>
            </a:r>
          </a:p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www.cbi.eu/market-information/grains-pulses-oilseeds/dried-lentils/market-potential</a:t>
            </a:r>
          </a:p>
        </p:txBody>
      </p:sp>
      <p:sp>
        <p:nvSpPr>
          <p:cNvPr id="187" name="Regions of major lentil…"/>
          <p:cNvSpPr txBox="1"/>
          <p:nvPr/>
        </p:nvSpPr>
        <p:spPr>
          <a:xfrm>
            <a:off x="8824511" y="5674975"/>
            <a:ext cx="1928223" cy="656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Regions of major lentil </a:t>
            </a:r>
          </a:p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cultivation in Italy by 2023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(dark blue)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 sz="8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 www.istat.it/</a:t>
            </a:r>
          </a:p>
        </p:txBody>
      </p:sp>
      <p:sp>
        <p:nvSpPr>
          <p:cNvPr id="188" name="Italy is a major lentil consumer in Europe, consuming 50,000 tons in 2021, but it imports 98% of its supply."/>
          <p:cNvSpPr txBox="1"/>
          <p:nvPr/>
        </p:nvSpPr>
        <p:spPr>
          <a:xfrm>
            <a:off x="231829" y="1872247"/>
            <a:ext cx="6301051" cy="851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67881" indent="-267881" defTabSz="8929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Italy is a major lentil consumer in Europe, consuming 50,000 tons in 2021, but it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imports 98%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of its supply.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89668FA-4480-4C65-B266-5F7B291AA2FC}"/>
              </a:ext>
            </a:extLst>
          </p:cNvPr>
          <p:cNvSpPr/>
          <p:nvPr/>
        </p:nvSpPr>
        <p:spPr>
          <a:xfrm rot="5400000">
            <a:off x="5878934" y="559977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017CC4FF-D0D8-4DCA-BD8E-F0A6F216272D}"/>
              </a:ext>
            </a:extLst>
          </p:cNvPr>
          <p:cNvSpPr txBox="1">
            <a:spLocks/>
          </p:cNvSpPr>
          <p:nvPr/>
        </p:nvSpPr>
        <p:spPr>
          <a:xfrm>
            <a:off x="10543525" y="6558597"/>
            <a:ext cx="1648475" cy="29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Introduction 1/10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limate change is expected to anticipate the flowering and alter the suitability of areas for lentil cultivation in Italy (e.g. northwards)."/>
          <p:cNvSpPr txBox="1"/>
          <p:nvPr/>
        </p:nvSpPr>
        <p:spPr>
          <a:xfrm>
            <a:off x="331593" y="5177411"/>
            <a:ext cx="6205983" cy="1154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67881" indent="-267881"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" name="draught.jpg" descr="drau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595" y="3971838"/>
            <a:ext cx="4114167" cy="229229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Effect of drought and heat stress on a…"/>
          <p:cNvSpPr txBox="1"/>
          <p:nvPr/>
        </p:nvSpPr>
        <p:spPr>
          <a:xfrm>
            <a:off x="7366875" y="3633662"/>
            <a:ext cx="405189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Effect of drought and heat stress on a drought sensitive lentil cultivar. </a:t>
            </a:r>
          </a:p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https://doi.org/10.3389/fpls.2017.01776</a:t>
            </a:r>
            <a:r>
              <a:rPr sz="562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4" name="Well-watered"/>
          <p:cNvSpPr txBox="1"/>
          <p:nvPr/>
        </p:nvSpPr>
        <p:spPr>
          <a:xfrm rot="16200000">
            <a:off x="6799984" y="5155237"/>
            <a:ext cx="1320617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solidFill>
                  <a:srgbClr val="D5D5D5"/>
                </a:solidFill>
              </a:defRPr>
            </a:lvl1pPr>
          </a:lstStyle>
          <a:p>
            <a:r>
              <a:rPr sz="844" dirty="0"/>
              <a:t>Well-watered</a:t>
            </a:r>
          </a:p>
        </p:txBody>
      </p:sp>
      <p:sp>
        <p:nvSpPr>
          <p:cNvPr id="195" name="Drought-stressed"/>
          <p:cNvSpPr txBox="1"/>
          <p:nvPr/>
        </p:nvSpPr>
        <p:spPr>
          <a:xfrm rot="16200000">
            <a:off x="7801552" y="5155237"/>
            <a:ext cx="1320617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solidFill>
                  <a:srgbClr val="D5D5D5"/>
                </a:solidFill>
              </a:defRPr>
            </a:lvl1pPr>
          </a:lstStyle>
          <a:p>
            <a:r>
              <a:rPr sz="844" dirty="0"/>
              <a:t>Drought-stressed</a:t>
            </a:r>
          </a:p>
        </p:txBody>
      </p:sp>
      <p:sp>
        <p:nvSpPr>
          <p:cNvPr id="196" name="Heat-stressed"/>
          <p:cNvSpPr txBox="1"/>
          <p:nvPr/>
        </p:nvSpPr>
        <p:spPr>
          <a:xfrm rot="16200000">
            <a:off x="8768662" y="5195822"/>
            <a:ext cx="1320617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solidFill>
                  <a:srgbClr val="D5D5D5"/>
                </a:solidFill>
              </a:defRPr>
            </a:lvl1pPr>
          </a:lstStyle>
          <a:p>
            <a:r>
              <a:rPr sz="844" dirty="0"/>
              <a:t>Heat-stressed</a:t>
            </a:r>
          </a:p>
        </p:txBody>
      </p:sp>
      <p:sp>
        <p:nvSpPr>
          <p:cNvPr id="197" name="Heat + drought"/>
          <p:cNvSpPr txBox="1"/>
          <p:nvPr/>
        </p:nvSpPr>
        <p:spPr>
          <a:xfrm rot="16200000">
            <a:off x="9806892" y="5195822"/>
            <a:ext cx="1320617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solidFill>
                  <a:srgbClr val="D5D5D5"/>
                </a:solidFill>
              </a:defRPr>
            </a:lvl1pPr>
          </a:lstStyle>
          <a:p>
            <a:r>
              <a:rPr sz="844" dirty="0"/>
              <a:t>Heat + drought</a:t>
            </a:r>
          </a:p>
        </p:txBody>
      </p:sp>
      <p:sp>
        <p:nvSpPr>
          <p:cNvPr id="198" name="Lentil prefers warm, dry climates, grown in plains and higher altitudes, often rotated with cereals."/>
          <p:cNvSpPr txBox="1"/>
          <p:nvPr/>
        </p:nvSpPr>
        <p:spPr>
          <a:xfrm>
            <a:off x="347217" y="763026"/>
            <a:ext cx="6488298" cy="2748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381000" indent="-381000">
              <a:lnSpc>
                <a:spcPct val="10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Lentil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cultivation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Lentil prefers warm, dry climates, grown in plains and higher altitudes, often rotated with cereals.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Sowing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November -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warmer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March - April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colder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Harvest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August.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Water scarcity (especially at flowering) is the primary limitation to lentil production globally."/>
          <p:cNvSpPr txBox="1"/>
          <p:nvPr/>
        </p:nvSpPr>
        <p:spPr>
          <a:xfrm>
            <a:off x="331593" y="3628323"/>
            <a:ext cx="6205983" cy="284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150000"/>
              </a:lnSpc>
              <a:buSzPct val="123000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Challenges in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lentil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cultivation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Water scarcity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(especially at flowering) is the primary limitation to lentil production globally.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881" indent="-267881">
              <a:lnSpc>
                <a:spcPct val="150000"/>
              </a:lnSpc>
              <a:buSzPct val="123000"/>
              <a:buFontTx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change is expected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anticipate the flowering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alter the suitability of areas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lentil cultivation in Italy.</a:t>
            </a:r>
          </a:p>
          <a:p>
            <a:pPr marL="267881" indent="-267881"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0" name="fiorita-castelluccio20150713_2200-copia-e1535115533126.jpg" descr="fiorita-castelluccio20150713_2200-copia-e15351155331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834" y="959382"/>
            <a:ext cx="4114928" cy="231464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Lentil flowering in Castelluccio…"/>
          <p:cNvSpPr txBox="1"/>
          <p:nvPr/>
        </p:nvSpPr>
        <p:spPr>
          <a:xfrm>
            <a:off x="7366875" y="611817"/>
            <a:ext cx="405189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Lentil flowering in </a:t>
            </a:r>
            <a:r>
              <a:rPr sz="1000" dirty="0" err="1">
                <a:latin typeface="Arial" panose="020B0604020202020204" pitchFamily="34" charset="0"/>
                <a:cs typeface="Arial" panose="020B0604020202020204" pitchFamily="34" charset="0"/>
              </a:rPr>
              <a:t>Castelluccio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drought sensitive lentil cultivar. </a:t>
            </a:r>
          </a:p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https://doi.org/10.3389/fpls.2017.01776.</a:t>
            </a:r>
          </a:p>
        </p:txBody>
      </p:sp>
      <p:sp>
        <p:nvSpPr>
          <p:cNvPr id="15" name="Lentil demand, import and production in Italy">
            <a:extLst>
              <a:ext uri="{FF2B5EF4-FFF2-40B4-BE49-F238E27FC236}">
                <a16:creationId xmlns:a16="http://schemas.microsoft.com/office/drawing/2014/main" id="{E11D1131-E14E-447B-A180-CBC648167ED3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7798012" cy="6261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Climate change and challenges in lentil cultivation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BCA0D68-9C73-4BA8-BB2C-5A0E1BCC25FA}"/>
              </a:ext>
            </a:extLst>
          </p:cNvPr>
          <p:cNvSpPr/>
          <p:nvPr/>
        </p:nvSpPr>
        <p:spPr>
          <a:xfrm rot="5400000">
            <a:off x="5878934" y="559977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ous-titre 2">
            <a:extLst>
              <a:ext uri="{FF2B5EF4-FFF2-40B4-BE49-F238E27FC236}">
                <a16:creationId xmlns:a16="http://schemas.microsoft.com/office/drawing/2014/main" id="{4D1494FD-B0EE-4A27-BAF0-743047A4F97E}"/>
              </a:ext>
            </a:extLst>
          </p:cNvPr>
          <p:cNvSpPr txBox="1">
            <a:spLocks/>
          </p:cNvSpPr>
          <p:nvPr/>
        </p:nvSpPr>
        <p:spPr>
          <a:xfrm>
            <a:off x="10543525" y="6558597"/>
            <a:ext cx="1648475" cy="29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Introduction 2/10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imulate productivity and potential area expansion, considering adaptation strategies that Italian farmers can use, such as earlier sowing."/>
          <p:cNvSpPr txBox="1"/>
          <p:nvPr/>
        </p:nvSpPr>
        <p:spPr>
          <a:xfrm>
            <a:off x="139994" y="4510880"/>
            <a:ext cx="5254966" cy="179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Simulate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potential area expansion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considering adaptation strategies that Italian farmers can use, such as earlier sowing.</a:t>
            </a:r>
          </a:p>
        </p:txBody>
      </p:sp>
      <p:pic>
        <p:nvPicPr>
          <p:cNvPr id="206" name="A12A5C07-5F1A-4C64-8D75-17249907DDDB_1_105_c.jpeg" descr="A12A5C07-5F1A-4C64-8D75-17249907DDDB_1_105_c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895" y="3322454"/>
            <a:ext cx="1957614" cy="261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FFBFEC45-56E3-44C9-91A1-37C445BB58A2_1_105_c.jpeg" descr="FFBFEC45-56E3-44C9-91A1-37C445BB58A2_1_105_c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832" y="3342386"/>
            <a:ext cx="1957500" cy="26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lentil-soybean-lens-culinaris-growth-stages-vector-15715820.png" descr="lentil-soybean-lens-culinaris-growth-stages-vector-157158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067" y="509440"/>
            <a:ext cx="6513368" cy="183025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Flowering"/>
          <p:cNvSpPr txBox="1"/>
          <p:nvPr/>
        </p:nvSpPr>
        <p:spPr>
          <a:xfrm>
            <a:off x="6747132" y="6000407"/>
            <a:ext cx="747140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Flowering </a:t>
            </a:r>
          </a:p>
        </p:txBody>
      </p:sp>
      <p:sp>
        <p:nvSpPr>
          <p:cNvPr id="210" name="Maturity"/>
          <p:cNvSpPr txBox="1"/>
          <p:nvPr/>
        </p:nvSpPr>
        <p:spPr>
          <a:xfrm>
            <a:off x="9645445" y="6061673"/>
            <a:ext cx="628273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Maturity</a:t>
            </a:r>
          </a:p>
        </p:txBody>
      </p:sp>
      <p:sp>
        <p:nvSpPr>
          <p:cNvPr id="211" name="Line"/>
          <p:cNvSpPr/>
          <p:nvPr/>
        </p:nvSpPr>
        <p:spPr>
          <a:xfrm flipH="1">
            <a:off x="7694046" y="2530523"/>
            <a:ext cx="818729" cy="661013"/>
          </a:xfrm>
          <a:prstGeom prst="line">
            <a:avLst/>
          </a:prstGeom>
          <a:ln w="38100">
            <a:solidFill>
              <a:srgbClr val="942193"/>
            </a:solidFill>
            <a:miter lim="400000"/>
            <a:tailEnd type="oval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212" name="Line"/>
          <p:cNvSpPr/>
          <p:nvPr/>
        </p:nvSpPr>
        <p:spPr>
          <a:xfrm flipH="1">
            <a:off x="10072272" y="2522956"/>
            <a:ext cx="654209" cy="654209"/>
          </a:xfrm>
          <a:prstGeom prst="line">
            <a:avLst/>
          </a:prstGeom>
          <a:ln w="38100">
            <a:solidFill>
              <a:srgbClr val="FFD479"/>
            </a:solidFill>
            <a:miter lim="400000"/>
            <a:tailEnd type="oval"/>
          </a:ln>
        </p:spPr>
        <p:txBody>
          <a:bodyPr lIns="35719" tIns="35719" rIns="35719" bIns="35719" anchor="ctr"/>
          <a:lstStyle/>
          <a:p>
            <a:endParaRPr sz="1266" dirty="0"/>
          </a:p>
        </p:txBody>
      </p:sp>
      <p:sp>
        <p:nvSpPr>
          <p:cNvPr id="213" name="Lentil phenology.  www.shutterstock.com"/>
          <p:cNvSpPr txBox="1"/>
          <p:nvPr/>
        </p:nvSpPr>
        <p:spPr>
          <a:xfrm>
            <a:off x="8964877" y="201708"/>
            <a:ext cx="2429850" cy="33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44" dirty="0"/>
              <a:t>Lentil phenology.</a:t>
            </a:r>
            <a:br>
              <a:rPr sz="844" dirty="0"/>
            </a:br>
            <a:r>
              <a:rPr sz="844" dirty="0"/>
              <a:t> </a:t>
            </a:r>
            <a:r>
              <a:rPr sz="562" dirty="0"/>
              <a:t>www.shutterstock.com</a:t>
            </a:r>
          </a:p>
        </p:txBody>
      </p:sp>
      <p:sp>
        <p:nvSpPr>
          <p:cNvPr id="214" name="Lentil key stages. 2023. Own collection"/>
          <p:cNvSpPr txBox="1"/>
          <p:nvPr/>
        </p:nvSpPr>
        <p:spPr>
          <a:xfrm>
            <a:off x="6934501" y="6120586"/>
            <a:ext cx="314597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Lentil key stages. 2023. 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800" dirty="0" err="1">
                <a:latin typeface="Arial" panose="020B0604020202020204" pitchFamily="34" charset="0"/>
                <a:cs typeface="Arial" panose="020B0604020202020204" pitchFamily="34" charset="0"/>
              </a:rPr>
              <a:t>wn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 collection</a:t>
            </a:r>
          </a:p>
        </p:txBody>
      </p:sp>
      <p:sp>
        <p:nvSpPr>
          <p:cNvPr id="215" name="Line"/>
          <p:cNvSpPr/>
          <p:nvPr/>
        </p:nvSpPr>
        <p:spPr>
          <a:xfrm flipV="1">
            <a:off x="5208075" y="2400239"/>
            <a:ext cx="6280360" cy="30582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35719" tIns="35719" rIns="35719" bIns="35719" anchor="ctr"/>
          <a:lstStyle/>
          <a:p>
            <a:endParaRPr sz="1266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1EB29CE-354E-487C-8410-AAA94B47683E}"/>
              </a:ext>
            </a:extLst>
          </p:cNvPr>
          <p:cNvSpPr/>
          <p:nvPr/>
        </p:nvSpPr>
        <p:spPr>
          <a:xfrm rot="5400000">
            <a:off x="5878934" y="559977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4B665482-B44E-4457-80B5-B73566772C33}"/>
              </a:ext>
            </a:extLst>
          </p:cNvPr>
          <p:cNvSpPr txBox="1">
            <a:spLocks/>
          </p:cNvSpPr>
          <p:nvPr/>
        </p:nvSpPr>
        <p:spPr>
          <a:xfrm>
            <a:off x="10686960" y="6558597"/>
            <a:ext cx="1505040" cy="2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Objectives 3/10</a:t>
            </a:r>
          </a:p>
        </p:txBody>
      </p:sp>
      <p:sp>
        <p:nvSpPr>
          <p:cNvPr id="18" name="Introduction">
            <a:extLst>
              <a:ext uri="{FF2B5EF4-FFF2-40B4-BE49-F238E27FC236}">
                <a16:creationId xmlns:a16="http://schemas.microsoft.com/office/drawing/2014/main" id="{3DAE7A49-B8E5-49AE-9775-2056BD0CC590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3924535" cy="7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it-IT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entil demand, import and production in Italy">
            <a:extLst>
              <a:ext uri="{FF2B5EF4-FFF2-40B4-BE49-F238E27FC236}">
                <a16:creationId xmlns:a16="http://schemas.microsoft.com/office/drawing/2014/main" id="{611F096B-70B1-4686-9478-FBE61139E8F3}"/>
              </a:ext>
            </a:extLst>
          </p:cNvPr>
          <p:cNvSpPr txBox="1">
            <a:spLocks/>
          </p:cNvSpPr>
          <p:nvPr/>
        </p:nvSpPr>
        <p:spPr>
          <a:xfrm>
            <a:off x="229373" y="704819"/>
            <a:ext cx="5569543" cy="119444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Provide valuable insights to adapt agricultural practices to climate changes effects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Lentil prefers warm, dry climates, grown in plains and higher altitudes, often rotated with cereals.">
            <a:extLst>
              <a:ext uri="{FF2B5EF4-FFF2-40B4-BE49-F238E27FC236}">
                <a16:creationId xmlns:a16="http://schemas.microsoft.com/office/drawing/2014/main" id="{C405E59C-753E-4CC3-A323-F761F4AECE89}"/>
              </a:ext>
            </a:extLst>
          </p:cNvPr>
          <p:cNvSpPr txBox="1"/>
          <p:nvPr/>
        </p:nvSpPr>
        <p:spPr>
          <a:xfrm>
            <a:off x="150302" y="2239110"/>
            <a:ext cx="5057774" cy="222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 marL="381000" indent="-381000">
              <a:lnSpc>
                <a:spcPct val="10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Predict the plant growth and yield formation using a crop model.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Simulate the expected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changes in lentil phenology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under future climate scenarios in Italy, focusing on key stages.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Input data…"/>
          <p:cNvSpPr txBox="1">
            <a:spLocks noGrp="1"/>
          </p:cNvSpPr>
          <p:nvPr>
            <p:ph type="body" sz="half" idx="1"/>
          </p:nvPr>
        </p:nvSpPr>
        <p:spPr>
          <a:xfrm>
            <a:off x="433921" y="1628316"/>
            <a:ext cx="3477679" cy="2823477"/>
          </a:xfrm>
          <a:prstGeom prst="rect">
            <a:avLst/>
          </a:prstGeom>
          <a:solidFill>
            <a:srgbClr val="FFD479">
              <a:alpha val="10000"/>
            </a:srgbClr>
          </a:solidFill>
          <a:ln w="25400" cap="rnd">
            <a:solidFill>
              <a:srgbClr val="000000"/>
            </a:solidFill>
            <a:custDash>
              <a:ds d="100000" sp="200000"/>
            </a:custDash>
            <a:round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Climate d</a:t>
            </a:r>
            <a:r>
              <a:rPr lang="it-IT" sz="1800" dirty="0"/>
              <a:t>a</a:t>
            </a:r>
            <a:r>
              <a:rPr sz="1800" dirty="0"/>
              <a:t>ta </a:t>
            </a:r>
          </a:p>
          <a:p>
            <a:pPr marL="571480">
              <a:lnSpc>
                <a:spcPct val="100000"/>
              </a:lnSpc>
              <a:buChar char="‣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Historical baseline</a:t>
            </a:r>
          </a:p>
          <a:p>
            <a:pPr marL="571480">
              <a:lnSpc>
                <a:spcPct val="100000"/>
              </a:lnSpc>
              <a:buChar char="‣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Future scenarios</a:t>
            </a:r>
          </a:p>
          <a:p>
            <a:pPr>
              <a:lnSpc>
                <a:spcPct val="10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Soil data</a:t>
            </a:r>
          </a:p>
          <a:p>
            <a:pPr marL="571480">
              <a:lnSpc>
                <a:spcPct val="100000"/>
              </a:lnSpc>
              <a:buChar char="‣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European soil database</a:t>
            </a:r>
          </a:p>
          <a:p>
            <a:pPr>
              <a:lnSpc>
                <a:spcPct val="10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Management </a:t>
            </a:r>
          </a:p>
          <a:p>
            <a:pPr marL="571480">
              <a:lnSpc>
                <a:spcPct val="100000"/>
              </a:lnSpc>
              <a:buChar char="‣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sz="1800" dirty="0"/>
              <a:t>Land cover dataset </a:t>
            </a:r>
          </a:p>
        </p:txBody>
      </p:sp>
      <p:pic>
        <p:nvPicPr>
          <p:cNvPr id="221" name="Screenshot 2024-04-14 at 19.27.35.png" descr="Screenshot 2024-04-14 at 19.2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189" y="405515"/>
            <a:ext cx="2628274" cy="117458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Arrow"/>
          <p:cNvSpPr/>
          <p:nvPr/>
        </p:nvSpPr>
        <p:spPr>
          <a:xfrm rot="19580378">
            <a:off x="4024059" y="1774473"/>
            <a:ext cx="873231" cy="4522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AC00">
              <a:alpha val="63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2200">
                <a:solidFill>
                  <a:srgbClr val="D6D6D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dirty="0"/>
          </a:p>
        </p:txBody>
      </p:sp>
      <p:sp>
        <p:nvSpPr>
          <p:cNvPr id="224" name="Crop model"/>
          <p:cNvSpPr txBox="1"/>
          <p:nvPr/>
        </p:nvSpPr>
        <p:spPr>
          <a:xfrm>
            <a:off x="5580751" y="1763159"/>
            <a:ext cx="1657557" cy="331950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Crop model</a:t>
            </a:r>
          </a:p>
        </p:txBody>
      </p:sp>
      <p:sp>
        <p:nvSpPr>
          <p:cNvPr id="225" name="Output"/>
          <p:cNvSpPr txBox="1"/>
          <p:nvPr/>
        </p:nvSpPr>
        <p:spPr>
          <a:xfrm>
            <a:off x="9973862" y="3578171"/>
            <a:ext cx="1139326" cy="334072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pic>
        <p:nvPicPr>
          <p:cNvPr id="226" name="Screenshot 2024-04-14 at 22.38.21.png" descr="Screenshot 2024-04-14 at 22.38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32" y="561505"/>
            <a:ext cx="2375421" cy="267552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ttps://github.com/zalf-rpm/monica"/>
          <p:cNvSpPr txBox="1"/>
          <p:nvPr/>
        </p:nvSpPr>
        <p:spPr>
          <a:xfrm>
            <a:off x="5580751" y="1419202"/>
            <a:ext cx="1559111" cy="33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https://github.com/zalf-rpm/monica</a:t>
            </a:r>
          </a:p>
        </p:txBody>
      </p:sp>
      <p:sp>
        <p:nvSpPr>
          <p:cNvPr id="228" name="1 km2 gridded data. Own collection."/>
          <p:cNvSpPr txBox="1"/>
          <p:nvPr/>
        </p:nvSpPr>
        <p:spPr>
          <a:xfrm>
            <a:off x="9252932" y="3276724"/>
            <a:ext cx="177197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  <a:r>
              <a:rPr sz="844" baseline="31999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gridded data. Own collection.</a:t>
            </a:r>
          </a:p>
        </p:txBody>
      </p:sp>
      <p:sp>
        <p:nvSpPr>
          <p:cNvPr id="233" name="Connection Line"/>
          <p:cNvSpPr/>
          <p:nvPr/>
        </p:nvSpPr>
        <p:spPr>
          <a:xfrm>
            <a:off x="6366326" y="2348285"/>
            <a:ext cx="179733" cy="908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6" h="21600" extrusionOk="0">
                <a:moveTo>
                  <a:pt x="16206" y="21600"/>
                </a:moveTo>
                <a:cubicBezTo>
                  <a:pt x="-5003" y="14247"/>
                  <a:pt x="-5394" y="7047"/>
                  <a:pt x="15034" y="0"/>
                </a:cubicBezTo>
              </a:path>
            </a:pathLst>
          </a:custGeom>
          <a:ln w="25400">
            <a:solidFill>
              <a:srgbClr val="F8AC00"/>
            </a:solidFill>
            <a:miter lim="400000"/>
            <a:tail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234" name="Connection Line"/>
          <p:cNvSpPr/>
          <p:nvPr/>
        </p:nvSpPr>
        <p:spPr>
          <a:xfrm>
            <a:off x="6609737" y="2380356"/>
            <a:ext cx="257228" cy="908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4" h="21600" extrusionOk="0">
                <a:moveTo>
                  <a:pt x="9671" y="0"/>
                </a:moveTo>
                <a:cubicBezTo>
                  <a:pt x="21600" y="7355"/>
                  <a:pt x="18376" y="14555"/>
                  <a:pt x="0" y="21600"/>
                </a:cubicBezTo>
              </a:path>
            </a:pathLst>
          </a:custGeom>
          <a:ln w="25400">
            <a:solidFill>
              <a:srgbClr val="F8AC00"/>
            </a:solidFill>
            <a:miter lim="400000"/>
            <a:tailEnd type="triangle"/>
          </a:ln>
        </p:spPr>
        <p:txBody>
          <a:bodyPr/>
          <a:lstStyle/>
          <a:p>
            <a:endParaRPr sz="1266"/>
          </a:p>
        </p:txBody>
      </p:sp>
      <p:pic>
        <p:nvPicPr>
          <p:cNvPr id="231" name="9F624252-406B-4991-B7C6-518D9F968339.jpeg" descr="9F624252-406B-4991-B7C6-518D9F9683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31" y="3654517"/>
            <a:ext cx="2945393" cy="197715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Model calibration"/>
          <p:cNvSpPr txBox="1"/>
          <p:nvPr/>
        </p:nvSpPr>
        <p:spPr>
          <a:xfrm>
            <a:off x="5456655" y="5772635"/>
            <a:ext cx="2306164" cy="329969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Model calibration</a:t>
            </a:r>
          </a:p>
        </p:txBody>
      </p:sp>
      <p:sp>
        <p:nvSpPr>
          <p:cNvPr id="17" name="Introduction">
            <a:extLst>
              <a:ext uri="{FF2B5EF4-FFF2-40B4-BE49-F238E27FC236}">
                <a16:creationId xmlns:a16="http://schemas.microsoft.com/office/drawing/2014/main" id="{8229A205-7338-4C2C-B16D-67018FB1731B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4440235" cy="7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it-IT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entil demand, import and production in Italy">
            <a:extLst>
              <a:ext uri="{FF2B5EF4-FFF2-40B4-BE49-F238E27FC236}">
                <a16:creationId xmlns:a16="http://schemas.microsoft.com/office/drawing/2014/main" id="{3B01B63C-0320-4B68-A34F-7C0738DEBDEB}"/>
              </a:ext>
            </a:extLst>
          </p:cNvPr>
          <p:cNvSpPr txBox="1">
            <a:spLocks/>
          </p:cNvSpPr>
          <p:nvPr/>
        </p:nvSpPr>
        <p:spPr>
          <a:xfrm>
            <a:off x="229373" y="704819"/>
            <a:ext cx="4440235" cy="119444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General setting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DCAAB6D-1DB9-4E9F-B098-A71750EFC8A5}"/>
              </a:ext>
            </a:extLst>
          </p:cNvPr>
          <p:cNvSpPr/>
          <p:nvPr/>
        </p:nvSpPr>
        <p:spPr>
          <a:xfrm rot="5400000">
            <a:off x="5886997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EAF02A1E-9D1F-4221-8FC6-F12A85ED071A}"/>
              </a:ext>
            </a:extLst>
          </p:cNvPr>
          <p:cNvSpPr txBox="1">
            <a:spLocks/>
          </p:cNvSpPr>
          <p:nvPr/>
        </p:nvSpPr>
        <p:spPr>
          <a:xfrm>
            <a:off x="10830396" y="6558597"/>
            <a:ext cx="1361604" cy="2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Methods 4/10</a:t>
            </a:r>
          </a:p>
        </p:txBody>
      </p:sp>
      <p:sp>
        <p:nvSpPr>
          <p:cNvPr id="25" name="Crop model">
            <a:extLst>
              <a:ext uri="{FF2B5EF4-FFF2-40B4-BE49-F238E27FC236}">
                <a16:creationId xmlns:a16="http://schemas.microsoft.com/office/drawing/2014/main" id="{C10F3F04-2DA9-4695-A616-37841B58F82F}"/>
              </a:ext>
            </a:extLst>
          </p:cNvPr>
          <p:cNvSpPr txBox="1"/>
          <p:nvPr/>
        </p:nvSpPr>
        <p:spPr>
          <a:xfrm>
            <a:off x="1393204" y="4588493"/>
            <a:ext cx="1559111" cy="331950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1. Input data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A933C082-97A7-4181-823F-FA82509BC99E}"/>
              </a:ext>
            </a:extLst>
          </p:cNvPr>
          <p:cNvSpPr/>
          <p:nvPr/>
        </p:nvSpPr>
        <p:spPr>
          <a:xfrm>
            <a:off x="7830401" y="1025962"/>
            <a:ext cx="873231" cy="45227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8AC00">
              <a:alpha val="63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2200">
                <a:solidFill>
                  <a:srgbClr val="D6D6D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uropean Soil Data Centre (1 km2) e.g texture, pH, organic carbon content, ……"/>
          <p:cNvSpPr txBox="1">
            <a:spLocks noGrp="1"/>
          </p:cNvSpPr>
          <p:nvPr>
            <p:ph type="body" sz="quarter" idx="1"/>
          </p:nvPr>
        </p:nvSpPr>
        <p:spPr>
          <a:xfrm>
            <a:off x="382744" y="3308661"/>
            <a:ext cx="6320037" cy="17625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480">
              <a:spcBef>
                <a:spcPts val="1406"/>
              </a:spcBef>
              <a:buFont typeface="Arial" panose="020B0604020202020204" pitchFamily="34" charset="0"/>
              <a:buChar char="-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800" dirty="0">
              <a:ea typeface="Verdana"/>
            </a:endParaRPr>
          </a:p>
          <a:p>
            <a:pPr marL="571480">
              <a:spcBef>
                <a:spcPts val="1406"/>
              </a:spcBef>
              <a:buChar char="-"/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 dirty="0"/>
          </a:p>
        </p:txBody>
      </p:sp>
      <p:pic>
        <p:nvPicPr>
          <p:cNvPr id="238" name="x_____xnc8MobAxP9aimjKP4PJmvA..x_____x_ags_f4bf6025-fa99-11ee-96a9-0afa9f6e927d.png" descr="x_____xnc8MobAxP9aimjKP4PJmvA..x_____x_ags_f4bf6025-fa99-11ee-96a9-0afa9f6e927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763" y="2789469"/>
            <a:ext cx="2707378" cy="313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labelcorine.png" descr="labelcor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783" y="2735528"/>
            <a:ext cx="1911659" cy="332247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ORINE 2006 Land Cover map and classes considered. https://land.copernicus.eu/en/map-viewe"/>
          <p:cNvSpPr txBox="1"/>
          <p:nvPr/>
        </p:nvSpPr>
        <p:spPr>
          <a:xfrm>
            <a:off x="8550152" y="6058006"/>
            <a:ext cx="325929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CORINE 2006 Land Cover map and classes considered</a:t>
            </a:r>
            <a:r>
              <a:rPr sz="844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https://land.copernicus.eu/en/map-viewe</a:t>
            </a:r>
          </a:p>
        </p:txBody>
      </p:sp>
      <p:sp>
        <p:nvSpPr>
          <p:cNvPr id="242" name="Daily gridded data (25 km2) e.g. temperature, humidity,……"/>
          <p:cNvSpPr txBox="1"/>
          <p:nvPr/>
        </p:nvSpPr>
        <p:spPr>
          <a:xfrm>
            <a:off x="464024" y="947123"/>
            <a:ext cx="11047256" cy="222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Daily gridded data (25 km</a:t>
            </a:r>
            <a:r>
              <a:rPr baseline="31999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temperature,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humidit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precipitation, wind speed and solar radiation on a daily basis.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480" indent="-267881">
              <a:spcBef>
                <a:spcPts val="1406"/>
              </a:spcBef>
              <a:buSzPct val="123000"/>
              <a:buChar char="-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Historical baseline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(1980-2010): Joint Research Center Meteorological Database.</a:t>
            </a:r>
          </a:p>
          <a:p>
            <a:pPr marL="571480" indent="-267881">
              <a:spcBef>
                <a:spcPts val="703"/>
              </a:spcBef>
              <a:buSzPct val="123000"/>
              <a:buChar char="-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Future scenarios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(2040-2070): Ensemble of 5 Global Circulation Models under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SSP2-4.5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(CMIP6).</a:t>
            </a:r>
          </a:p>
        </p:txBody>
      </p:sp>
      <p:sp>
        <p:nvSpPr>
          <p:cNvPr id="246" name="CORINE Land Cover 2006 raster for Europe (100 m2) masking agricultural areas."/>
          <p:cNvSpPr txBox="1"/>
          <p:nvPr/>
        </p:nvSpPr>
        <p:spPr>
          <a:xfrm>
            <a:off x="388802" y="5472451"/>
            <a:ext cx="5902668" cy="851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CORINE Land Cover 2006 raster for Europe (100 m</a:t>
            </a:r>
            <a:r>
              <a:rPr baseline="31999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 masking agricultural areas.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9645F05-E5B2-41EB-8A7A-22E7A7A19594}"/>
              </a:ext>
            </a:extLst>
          </p:cNvPr>
          <p:cNvSpPr/>
          <p:nvPr/>
        </p:nvSpPr>
        <p:spPr>
          <a:xfrm rot="5400000">
            <a:off x="5886998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Lentil demand, import and production in Italy">
            <a:extLst>
              <a:ext uri="{FF2B5EF4-FFF2-40B4-BE49-F238E27FC236}">
                <a16:creationId xmlns:a16="http://schemas.microsoft.com/office/drawing/2014/main" id="{51DBB736-400D-4278-9D0A-502D0F655B1C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2513827" cy="6261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1. Input data</a:t>
            </a:r>
          </a:p>
        </p:txBody>
      </p:sp>
      <p:sp>
        <p:nvSpPr>
          <p:cNvPr id="18" name="Crop model">
            <a:extLst>
              <a:ext uri="{FF2B5EF4-FFF2-40B4-BE49-F238E27FC236}">
                <a16:creationId xmlns:a16="http://schemas.microsoft.com/office/drawing/2014/main" id="{68E2905E-A856-400F-B37A-2CC785E51F6F}"/>
              </a:ext>
            </a:extLst>
          </p:cNvPr>
          <p:cNvSpPr txBox="1"/>
          <p:nvPr/>
        </p:nvSpPr>
        <p:spPr>
          <a:xfrm>
            <a:off x="604969" y="602778"/>
            <a:ext cx="1493559" cy="331950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rop model">
            <a:extLst>
              <a:ext uri="{FF2B5EF4-FFF2-40B4-BE49-F238E27FC236}">
                <a16:creationId xmlns:a16="http://schemas.microsoft.com/office/drawing/2014/main" id="{16C4147D-448F-47FA-810E-0E15B41AAB44}"/>
              </a:ext>
            </a:extLst>
          </p:cNvPr>
          <p:cNvSpPr txBox="1"/>
          <p:nvPr/>
        </p:nvSpPr>
        <p:spPr>
          <a:xfrm>
            <a:off x="604969" y="3033947"/>
            <a:ext cx="1081591" cy="331950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rop model">
            <a:extLst>
              <a:ext uri="{FF2B5EF4-FFF2-40B4-BE49-F238E27FC236}">
                <a16:creationId xmlns:a16="http://schemas.microsoft.com/office/drawing/2014/main" id="{1C0322F3-D38E-4CDA-83A3-42EEC91F061F}"/>
              </a:ext>
            </a:extLst>
          </p:cNvPr>
          <p:cNvSpPr txBox="1"/>
          <p:nvPr/>
        </p:nvSpPr>
        <p:spPr>
          <a:xfrm>
            <a:off x="604970" y="5166705"/>
            <a:ext cx="2058326" cy="331950"/>
          </a:xfrm>
          <a:prstGeom prst="rect">
            <a:avLst/>
          </a:prstGeom>
          <a:solidFill>
            <a:srgbClr val="F8AC00"/>
          </a:solidFill>
          <a:ln w="12700">
            <a:solidFill>
              <a:srgbClr val="F8AC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>
            <a:lvl1pPr>
              <a:defRPr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Management data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81B2235C-388D-447D-BDC2-B30B24636CCF}"/>
              </a:ext>
            </a:extLst>
          </p:cNvPr>
          <p:cNvSpPr txBox="1">
            <a:spLocks/>
          </p:cNvSpPr>
          <p:nvPr/>
        </p:nvSpPr>
        <p:spPr>
          <a:xfrm>
            <a:off x="10830396" y="6558597"/>
            <a:ext cx="1361604" cy="2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Methods 5/10</a:t>
            </a:r>
          </a:p>
        </p:txBody>
      </p:sp>
      <p:sp>
        <p:nvSpPr>
          <p:cNvPr id="14" name="Daily gridded data (25 km2) e.g. temperature, humidity,……">
            <a:extLst>
              <a:ext uri="{FF2B5EF4-FFF2-40B4-BE49-F238E27FC236}">
                <a16:creationId xmlns:a16="http://schemas.microsoft.com/office/drawing/2014/main" id="{745D20A7-7AC8-48C3-B5BE-BD01E68C551C}"/>
              </a:ext>
            </a:extLst>
          </p:cNvPr>
          <p:cNvSpPr txBox="1"/>
          <p:nvPr/>
        </p:nvSpPr>
        <p:spPr>
          <a:xfrm>
            <a:off x="464024" y="3343810"/>
            <a:ext cx="6320037" cy="222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Data Centre (1 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baseline="31999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): Texture, pH, organic carbon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bulk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roots. </a:t>
            </a:r>
          </a:p>
          <a:p>
            <a:pPr lvl="1">
              <a:lnSpc>
                <a:spcPct val="150000"/>
              </a:lnSpc>
              <a:buSzPct val="123000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Top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sub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monica.png" descr="moni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612" y="1375733"/>
            <a:ext cx="5231044" cy="391124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imulation settings (30 years):…"/>
          <p:cNvSpPr txBox="1"/>
          <p:nvPr/>
        </p:nvSpPr>
        <p:spPr>
          <a:xfrm>
            <a:off x="229374" y="1592029"/>
            <a:ext cx="5734104" cy="4706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lnSpc>
                <a:spcPct val="1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Simulation settings (30 years):</a:t>
            </a:r>
          </a:p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Continuous mode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rain-fed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in rotation with durum wheat.</a:t>
            </a:r>
          </a:p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Two different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triggered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sowing times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10 January - 30 April (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 October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Harvest at maturity, latest on 30 August.</a:t>
            </a:r>
          </a:p>
          <a:p>
            <a:pPr marL="267881" indent="-267881">
              <a:lnSpc>
                <a:spcPct val="150000"/>
              </a:lnSpc>
              <a:buSzPct val="123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Response to water-logging, heat, drought and N stress.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881" indent="-267881">
              <a:lnSpc>
                <a:spcPct val="150000"/>
              </a:lnSpc>
              <a:buSzPct val="123000"/>
              <a:buFontTx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360 ppm and future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499 ppm).</a:t>
            </a:r>
          </a:p>
        </p:txBody>
      </p:sp>
      <p:sp>
        <p:nvSpPr>
          <p:cNvPr id="252" name="MONICA flow.…"/>
          <p:cNvSpPr txBox="1"/>
          <p:nvPr/>
        </p:nvSpPr>
        <p:spPr>
          <a:xfrm>
            <a:off x="8551366" y="5482267"/>
            <a:ext cx="325929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r"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MONICA flow. </a:t>
            </a:r>
          </a:p>
          <a:p>
            <a:pPr algn="r">
              <a:defRPr sz="8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https://github.com/zalf-rpm/monica</a:t>
            </a:r>
          </a:p>
        </p:txBody>
      </p:sp>
      <p:sp>
        <p:nvSpPr>
          <p:cNvPr id="7" name="Lentil demand, import and production in Italy">
            <a:extLst>
              <a:ext uri="{FF2B5EF4-FFF2-40B4-BE49-F238E27FC236}">
                <a16:creationId xmlns:a16="http://schemas.microsoft.com/office/drawing/2014/main" id="{FEE7FC40-74BA-4179-AE36-ED8A155250EC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2513827" cy="6261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2. Crop model</a:t>
            </a:r>
          </a:p>
        </p:txBody>
      </p:sp>
      <p:sp>
        <p:nvSpPr>
          <p:cNvPr id="11" name="Simulation settings (30 years):…">
            <a:extLst>
              <a:ext uri="{FF2B5EF4-FFF2-40B4-BE49-F238E27FC236}">
                <a16:creationId xmlns:a16="http://schemas.microsoft.com/office/drawing/2014/main" id="{AEAF4B69-CEC6-470B-A1DD-9D527B1B539B}"/>
              </a:ext>
            </a:extLst>
          </p:cNvPr>
          <p:cNvSpPr txBox="1"/>
          <p:nvPr/>
        </p:nvSpPr>
        <p:spPr>
          <a:xfrm>
            <a:off x="316017" y="626133"/>
            <a:ext cx="6166063" cy="110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lnSpc>
                <a:spcPct val="1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trogen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rbon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dynamics in </a:t>
            </a:r>
          </a:p>
          <a:p>
            <a:pPr>
              <a:lnSpc>
                <a:spcPct val="1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Agro-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ecosystems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MONICA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), one-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D91925A-5B18-440F-BC1B-B1E4391FB4A8}"/>
              </a:ext>
            </a:extLst>
          </p:cNvPr>
          <p:cNvSpPr/>
          <p:nvPr/>
        </p:nvSpPr>
        <p:spPr>
          <a:xfrm rot="5400000">
            <a:off x="5878934" y="554738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2C421720-87A2-447B-A8D1-02902356C1F9}"/>
              </a:ext>
            </a:extLst>
          </p:cNvPr>
          <p:cNvSpPr txBox="1">
            <a:spLocks/>
          </p:cNvSpPr>
          <p:nvPr/>
        </p:nvSpPr>
        <p:spPr>
          <a:xfrm>
            <a:off x="10830396" y="6558597"/>
            <a:ext cx="1361604" cy="2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Methods 6/10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fasi.png" descr="fa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641" y="152792"/>
            <a:ext cx="4319999" cy="28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MSE = 8 days nRMSE = 5.2 %"/>
          <p:cNvSpPr txBox="1"/>
          <p:nvPr/>
        </p:nvSpPr>
        <p:spPr>
          <a:xfrm>
            <a:off x="10168189" y="1677488"/>
            <a:ext cx="1098543" cy="461729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800" b="1">
                <a:solidFill>
                  <a:srgbClr val="333333"/>
                </a:solidFill>
              </a:defRPr>
            </a:pPr>
            <a:r>
              <a:rPr sz="1266" dirty="0"/>
              <a:t>RMSE = 8 days</a:t>
            </a:r>
            <a:br>
              <a:rPr sz="1266" dirty="0"/>
            </a:br>
            <a:r>
              <a:rPr sz="1266" dirty="0" err="1"/>
              <a:t>nRMSE</a:t>
            </a:r>
            <a:r>
              <a:rPr sz="1266" dirty="0"/>
              <a:t> = 5.2 %</a:t>
            </a:r>
          </a:p>
        </p:txBody>
      </p:sp>
      <p:sp>
        <p:nvSpPr>
          <p:cNvPr id="257" name="Observed vs predicted day of the year (DOY) for key stages in calibration set."/>
          <p:cNvSpPr txBox="1"/>
          <p:nvPr/>
        </p:nvSpPr>
        <p:spPr>
          <a:xfrm>
            <a:off x="6691215" y="2977859"/>
            <a:ext cx="5057088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00" i="1" dirty="0">
                <a:latin typeface="Arial" panose="020B0604020202020204" pitchFamily="34" charset="0"/>
                <a:cs typeface="Arial" panose="020B0604020202020204" pitchFamily="34" charset="0"/>
              </a:rPr>
              <a:t>Observed vs predicted day of the year (DOY) for key stages in calibration set.</a:t>
            </a:r>
          </a:p>
        </p:txBody>
      </p:sp>
      <p:pic>
        <p:nvPicPr>
          <p:cNvPr id="258" name="Screenshot 2024-08-21 at 00.04.26.png" descr="Screenshot 2024-08-21 at 00.04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47" y="2977859"/>
            <a:ext cx="4261962" cy="280392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Maps of the experimental sites in the calibration (blue) and test set (red). https://www.google.com/maps"/>
          <p:cNvSpPr txBox="1"/>
          <p:nvPr/>
        </p:nvSpPr>
        <p:spPr>
          <a:xfrm>
            <a:off x="1013396" y="5905650"/>
            <a:ext cx="420588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Maps of the experimental sites in the calibration (blue) and test set (red). </a:t>
            </a:r>
            <a:r>
              <a:rPr sz="800" dirty="0">
                <a:latin typeface="Arial" panose="020B0604020202020204" pitchFamily="34" charset="0"/>
                <a:cs typeface="Arial" panose="020B0604020202020204" pitchFamily="34" charset="0"/>
              </a:rPr>
              <a:t>https://www.google.com/maps</a:t>
            </a:r>
          </a:p>
        </p:txBody>
      </p:sp>
      <p:sp>
        <p:nvSpPr>
          <p:cNvPr id="260" name="Lentil field experimental data:…"/>
          <p:cNvSpPr txBox="1"/>
          <p:nvPr/>
        </p:nvSpPr>
        <p:spPr>
          <a:xfrm>
            <a:off x="318423" y="716291"/>
            <a:ext cx="6165743" cy="23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lnSpc>
                <a:spcPct val="1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Lentil field experimental data:</a:t>
            </a:r>
          </a:p>
          <a:p>
            <a:pPr marL="267881" indent="-267881">
              <a:lnSpc>
                <a:spcPct val="150000"/>
              </a:lnSpc>
              <a:buSzPct val="134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(calibration set)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Phenology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and other dynamical variables (e.g. LAI, plant N,…) across 6 sites in Italy and Germany and 8 years.</a:t>
            </a:r>
          </a:p>
          <a:p>
            <a:pPr marL="267881" indent="-267881">
              <a:lnSpc>
                <a:spcPct val="150000"/>
              </a:lnSpc>
              <a:buSzPct val="134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(test set) Lentil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grain yield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across 14 sites in Europe.</a:t>
            </a:r>
          </a:p>
        </p:txBody>
      </p:sp>
      <p:pic>
        <p:nvPicPr>
          <p:cNvPr id="261" name="resa_test.png" descr="resa_t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42" y="3217299"/>
            <a:ext cx="4319998" cy="28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MSE = 0.64 ton/ha nRMSE = 45 %"/>
          <p:cNvSpPr txBox="1"/>
          <p:nvPr/>
        </p:nvSpPr>
        <p:spPr>
          <a:xfrm>
            <a:off x="7840432" y="3429000"/>
            <a:ext cx="1457208" cy="461729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800" b="1">
                <a:solidFill>
                  <a:srgbClr val="333333"/>
                </a:solidFill>
              </a:defRPr>
            </a:pPr>
            <a:r>
              <a:rPr sz="1266" dirty="0"/>
              <a:t>RMSE = 0.64 ton/ha</a:t>
            </a:r>
            <a:br>
              <a:rPr sz="1266" dirty="0"/>
            </a:br>
            <a:r>
              <a:rPr sz="1266" dirty="0" err="1"/>
              <a:t>nRMSE</a:t>
            </a:r>
            <a:r>
              <a:rPr sz="1266" dirty="0"/>
              <a:t> = 45 %</a:t>
            </a:r>
          </a:p>
        </p:txBody>
      </p:sp>
      <p:sp>
        <p:nvSpPr>
          <p:cNvPr id="263" name="Observed vs predicted grain yield in test set."/>
          <p:cNvSpPr txBox="1"/>
          <p:nvPr/>
        </p:nvSpPr>
        <p:spPr>
          <a:xfrm>
            <a:off x="7239859" y="6048422"/>
            <a:ext cx="366349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000" i="1" dirty="0">
                <a:latin typeface="Arial" panose="020B0604020202020204" pitchFamily="34" charset="0"/>
                <a:cs typeface="Arial" panose="020B0604020202020204" pitchFamily="34" charset="0"/>
              </a:rPr>
              <a:t>Observed vs predicted grain yield in test set.</a:t>
            </a:r>
          </a:p>
        </p:txBody>
      </p:sp>
      <p:sp>
        <p:nvSpPr>
          <p:cNvPr id="12" name="Lentil demand, import and production in Italy">
            <a:extLst>
              <a:ext uri="{FF2B5EF4-FFF2-40B4-BE49-F238E27FC236}">
                <a16:creationId xmlns:a16="http://schemas.microsoft.com/office/drawing/2014/main" id="{E232FE0C-C7C4-4FA9-BE73-23A3D0AC4339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5571987" cy="62613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3. Model calibration and testing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4D7F6A6-0955-43E7-B3BC-79C2EC5B49F2}"/>
              </a:ext>
            </a:extLst>
          </p:cNvPr>
          <p:cNvSpPr/>
          <p:nvPr/>
        </p:nvSpPr>
        <p:spPr>
          <a:xfrm rot="5400000">
            <a:off x="5882966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B10F4371-E02D-4420-ACBE-332470FE3052}"/>
              </a:ext>
            </a:extLst>
          </p:cNvPr>
          <p:cNvSpPr txBox="1">
            <a:spLocks/>
          </p:cNvSpPr>
          <p:nvPr/>
        </p:nvSpPr>
        <p:spPr>
          <a:xfrm>
            <a:off x="10830396" y="6558597"/>
            <a:ext cx="1361604" cy="29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dirty="0"/>
              <a:t>Methods 7/10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entil field experimental data:…">
            <a:extLst>
              <a:ext uri="{FF2B5EF4-FFF2-40B4-BE49-F238E27FC236}">
                <a16:creationId xmlns:a16="http://schemas.microsoft.com/office/drawing/2014/main" id="{BFFBF196-0CBA-4A81-87AA-6E66BB6E3A53}"/>
              </a:ext>
            </a:extLst>
          </p:cNvPr>
          <p:cNvSpPr txBox="1"/>
          <p:nvPr/>
        </p:nvSpPr>
        <p:spPr>
          <a:xfrm>
            <a:off x="318423" y="1330960"/>
            <a:ext cx="6857629" cy="1393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Plausible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flowering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time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 from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baseline (1).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flowering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future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(2 - 3).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Short seasons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varieties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avoiding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favoured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(4).</a:t>
            </a:r>
          </a:p>
          <a:p>
            <a:pPr>
              <a:lnSpc>
                <a:spcPct val="150000"/>
              </a:lnSpc>
              <a:defRPr>
                <a:latin typeface="Verdana"/>
                <a:ea typeface="Verdana"/>
                <a:cs typeface="Verdana"/>
                <a:sym typeface="Verdana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Maps of the experimental sites in the calibration (blue) and test set (red). https://www.google.com/maps"/>
          <p:cNvSpPr txBox="1"/>
          <p:nvPr/>
        </p:nvSpPr>
        <p:spPr>
          <a:xfrm>
            <a:off x="582846" y="3084289"/>
            <a:ext cx="4205883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2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Predicted days from sowing to flowering and to maturity.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4D7F6A6-0955-43E7-B3BC-79C2EC5B49F2}"/>
              </a:ext>
            </a:extLst>
          </p:cNvPr>
          <p:cNvSpPr/>
          <p:nvPr/>
        </p:nvSpPr>
        <p:spPr>
          <a:xfrm rot="5400000">
            <a:off x="5882966" y="544935"/>
            <a:ext cx="426068" cy="12200063"/>
          </a:xfrm>
          <a:prstGeom prst="rect">
            <a:avLst/>
          </a:prstGeom>
          <a:solidFill>
            <a:srgbClr val="F8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683805E1-A53C-4D66-ABC3-BB66A2D0695E}"/>
              </a:ext>
            </a:extLst>
          </p:cNvPr>
          <p:cNvSpPr txBox="1">
            <a:spLocks/>
          </p:cNvSpPr>
          <p:nvPr/>
        </p:nvSpPr>
        <p:spPr>
          <a:xfrm>
            <a:off x="10920043" y="6568399"/>
            <a:ext cx="1271957" cy="299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/>
              <a:t>Results</a:t>
            </a:r>
            <a:r>
              <a:rPr lang="fr-FR" sz="1600" dirty="0"/>
              <a:t> 8/10</a:t>
            </a:r>
          </a:p>
        </p:txBody>
      </p:sp>
      <p:sp>
        <p:nvSpPr>
          <p:cNvPr id="15" name="Introduction">
            <a:extLst>
              <a:ext uri="{FF2B5EF4-FFF2-40B4-BE49-F238E27FC236}">
                <a16:creationId xmlns:a16="http://schemas.microsoft.com/office/drawing/2014/main" id="{FC2612AF-D2E8-492D-A5BB-0ACC71FA8295}"/>
              </a:ext>
            </a:extLst>
          </p:cNvPr>
          <p:cNvSpPr txBox="1">
            <a:spLocks/>
          </p:cNvSpPr>
          <p:nvPr/>
        </p:nvSpPr>
        <p:spPr>
          <a:xfrm>
            <a:off x="229373" y="0"/>
            <a:ext cx="4440235" cy="7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it-IT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ntil demand, import and production in Italy">
            <a:extLst>
              <a:ext uri="{FF2B5EF4-FFF2-40B4-BE49-F238E27FC236}">
                <a16:creationId xmlns:a16="http://schemas.microsoft.com/office/drawing/2014/main" id="{838ACE61-0A82-4268-8410-99BDAC4B91C9}"/>
              </a:ext>
            </a:extLst>
          </p:cNvPr>
          <p:cNvSpPr txBox="1">
            <a:spLocks/>
          </p:cNvSpPr>
          <p:nvPr/>
        </p:nvSpPr>
        <p:spPr>
          <a:xfrm>
            <a:off x="229373" y="704819"/>
            <a:ext cx="5221168" cy="6146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lvl1pPr marL="0" indent="0" algn="l" defTabSz="41273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672" b="1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Phenology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F5B035-2C3C-4A06-9E06-74B8A4706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10702" r="-884" b="12025"/>
          <a:stretch/>
        </p:blipFill>
        <p:spPr>
          <a:xfrm>
            <a:off x="8726119" y="-1"/>
            <a:ext cx="2932389" cy="30711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77A863-9EA7-480B-8024-652975A59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b="12788"/>
          <a:stretch/>
        </p:blipFill>
        <p:spPr>
          <a:xfrm>
            <a:off x="6096000" y="3358802"/>
            <a:ext cx="2904855" cy="30415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A0B30A-E724-4B12-B869-B2A94EA8A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b="13282"/>
          <a:stretch/>
        </p:blipFill>
        <p:spPr>
          <a:xfrm>
            <a:off x="9207829" y="3370414"/>
            <a:ext cx="2961992" cy="30415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3F5B25D-834E-49FE-8C9A-F1CE72131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b="3040"/>
          <a:stretch/>
        </p:blipFill>
        <p:spPr>
          <a:xfrm>
            <a:off x="11654" y="3294866"/>
            <a:ext cx="5695752" cy="311710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AA812FA-B669-4BB9-A5C6-12738EC6E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746" y="259398"/>
            <a:ext cx="1111904" cy="947421"/>
          </a:xfrm>
          <a:prstGeom prst="rect">
            <a:avLst/>
          </a:prstGeom>
        </p:spPr>
      </p:pic>
      <p:sp>
        <p:nvSpPr>
          <p:cNvPr id="30" name="RMSE = 0.64 ton/ha nRMSE = 45 %">
            <a:extLst>
              <a:ext uri="{FF2B5EF4-FFF2-40B4-BE49-F238E27FC236}">
                <a16:creationId xmlns:a16="http://schemas.microsoft.com/office/drawing/2014/main" id="{687485D4-36F1-41EB-A823-1C2819D48E93}"/>
              </a:ext>
            </a:extLst>
          </p:cNvPr>
          <p:cNvSpPr txBox="1"/>
          <p:nvPr/>
        </p:nvSpPr>
        <p:spPr>
          <a:xfrm>
            <a:off x="6132099" y="3084289"/>
            <a:ext cx="2415090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2. 2040 – 2070 scenario (spring)</a:t>
            </a:r>
            <a:endParaRPr sz="1266" dirty="0"/>
          </a:p>
        </p:txBody>
      </p:sp>
      <p:sp>
        <p:nvSpPr>
          <p:cNvPr id="31" name="RMSE = 0.64 ton/ha nRMSE = 45 %">
            <a:extLst>
              <a:ext uri="{FF2B5EF4-FFF2-40B4-BE49-F238E27FC236}">
                <a16:creationId xmlns:a16="http://schemas.microsoft.com/office/drawing/2014/main" id="{E1AF0AC1-E4EA-4843-9F93-200A55DD148D}"/>
              </a:ext>
            </a:extLst>
          </p:cNvPr>
          <p:cNvSpPr txBox="1"/>
          <p:nvPr/>
        </p:nvSpPr>
        <p:spPr>
          <a:xfrm>
            <a:off x="9021262" y="3084289"/>
            <a:ext cx="2415089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3. 2040 – 2070 scenario (</a:t>
            </a:r>
            <a:r>
              <a:rPr lang="it-IT" sz="1266" dirty="0" err="1"/>
              <a:t>autumn</a:t>
            </a:r>
            <a:r>
              <a:rPr lang="it-IT" sz="1266" dirty="0"/>
              <a:t>)</a:t>
            </a:r>
            <a:endParaRPr sz="1266" dirty="0"/>
          </a:p>
        </p:txBody>
      </p:sp>
      <p:sp>
        <p:nvSpPr>
          <p:cNvPr id="35" name="RMSE = 0.64 ton/ha nRMSE = 45 %">
            <a:extLst>
              <a:ext uri="{FF2B5EF4-FFF2-40B4-BE49-F238E27FC236}">
                <a16:creationId xmlns:a16="http://schemas.microsoft.com/office/drawing/2014/main" id="{60F2CBB4-F8B5-4D31-83DD-7C7A15DAAC6B}"/>
              </a:ext>
            </a:extLst>
          </p:cNvPr>
          <p:cNvSpPr txBox="1"/>
          <p:nvPr/>
        </p:nvSpPr>
        <p:spPr>
          <a:xfrm>
            <a:off x="7101363" y="1294954"/>
            <a:ext cx="1641490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1. 1980 – 2010 </a:t>
            </a:r>
            <a:r>
              <a:rPr lang="it-IT" sz="1266" dirty="0" err="1"/>
              <a:t>hindcast</a:t>
            </a:r>
            <a:endParaRPr sz="1266" dirty="0"/>
          </a:p>
        </p:txBody>
      </p:sp>
      <p:sp>
        <p:nvSpPr>
          <p:cNvPr id="36" name="RMSE = 0.64 ton/ha nRMSE = 45 %">
            <a:extLst>
              <a:ext uri="{FF2B5EF4-FFF2-40B4-BE49-F238E27FC236}">
                <a16:creationId xmlns:a16="http://schemas.microsoft.com/office/drawing/2014/main" id="{EC5CBA01-BED1-41FA-B75A-0DE69B154389}"/>
              </a:ext>
            </a:extLst>
          </p:cNvPr>
          <p:cNvSpPr txBox="1"/>
          <p:nvPr/>
        </p:nvSpPr>
        <p:spPr>
          <a:xfrm>
            <a:off x="290270" y="3065983"/>
            <a:ext cx="265927" cy="266933"/>
          </a:xfrm>
          <a:prstGeom prst="rect">
            <a:avLst/>
          </a:prstGeom>
          <a:solidFill>
            <a:srgbClr val="F8AC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333333"/>
                </a:solidFill>
              </a:defRPr>
            </a:pPr>
            <a:r>
              <a:rPr lang="it-IT" sz="1266" dirty="0"/>
              <a:t>4</a:t>
            </a:r>
            <a:endParaRPr sz="1266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48203C-19CE-0405-9068-B83267938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3133" y="437483"/>
            <a:ext cx="195472" cy="72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83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1122</Words>
  <Application>Microsoft Macintosh PowerPoint</Application>
  <PresentationFormat>Widescreen</PresentationFormat>
  <Paragraphs>131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Verdana</vt:lpstr>
      <vt:lpstr>Thème Office</vt:lpstr>
      <vt:lpstr>Adaptive Crop Management Strategies for Lentil Production in Italy under Future Climate Scenarios: Insights Using a Modelling Approach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title</dc:title>
  <dc:creator/>
  <cp:lastModifiedBy>Alessandro Triacca</cp:lastModifiedBy>
  <cp:revision>99</cp:revision>
  <dcterms:created xsi:type="dcterms:W3CDTF">2024-06-09T17:28:30Z</dcterms:created>
  <dcterms:modified xsi:type="dcterms:W3CDTF">2024-08-30T06:12:20Z</dcterms:modified>
</cp:coreProperties>
</file>