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88" r:id="rId2"/>
  </p:sldMasterIdLst>
  <p:notesMasterIdLst>
    <p:notesMasterId r:id="rId18"/>
  </p:notesMasterIdLst>
  <p:sldIdLst>
    <p:sldId id="258" r:id="rId3"/>
    <p:sldId id="257" r:id="rId4"/>
    <p:sldId id="260" r:id="rId5"/>
    <p:sldId id="261" r:id="rId6"/>
    <p:sldId id="262" r:id="rId7"/>
    <p:sldId id="263" r:id="rId8"/>
    <p:sldId id="267" r:id="rId9"/>
    <p:sldId id="268" r:id="rId10"/>
    <p:sldId id="266" r:id="rId11"/>
    <p:sldId id="269" r:id="rId12"/>
    <p:sldId id="270" r:id="rId13"/>
    <p:sldId id="271" r:id="rId14"/>
    <p:sldId id="264" r:id="rId15"/>
    <p:sldId id="265" r:id="rId16"/>
    <p:sldId id="25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3A6"/>
    <a:srgbClr val="CEB868"/>
    <a:srgbClr val="6B6E50"/>
    <a:srgbClr val="DA904C"/>
    <a:srgbClr val="EB907C"/>
    <a:srgbClr val="B43500"/>
    <a:srgbClr val="AD6300"/>
    <a:srgbClr val="B04A00"/>
    <a:srgbClr val="AD8330"/>
    <a:srgbClr val="A5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326" autoAdjust="0"/>
  </p:normalViewPr>
  <p:slideViewPr>
    <p:cSldViewPr snapToGrid="0">
      <p:cViewPr varScale="1">
        <p:scale>
          <a:sx n="64" d="100"/>
          <a:sy n="64" d="100"/>
        </p:scale>
        <p:origin x="8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pepin\Documents\0-Admin\CSS%20ann&#233;e%20de%20stage\Rapport%20de%20titularisation\Graph%20sp&#233;cialisation%20Eurostat%20ef_m_farmleg_page_spreadsheet-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dirty="0"/>
              <a:t>Holdings - </a:t>
            </a:r>
            <a:r>
              <a:rPr lang="fr-FR" dirty="0" smtClean="0"/>
              <a:t>Brittany </a:t>
            </a:r>
            <a:r>
              <a:rPr lang="fr-FR" dirty="0"/>
              <a:t>- 2020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BEF-4C5E-AB54-2FC799C7EA2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BEF-4C5E-AB54-2FC799C7EA2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BEF-4C5E-AB54-2FC799C7EA2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(Holding!$B$24,Holding!$B$32,Holding!$B$38)</c:f>
              <c:strCache>
                <c:ptCount val="3"/>
                <c:pt idx="0">
                  <c:v>Total crop specialised</c:v>
                </c:pt>
                <c:pt idx="1">
                  <c:v>Total livestock specialised</c:v>
                </c:pt>
                <c:pt idx="2">
                  <c:v>Total mixed</c:v>
                </c:pt>
              </c:strCache>
            </c:strRef>
          </c:cat>
          <c:val>
            <c:numRef>
              <c:f>(Holding!$K$24,Holding!$K$32,Holding!$K$38)</c:f>
              <c:numCache>
                <c:formatCode>#,##0</c:formatCode>
                <c:ptCount val="3"/>
                <c:pt idx="0">
                  <c:v>7320</c:v>
                </c:pt>
                <c:pt idx="1">
                  <c:v>15170</c:v>
                </c:pt>
                <c:pt idx="2">
                  <c:v>3080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BEF-4C5E-AB54-2FC799C7EA2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39BCF5-4BDB-4698-9195-8BB9AA47DB1A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AFA86A55-8CFA-424E-9F31-E3E02A74ED73}">
      <dgm:prSet phldrT="[Texte]"/>
      <dgm:spPr>
        <a:solidFill>
          <a:srgbClr val="A5A5A5"/>
        </a:solidFill>
      </dgm:spPr>
      <dgm:t>
        <a:bodyPr/>
        <a:lstStyle/>
        <a:p>
          <a:r>
            <a:rPr lang="fr-FR" dirty="0" smtClean="0"/>
            <a:t>1. </a:t>
          </a:r>
          <a:r>
            <a:rPr lang="fr-FR" dirty="0" err="1" smtClean="0"/>
            <a:t>Defining</a:t>
          </a:r>
          <a:r>
            <a:rPr lang="fr-FR" dirty="0" smtClean="0"/>
            <a:t> a </a:t>
          </a:r>
          <a:r>
            <a:rPr lang="fr-FR" dirty="0" err="1" smtClean="0"/>
            <a:t>tracking</a:t>
          </a:r>
          <a:r>
            <a:rPr lang="fr-FR" dirty="0" smtClean="0"/>
            <a:t> </a:t>
          </a:r>
          <a:r>
            <a:rPr lang="fr-FR" dirty="0" err="1" smtClean="0"/>
            <a:t>project</a:t>
          </a:r>
          <a:endParaRPr lang="fr-FR" dirty="0"/>
        </a:p>
      </dgm:t>
    </dgm:pt>
    <dgm:pt modelId="{AAF28727-6FA3-46AF-A4D8-3734645C6F49}" type="parTrans" cxnId="{F422CB2C-18DF-4B7E-B650-B75BB6D2B506}">
      <dgm:prSet/>
      <dgm:spPr/>
      <dgm:t>
        <a:bodyPr/>
        <a:lstStyle/>
        <a:p>
          <a:endParaRPr lang="fr-FR"/>
        </a:p>
      </dgm:t>
    </dgm:pt>
    <dgm:pt modelId="{37FBAE42-C3A9-4AF1-9C92-A1687435269C}" type="sibTrans" cxnId="{F422CB2C-18DF-4B7E-B650-B75BB6D2B506}">
      <dgm:prSet/>
      <dgm:spPr/>
      <dgm:t>
        <a:bodyPr/>
        <a:lstStyle/>
        <a:p>
          <a:endParaRPr lang="fr-FR"/>
        </a:p>
      </dgm:t>
    </dgm:pt>
    <dgm:pt modelId="{6767425C-92D4-4FE9-9F88-00FA21FD0A3D}">
      <dgm:prSet phldrT="[Texte]"/>
      <dgm:spPr>
        <a:solidFill>
          <a:srgbClr val="AD8330"/>
        </a:solidFill>
      </dgm:spPr>
      <dgm:t>
        <a:bodyPr/>
        <a:lstStyle/>
        <a:p>
          <a:r>
            <a:rPr lang="fr-FR" dirty="0" smtClean="0"/>
            <a:t>2. </a:t>
          </a:r>
          <a:r>
            <a:rPr lang="fr-FR" dirty="0" err="1" smtClean="0"/>
            <a:t>Unearthing</a:t>
          </a:r>
          <a:r>
            <a:rPr lang="fr-FR" dirty="0" smtClean="0"/>
            <a:t> on </a:t>
          </a:r>
          <a:r>
            <a:rPr lang="fr-FR" dirty="0" err="1" smtClean="0"/>
            <a:t>farm</a:t>
          </a:r>
          <a:r>
            <a:rPr lang="fr-FR" dirty="0" smtClean="0"/>
            <a:t> innovations</a:t>
          </a:r>
          <a:endParaRPr lang="fr-FR" dirty="0"/>
        </a:p>
      </dgm:t>
    </dgm:pt>
    <dgm:pt modelId="{DAC36CC5-B700-4ADA-B172-52E5DC81E50E}" type="parTrans" cxnId="{464F5914-C70F-4A02-B4CC-31B8009E6909}">
      <dgm:prSet/>
      <dgm:spPr/>
      <dgm:t>
        <a:bodyPr/>
        <a:lstStyle/>
        <a:p>
          <a:endParaRPr lang="fr-FR"/>
        </a:p>
      </dgm:t>
    </dgm:pt>
    <dgm:pt modelId="{A2AB26A8-F879-468F-816C-2C296D8BC0A9}" type="sibTrans" cxnId="{464F5914-C70F-4A02-B4CC-31B8009E6909}">
      <dgm:prSet/>
      <dgm:spPr/>
      <dgm:t>
        <a:bodyPr/>
        <a:lstStyle/>
        <a:p>
          <a:endParaRPr lang="fr-FR"/>
        </a:p>
      </dgm:t>
    </dgm:pt>
    <dgm:pt modelId="{19C1440B-F12E-44AE-BD88-F0D2CCC7D943}">
      <dgm:prSet phldrT="[Texte]"/>
      <dgm:spPr>
        <a:solidFill>
          <a:srgbClr val="AD6300"/>
        </a:solidFill>
      </dgm:spPr>
      <dgm:t>
        <a:bodyPr/>
        <a:lstStyle/>
        <a:p>
          <a:r>
            <a:rPr lang="fr-FR" dirty="0" smtClean="0"/>
            <a:t>3. </a:t>
          </a:r>
          <a:r>
            <a:rPr lang="fr-FR" dirty="0" err="1" smtClean="0"/>
            <a:t>Getting</a:t>
          </a:r>
          <a:r>
            <a:rPr lang="fr-FR" dirty="0" smtClean="0"/>
            <a:t> to know innovations</a:t>
          </a:r>
          <a:endParaRPr lang="fr-FR" dirty="0"/>
        </a:p>
      </dgm:t>
    </dgm:pt>
    <dgm:pt modelId="{2B6A252E-B155-4B3E-A9EC-4995C3455C99}" type="parTrans" cxnId="{F0836309-F8F7-4555-A4DF-F840F086024F}">
      <dgm:prSet/>
      <dgm:spPr/>
      <dgm:t>
        <a:bodyPr/>
        <a:lstStyle/>
        <a:p>
          <a:endParaRPr lang="fr-FR"/>
        </a:p>
      </dgm:t>
    </dgm:pt>
    <dgm:pt modelId="{FE55F3A1-622C-477F-86E8-9FD4E0AEB78E}" type="sibTrans" cxnId="{F0836309-F8F7-4555-A4DF-F840F086024F}">
      <dgm:prSet/>
      <dgm:spPr/>
      <dgm:t>
        <a:bodyPr/>
        <a:lstStyle/>
        <a:p>
          <a:endParaRPr lang="fr-FR"/>
        </a:p>
      </dgm:t>
    </dgm:pt>
    <dgm:pt modelId="{5B77A353-860F-4B63-85DD-7F81FA0401FD}">
      <dgm:prSet/>
      <dgm:spPr>
        <a:solidFill>
          <a:srgbClr val="B04A00"/>
        </a:solidFill>
      </dgm:spPr>
      <dgm:t>
        <a:bodyPr/>
        <a:lstStyle/>
        <a:p>
          <a:r>
            <a:rPr lang="fr-FR" dirty="0" smtClean="0"/>
            <a:t>4. </a:t>
          </a:r>
          <a:r>
            <a:rPr lang="fr-FR" dirty="0" err="1" smtClean="0"/>
            <a:t>Analysing</a:t>
          </a:r>
          <a:r>
            <a:rPr lang="fr-FR" dirty="0" smtClean="0"/>
            <a:t> </a:t>
          </a:r>
          <a:r>
            <a:rPr lang="fr-FR" dirty="0" err="1" smtClean="0"/>
            <a:t>learnings</a:t>
          </a:r>
          <a:r>
            <a:rPr lang="fr-FR" dirty="0" smtClean="0"/>
            <a:t> </a:t>
          </a:r>
          <a:r>
            <a:rPr lang="fr-FR" dirty="0" err="1" smtClean="0"/>
            <a:t>from</a:t>
          </a:r>
          <a:r>
            <a:rPr lang="fr-FR" dirty="0" smtClean="0"/>
            <a:t> the innovations</a:t>
          </a:r>
          <a:endParaRPr lang="fr-FR" dirty="0"/>
        </a:p>
      </dgm:t>
    </dgm:pt>
    <dgm:pt modelId="{7715A179-9272-4D8A-BDDA-EDB32597DF4B}" type="parTrans" cxnId="{1F132E34-3DCD-4979-8AC9-B8DE698A542A}">
      <dgm:prSet/>
      <dgm:spPr/>
      <dgm:t>
        <a:bodyPr/>
        <a:lstStyle/>
        <a:p>
          <a:endParaRPr lang="fr-FR"/>
        </a:p>
      </dgm:t>
    </dgm:pt>
    <dgm:pt modelId="{79A8C311-E4C0-49F2-B593-A45E5D71B3D3}" type="sibTrans" cxnId="{1F132E34-3DCD-4979-8AC9-B8DE698A542A}">
      <dgm:prSet/>
      <dgm:spPr/>
      <dgm:t>
        <a:bodyPr/>
        <a:lstStyle/>
        <a:p>
          <a:endParaRPr lang="fr-FR"/>
        </a:p>
      </dgm:t>
    </dgm:pt>
    <dgm:pt modelId="{66B97E9B-C4BA-4C9A-92DF-A90D7362C452}">
      <dgm:prSet/>
      <dgm:spPr>
        <a:solidFill>
          <a:srgbClr val="B43500"/>
        </a:solidFill>
      </dgm:spPr>
      <dgm:t>
        <a:bodyPr/>
        <a:lstStyle/>
        <a:p>
          <a:r>
            <a:rPr lang="fr-FR" dirty="0" smtClean="0"/>
            <a:t>5. </a:t>
          </a:r>
          <a:r>
            <a:rPr lang="fr-FR" dirty="0" err="1" smtClean="0"/>
            <a:t>Generating</a:t>
          </a:r>
          <a:r>
            <a:rPr lang="fr-FR" dirty="0" smtClean="0"/>
            <a:t> </a:t>
          </a:r>
          <a:r>
            <a:rPr lang="fr-FR" dirty="0" err="1" smtClean="0"/>
            <a:t>agronomic</a:t>
          </a:r>
          <a:r>
            <a:rPr lang="fr-FR" dirty="0" smtClean="0"/>
            <a:t> content</a:t>
          </a:r>
          <a:endParaRPr lang="fr-FR" dirty="0"/>
        </a:p>
      </dgm:t>
    </dgm:pt>
    <dgm:pt modelId="{0AC98EA5-467B-47D6-99A8-F132745E4526}" type="parTrans" cxnId="{6F975BD5-3890-4CEB-A160-FFB99B9AA13C}">
      <dgm:prSet/>
      <dgm:spPr/>
      <dgm:t>
        <a:bodyPr/>
        <a:lstStyle/>
        <a:p>
          <a:endParaRPr lang="fr-FR"/>
        </a:p>
      </dgm:t>
    </dgm:pt>
    <dgm:pt modelId="{B19C75F9-60CF-4505-9010-56653925E6E6}" type="sibTrans" cxnId="{6F975BD5-3890-4CEB-A160-FFB99B9AA13C}">
      <dgm:prSet/>
      <dgm:spPr/>
      <dgm:t>
        <a:bodyPr/>
        <a:lstStyle/>
        <a:p>
          <a:endParaRPr lang="fr-FR"/>
        </a:p>
      </dgm:t>
    </dgm:pt>
    <dgm:pt modelId="{4C91F5C5-8065-4038-A834-DB44A2DBB14E}" type="pres">
      <dgm:prSet presAssocID="{6C39BCF5-4BDB-4698-9195-8BB9AA47DB1A}" presName="Name0" presStyleCnt="0">
        <dgm:presLayoutVars>
          <dgm:dir/>
          <dgm:animLvl val="lvl"/>
          <dgm:resizeHandles val="exact"/>
        </dgm:presLayoutVars>
      </dgm:prSet>
      <dgm:spPr/>
    </dgm:pt>
    <dgm:pt modelId="{07BA5DF8-3364-4563-B8B5-4D2224F05A0D}" type="pres">
      <dgm:prSet presAssocID="{AFA86A55-8CFA-424E-9F31-E3E02A74ED73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91A7870-0C18-450F-AD4B-B647F4D8343D}" type="pres">
      <dgm:prSet presAssocID="{37FBAE42-C3A9-4AF1-9C92-A1687435269C}" presName="parTxOnlySpace" presStyleCnt="0"/>
      <dgm:spPr/>
    </dgm:pt>
    <dgm:pt modelId="{0ACD9982-FD70-4BEB-A910-CEF708ED25A1}" type="pres">
      <dgm:prSet presAssocID="{6767425C-92D4-4FE9-9F88-00FA21FD0A3D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86C8124-F0F9-4635-87F8-8774D85B40F6}" type="pres">
      <dgm:prSet presAssocID="{A2AB26A8-F879-468F-816C-2C296D8BC0A9}" presName="parTxOnlySpace" presStyleCnt="0"/>
      <dgm:spPr/>
    </dgm:pt>
    <dgm:pt modelId="{427DA502-28F7-46BA-9D5B-216CDA801093}" type="pres">
      <dgm:prSet presAssocID="{19C1440B-F12E-44AE-BD88-F0D2CCC7D943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1AE0EA2-2801-4FD1-8590-E1B36A4EA57A}" type="pres">
      <dgm:prSet presAssocID="{FE55F3A1-622C-477F-86E8-9FD4E0AEB78E}" presName="parTxOnlySpace" presStyleCnt="0"/>
      <dgm:spPr/>
    </dgm:pt>
    <dgm:pt modelId="{C855DC21-0600-434C-BD5B-6C682FC6D0EA}" type="pres">
      <dgm:prSet presAssocID="{5B77A353-860F-4B63-85DD-7F81FA0401FD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A9E7E6C-1D4E-4E16-A535-5BC6F61B3D10}" type="pres">
      <dgm:prSet presAssocID="{79A8C311-E4C0-49F2-B593-A45E5D71B3D3}" presName="parTxOnlySpace" presStyleCnt="0"/>
      <dgm:spPr/>
    </dgm:pt>
    <dgm:pt modelId="{8F6121DC-B4BC-4518-820F-72BDEEE17CA6}" type="pres">
      <dgm:prSet presAssocID="{66B97E9B-C4BA-4C9A-92DF-A90D7362C452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F132E34-3DCD-4979-8AC9-B8DE698A542A}" srcId="{6C39BCF5-4BDB-4698-9195-8BB9AA47DB1A}" destId="{5B77A353-860F-4B63-85DD-7F81FA0401FD}" srcOrd="3" destOrd="0" parTransId="{7715A179-9272-4D8A-BDDA-EDB32597DF4B}" sibTransId="{79A8C311-E4C0-49F2-B593-A45E5D71B3D3}"/>
    <dgm:cxn modelId="{6F975BD5-3890-4CEB-A160-FFB99B9AA13C}" srcId="{6C39BCF5-4BDB-4698-9195-8BB9AA47DB1A}" destId="{66B97E9B-C4BA-4C9A-92DF-A90D7362C452}" srcOrd="4" destOrd="0" parTransId="{0AC98EA5-467B-47D6-99A8-F132745E4526}" sibTransId="{B19C75F9-60CF-4505-9010-56653925E6E6}"/>
    <dgm:cxn modelId="{F0836309-F8F7-4555-A4DF-F840F086024F}" srcId="{6C39BCF5-4BDB-4698-9195-8BB9AA47DB1A}" destId="{19C1440B-F12E-44AE-BD88-F0D2CCC7D943}" srcOrd="2" destOrd="0" parTransId="{2B6A252E-B155-4B3E-A9EC-4995C3455C99}" sibTransId="{FE55F3A1-622C-477F-86E8-9FD4E0AEB78E}"/>
    <dgm:cxn modelId="{45FC6D9C-7C9E-4CE6-8D6E-EF887B277E5C}" type="presOf" srcId="{19C1440B-F12E-44AE-BD88-F0D2CCC7D943}" destId="{427DA502-28F7-46BA-9D5B-216CDA801093}" srcOrd="0" destOrd="0" presId="urn:microsoft.com/office/officeart/2005/8/layout/chevron1"/>
    <dgm:cxn modelId="{BA2B5B86-DAA5-455F-9747-046DDBBD0D7B}" type="presOf" srcId="{6C39BCF5-4BDB-4698-9195-8BB9AA47DB1A}" destId="{4C91F5C5-8065-4038-A834-DB44A2DBB14E}" srcOrd="0" destOrd="0" presId="urn:microsoft.com/office/officeart/2005/8/layout/chevron1"/>
    <dgm:cxn modelId="{62A4C28D-F278-49AE-946D-49578C7D5235}" type="presOf" srcId="{6767425C-92D4-4FE9-9F88-00FA21FD0A3D}" destId="{0ACD9982-FD70-4BEB-A910-CEF708ED25A1}" srcOrd="0" destOrd="0" presId="urn:microsoft.com/office/officeart/2005/8/layout/chevron1"/>
    <dgm:cxn modelId="{F422CB2C-18DF-4B7E-B650-B75BB6D2B506}" srcId="{6C39BCF5-4BDB-4698-9195-8BB9AA47DB1A}" destId="{AFA86A55-8CFA-424E-9F31-E3E02A74ED73}" srcOrd="0" destOrd="0" parTransId="{AAF28727-6FA3-46AF-A4D8-3734645C6F49}" sibTransId="{37FBAE42-C3A9-4AF1-9C92-A1687435269C}"/>
    <dgm:cxn modelId="{4907A3D1-FD00-4128-80B3-DF88F75BA66D}" type="presOf" srcId="{66B97E9B-C4BA-4C9A-92DF-A90D7362C452}" destId="{8F6121DC-B4BC-4518-820F-72BDEEE17CA6}" srcOrd="0" destOrd="0" presId="urn:microsoft.com/office/officeart/2005/8/layout/chevron1"/>
    <dgm:cxn modelId="{F200AECC-A346-4215-9604-42BF1ECBE2D1}" type="presOf" srcId="{5B77A353-860F-4B63-85DD-7F81FA0401FD}" destId="{C855DC21-0600-434C-BD5B-6C682FC6D0EA}" srcOrd="0" destOrd="0" presId="urn:microsoft.com/office/officeart/2005/8/layout/chevron1"/>
    <dgm:cxn modelId="{464F5914-C70F-4A02-B4CC-31B8009E6909}" srcId="{6C39BCF5-4BDB-4698-9195-8BB9AA47DB1A}" destId="{6767425C-92D4-4FE9-9F88-00FA21FD0A3D}" srcOrd="1" destOrd="0" parTransId="{DAC36CC5-B700-4ADA-B172-52E5DC81E50E}" sibTransId="{A2AB26A8-F879-468F-816C-2C296D8BC0A9}"/>
    <dgm:cxn modelId="{105E7616-A9A5-4150-9AE0-9BD6274B2B23}" type="presOf" srcId="{AFA86A55-8CFA-424E-9F31-E3E02A74ED73}" destId="{07BA5DF8-3364-4563-B8B5-4D2224F05A0D}" srcOrd="0" destOrd="0" presId="urn:microsoft.com/office/officeart/2005/8/layout/chevron1"/>
    <dgm:cxn modelId="{6BA395B4-6355-4520-B587-7DFA75F67A77}" type="presParOf" srcId="{4C91F5C5-8065-4038-A834-DB44A2DBB14E}" destId="{07BA5DF8-3364-4563-B8B5-4D2224F05A0D}" srcOrd="0" destOrd="0" presId="urn:microsoft.com/office/officeart/2005/8/layout/chevron1"/>
    <dgm:cxn modelId="{5E1DB25D-F932-4A5A-BF71-726E9DB957E3}" type="presParOf" srcId="{4C91F5C5-8065-4038-A834-DB44A2DBB14E}" destId="{191A7870-0C18-450F-AD4B-B647F4D8343D}" srcOrd="1" destOrd="0" presId="urn:microsoft.com/office/officeart/2005/8/layout/chevron1"/>
    <dgm:cxn modelId="{A57387E5-CE1B-47F9-A1DD-43CE8D2051E4}" type="presParOf" srcId="{4C91F5C5-8065-4038-A834-DB44A2DBB14E}" destId="{0ACD9982-FD70-4BEB-A910-CEF708ED25A1}" srcOrd="2" destOrd="0" presId="urn:microsoft.com/office/officeart/2005/8/layout/chevron1"/>
    <dgm:cxn modelId="{34DB5E11-E075-4444-A6AA-E2470515583A}" type="presParOf" srcId="{4C91F5C5-8065-4038-A834-DB44A2DBB14E}" destId="{386C8124-F0F9-4635-87F8-8774D85B40F6}" srcOrd="3" destOrd="0" presId="urn:microsoft.com/office/officeart/2005/8/layout/chevron1"/>
    <dgm:cxn modelId="{0B3DA772-FDAB-4DA1-BD5F-00F4B99504D6}" type="presParOf" srcId="{4C91F5C5-8065-4038-A834-DB44A2DBB14E}" destId="{427DA502-28F7-46BA-9D5B-216CDA801093}" srcOrd="4" destOrd="0" presId="urn:microsoft.com/office/officeart/2005/8/layout/chevron1"/>
    <dgm:cxn modelId="{D4AE5372-D01C-4D1C-BF2B-B7379ED733AE}" type="presParOf" srcId="{4C91F5C5-8065-4038-A834-DB44A2DBB14E}" destId="{B1AE0EA2-2801-4FD1-8590-E1B36A4EA57A}" srcOrd="5" destOrd="0" presId="urn:microsoft.com/office/officeart/2005/8/layout/chevron1"/>
    <dgm:cxn modelId="{6F64D8C2-D30C-4453-943C-A1BC39A01394}" type="presParOf" srcId="{4C91F5C5-8065-4038-A834-DB44A2DBB14E}" destId="{C855DC21-0600-434C-BD5B-6C682FC6D0EA}" srcOrd="6" destOrd="0" presId="urn:microsoft.com/office/officeart/2005/8/layout/chevron1"/>
    <dgm:cxn modelId="{5FEAA4B3-CF74-4C62-85CA-CE8B2EBE0D4E}" type="presParOf" srcId="{4C91F5C5-8065-4038-A834-DB44A2DBB14E}" destId="{2A9E7E6C-1D4E-4E16-A535-5BC6F61B3D10}" srcOrd="7" destOrd="0" presId="urn:microsoft.com/office/officeart/2005/8/layout/chevron1"/>
    <dgm:cxn modelId="{40BF85FA-B39A-438B-B8CB-FD49B8EBDA53}" type="presParOf" srcId="{4C91F5C5-8065-4038-A834-DB44A2DBB14E}" destId="{8F6121DC-B4BC-4518-820F-72BDEEE17CA6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BA5DF8-3364-4563-B8B5-4D2224F05A0D}">
      <dsp:nvSpPr>
        <dsp:cNvPr id="0" name=""/>
        <dsp:cNvSpPr/>
      </dsp:nvSpPr>
      <dsp:spPr>
        <a:xfrm>
          <a:off x="2673" y="239544"/>
          <a:ext cx="2379255" cy="951702"/>
        </a:xfrm>
        <a:prstGeom prst="chevron">
          <a:avLst/>
        </a:prstGeom>
        <a:solidFill>
          <a:srgbClr val="A5A5A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1. </a:t>
          </a:r>
          <a:r>
            <a:rPr lang="fr-FR" sz="1600" kern="1200" dirty="0" err="1" smtClean="0"/>
            <a:t>Defining</a:t>
          </a:r>
          <a:r>
            <a:rPr lang="fr-FR" sz="1600" kern="1200" dirty="0" smtClean="0"/>
            <a:t> a </a:t>
          </a:r>
          <a:r>
            <a:rPr lang="fr-FR" sz="1600" kern="1200" dirty="0" err="1" smtClean="0"/>
            <a:t>tracking</a:t>
          </a:r>
          <a:r>
            <a:rPr lang="fr-FR" sz="1600" kern="1200" dirty="0" smtClean="0"/>
            <a:t> </a:t>
          </a:r>
          <a:r>
            <a:rPr lang="fr-FR" sz="1600" kern="1200" dirty="0" err="1" smtClean="0"/>
            <a:t>project</a:t>
          </a:r>
          <a:endParaRPr lang="fr-FR" sz="1600" kern="1200" dirty="0"/>
        </a:p>
      </dsp:txBody>
      <dsp:txXfrm>
        <a:off x="478524" y="239544"/>
        <a:ext cx="1427553" cy="951702"/>
      </dsp:txXfrm>
    </dsp:sp>
    <dsp:sp modelId="{0ACD9982-FD70-4BEB-A910-CEF708ED25A1}">
      <dsp:nvSpPr>
        <dsp:cNvPr id="0" name=""/>
        <dsp:cNvSpPr/>
      </dsp:nvSpPr>
      <dsp:spPr>
        <a:xfrm>
          <a:off x="2144003" y="239544"/>
          <a:ext cx="2379255" cy="951702"/>
        </a:xfrm>
        <a:prstGeom prst="chevron">
          <a:avLst/>
        </a:prstGeom>
        <a:solidFill>
          <a:srgbClr val="AD833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2. </a:t>
          </a:r>
          <a:r>
            <a:rPr lang="fr-FR" sz="1600" kern="1200" dirty="0" err="1" smtClean="0"/>
            <a:t>Unearthing</a:t>
          </a:r>
          <a:r>
            <a:rPr lang="fr-FR" sz="1600" kern="1200" dirty="0" smtClean="0"/>
            <a:t> on </a:t>
          </a:r>
          <a:r>
            <a:rPr lang="fr-FR" sz="1600" kern="1200" dirty="0" err="1" smtClean="0"/>
            <a:t>farm</a:t>
          </a:r>
          <a:r>
            <a:rPr lang="fr-FR" sz="1600" kern="1200" dirty="0" smtClean="0"/>
            <a:t> innovations</a:t>
          </a:r>
          <a:endParaRPr lang="fr-FR" sz="1600" kern="1200" dirty="0"/>
        </a:p>
      </dsp:txBody>
      <dsp:txXfrm>
        <a:off x="2619854" y="239544"/>
        <a:ext cx="1427553" cy="951702"/>
      </dsp:txXfrm>
    </dsp:sp>
    <dsp:sp modelId="{427DA502-28F7-46BA-9D5B-216CDA801093}">
      <dsp:nvSpPr>
        <dsp:cNvPr id="0" name=""/>
        <dsp:cNvSpPr/>
      </dsp:nvSpPr>
      <dsp:spPr>
        <a:xfrm>
          <a:off x="4285332" y="239544"/>
          <a:ext cx="2379255" cy="951702"/>
        </a:xfrm>
        <a:prstGeom prst="chevron">
          <a:avLst/>
        </a:prstGeom>
        <a:solidFill>
          <a:srgbClr val="AD63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3. </a:t>
          </a:r>
          <a:r>
            <a:rPr lang="fr-FR" sz="1600" kern="1200" dirty="0" err="1" smtClean="0"/>
            <a:t>Getting</a:t>
          </a:r>
          <a:r>
            <a:rPr lang="fr-FR" sz="1600" kern="1200" dirty="0" smtClean="0"/>
            <a:t> to know innovations</a:t>
          </a:r>
          <a:endParaRPr lang="fr-FR" sz="1600" kern="1200" dirty="0"/>
        </a:p>
      </dsp:txBody>
      <dsp:txXfrm>
        <a:off x="4761183" y="239544"/>
        <a:ext cx="1427553" cy="951702"/>
      </dsp:txXfrm>
    </dsp:sp>
    <dsp:sp modelId="{C855DC21-0600-434C-BD5B-6C682FC6D0EA}">
      <dsp:nvSpPr>
        <dsp:cNvPr id="0" name=""/>
        <dsp:cNvSpPr/>
      </dsp:nvSpPr>
      <dsp:spPr>
        <a:xfrm>
          <a:off x="6426662" y="239544"/>
          <a:ext cx="2379255" cy="951702"/>
        </a:xfrm>
        <a:prstGeom prst="chevron">
          <a:avLst/>
        </a:prstGeom>
        <a:solidFill>
          <a:srgbClr val="B04A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4. </a:t>
          </a:r>
          <a:r>
            <a:rPr lang="fr-FR" sz="1600" kern="1200" dirty="0" err="1" smtClean="0"/>
            <a:t>Analysing</a:t>
          </a:r>
          <a:r>
            <a:rPr lang="fr-FR" sz="1600" kern="1200" dirty="0" smtClean="0"/>
            <a:t> </a:t>
          </a:r>
          <a:r>
            <a:rPr lang="fr-FR" sz="1600" kern="1200" dirty="0" err="1" smtClean="0"/>
            <a:t>learnings</a:t>
          </a:r>
          <a:r>
            <a:rPr lang="fr-FR" sz="1600" kern="1200" dirty="0" smtClean="0"/>
            <a:t> </a:t>
          </a:r>
          <a:r>
            <a:rPr lang="fr-FR" sz="1600" kern="1200" dirty="0" err="1" smtClean="0"/>
            <a:t>from</a:t>
          </a:r>
          <a:r>
            <a:rPr lang="fr-FR" sz="1600" kern="1200" dirty="0" smtClean="0"/>
            <a:t> the innovations</a:t>
          </a:r>
          <a:endParaRPr lang="fr-FR" sz="1600" kern="1200" dirty="0"/>
        </a:p>
      </dsp:txBody>
      <dsp:txXfrm>
        <a:off x="6902513" y="239544"/>
        <a:ext cx="1427553" cy="951702"/>
      </dsp:txXfrm>
    </dsp:sp>
    <dsp:sp modelId="{8F6121DC-B4BC-4518-820F-72BDEEE17CA6}">
      <dsp:nvSpPr>
        <dsp:cNvPr id="0" name=""/>
        <dsp:cNvSpPr/>
      </dsp:nvSpPr>
      <dsp:spPr>
        <a:xfrm>
          <a:off x="8567992" y="239544"/>
          <a:ext cx="2379255" cy="951702"/>
        </a:xfrm>
        <a:prstGeom prst="chevron">
          <a:avLst/>
        </a:prstGeom>
        <a:solidFill>
          <a:srgbClr val="B435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5. </a:t>
          </a:r>
          <a:r>
            <a:rPr lang="fr-FR" sz="1600" kern="1200" dirty="0" err="1" smtClean="0"/>
            <a:t>Generating</a:t>
          </a:r>
          <a:r>
            <a:rPr lang="fr-FR" sz="1600" kern="1200" dirty="0" smtClean="0"/>
            <a:t> </a:t>
          </a:r>
          <a:r>
            <a:rPr lang="fr-FR" sz="1600" kern="1200" dirty="0" err="1" smtClean="0"/>
            <a:t>agronomic</a:t>
          </a:r>
          <a:r>
            <a:rPr lang="fr-FR" sz="1600" kern="1200" dirty="0" smtClean="0"/>
            <a:t> content</a:t>
          </a:r>
          <a:endParaRPr lang="fr-FR" sz="1600" kern="1200" dirty="0"/>
        </a:p>
      </dsp:txBody>
      <dsp:txXfrm>
        <a:off x="9043843" y="239544"/>
        <a:ext cx="1427553" cy="9517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48672E-974F-474F-9825-AE7306032900}" type="datetimeFigureOut">
              <a:rPr lang="en-GB" smtClean="0"/>
              <a:t>26/08/2024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AD3CA9-4FB1-4E1E-854C-1A58E79759F6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725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However, their implementation on the long term by farmers is a challenge, as they require an increased workload and more knowledge. 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AD3CA9-4FB1-4E1E-854C-1A58E79759F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432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study is part of a larger project conducted with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Agrobio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35, i.e. the local organic farming syndicate, and a group of farmers that raised the topic of inter-farm collaboration to enhance crop diversification. This project aims at co-designing inter-farm collaborations with the group of farmers and produce transferable knowledge to provide advice to producers.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AD3CA9-4FB1-4E1E-854C-1A58E79759F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563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AD3CA9-4FB1-4E1E-854C-1A58E79759F6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198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 - Version 2">
    <p:bg>
      <p:bgPr>
        <a:solidFill>
          <a:srgbClr val="00A3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48F33C8C-4663-47F8-AAC2-AA7669DF27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852" y="1272218"/>
            <a:ext cx="1546667" cy="417778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4405A067-B49C-4F11-A938-80BC29FEEB6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" y="2837638"/>
            <a:ext cx="4076190" cy="2790476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EC5A9449-A06C-4EA1-A540-CB2DC3C4934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315" y="2825325"/>
            <a:ext cx="314286" cy="42857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A9A26A8-F041-4097-AF69-174D33070FC9}"/>
              </a:ext>
            </a:extLst>
          </p:cNvPr>
          <p:cNvSpPr/>
          <p:nvPr userDrawn="1"/>
        </p:nvSpPr>
        <p:spPr>
          <a:xfrm>
            <a:off x="0" y="5994603"/>
            <a:ext cx="12192000" cy="864524"/>
          </a:xfrm>
          <a:prstGeom prst="rect">
            <a:avLst/>
          </a:prstGeom>
          <a:solidFill>
            <a:srgbClr val="00A3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800">
              <a:ln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BF5AA71-3F4D-4E9E-BA5E-688B6C5A5C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01843" y="2767207"/>
            <a:ext cx="9144000" cy="1057708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algn="l">
              <a:buFontTx/>
              <a:buNone/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74FC2D0F-6FA4-4470-9D28-7A0490629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01843" y="3634445"/>
            <a:ext cx="9144000" cy="65492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rgbClr val="275662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644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8429" y="365132"/>
            <a:ext cx="1755371" cy="5811839"/>
          </a:xfrm>
          <a:prstGeom prst="rect">
            <a:avLst/>
          </a:prstGeom>
        </p:spPr>
        <p:txBody>
          <a:bodyPr vert="eaVert"/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10" y="365132"/>
            <a:ext cx="8241047" cy="581183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0C85A8C-AE66-4CB1-AC77-8A0677F197D5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 rot="5400000">
            <a:off x="6626017" y="2818371"/>
            <a:ext cx="5811839" cy="90535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318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solidFill>
          <a:srgbClr val="F8A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D1657154-122D-4268-9641-70D92D67246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0891" r="20748" b="20891"/>
          <a:stretch/>
        </p:blipFill>
        <p:spPr>
          <a:xfrm>
            <a:off x="8278760" y="3028335"/>
            <a:ext cx="3913239" cy="3838053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80D33237-E9BF-4A7A-BABE-1D459FC2D7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4941"/>
            <a:ext cx="9144000" cy="2643394"/>
          </a:xfrm>
        </p:spPr>
        <p:txBody>
          <a:bodyPr anchor="b">
            <a:normAutofit/>
          </a:bodyPr>
          <a:lstStyle>
            <a:lvl1pPr algn="just">
              <a:defRPr sz="5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406CA7F-4D9F-4CA2-88C3-11FA520C38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64387"/>
            <a:ext cx="9144000" cy="1382915"/>
          </a:xfrm>
        </p:spPr>
        <p:txBody>
          <a:bodyPr/>
          <a:lstStyle>
            <a:lvl1pPr marL="0" indent="0" algn="just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91294EBA-F4E8-4582-A521-2C3B5A9696A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1384" y="4389119"/>
            <a:ext cx="2105979" cy="866250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10B171E4-B065-4FA7-BD0B-D6F77FF8FC8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8634" y="5779758"/>
            <a:ext cx="2838729" cy="1021866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E9F312C0-DE55-481C-913D-55B7AEA4ED03}"/>
              </a:ext>
            </a:extLst>
          </p:cNvPr>
          <p:cNvSpPr txBox="1"/>
          <p:nvPr userDrawn="1"/>
        </p:nvSpPr>
        <p:spPr>
          <a:xfrm>
            <a:off x="104637" y="6432292"/>
            <a:ext cx="8174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r>
              <a:rPr lang="en-US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Congress of the European Society for Agronomy in Rennes, France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832B1B8-CDC9-406A-95F8-257BBE52E21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6551" y="5341847"/>
            <a:ext cx="1334556" cy="351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409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7DC257-FE2F-43B2-98B3-7D1FBD819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E32C67-2E3B-4DCE-ABF7-B78541B1D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178F27-8071-490B-899B-FDA764579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5085E-2F2F-41F4-98D1-701987F4A329}" type="datetimeFigureOut">
              <a:rPr lang="fr-FR" smtClean="0"/>
              <a:t>26/08/2024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A1D41B-B9C6-4B73-88CC-7D410E21B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8DCF7D-2208-429E-9FF1-D22F85E64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25A46-D16C-4E16-AAE0-72064F1538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76795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8D8CAA-485F-44A3-A52A-F1BA5174D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D83CB2-57B0-4646-8E74-6BF4CE882E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F2016F-4D89-46A4-8D64-80E135B7C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5085E-2F2F-41F4-98D1-701987F4A329}" type="datetimeFigureOut">
              <a:rPr lang="fr-FR" smtClean="0"/>
              <a:t>26/08/2024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90FF56-9036-4C1E-8EA5-B7CB0366E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304A49-CBF9-46CA-ACFA-4EF95C988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25A46-D16C-4E16-AAE0-72064F1538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2109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892441-FCC4-4BF2-87BD-73F6DBFF8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C6B53D-1ECD-4850-928C-B554822AE6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A3E342F-F33E-4367-9661-2DFA6FE1C1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EB6FC86-27D9-4210-9491-02459C477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5085E-2F2F-41F4-98D1-701987F4A329}" type="datetimeFigureOut">
              <a:rPr lang="fr-FR" smtClean="0"/>
              <a:t>26/08/2024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DDEF9BB-019F-4263-B6B3-15CFB1075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0ACB5E5-3A5D-45BC-BA49-78494972E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25A46-D16C-4E16-AAE0-72064F1538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40248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8C0D10-6936-4FE7-9BA7-6C808DA96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2FEAE57-3F5E-4C40-9E68-5FC612BE6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E06842C-38A5-4FEE-8349-636AA0A3E7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94B87A0-C909-4A7C-A1FC-D77DA15A88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99993E1-3E7F-4C58-B68E-3D61AD8437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B2EA4C4-AD1F-4906-A4F5-DC43F53B5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5085E-2F2F-41F4-98D1-701987F4A329}" type="datetimeFigureOut">
              <a:rPr lang="fr-FR" smtClean="0"/>
              <a:t>26/08/2024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0A5F39A-79FD-4784-8ED3-65A2F28DF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F0CBEF0-E16A-4F06-B042-BCA8871DA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25A46-D16C-4E16-AAE0-72064F1538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92095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395F94-F8F2-4597-8B0C-530594C99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9F90D61-B0F5-49F0-87C7-039B23F0B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5085E-2F2F-41F4-98D1-701987F4A329}" type="datetimeFigureOut">
              <a:rPr lang="fr-FR" smtClean="0"/>
              <a:t>26/08/2024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CE8C9E2-8EE3-4F58-8DBD-474717775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B63A861-5999-4487-ACCA-AFE637178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25A46-D16C-4E16-AAE0-72064F1538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85943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EEDC2D6-72BC-45CD-94ED-A76A33555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5085E-2F2F-41F4-98D1-701987F4A329}" type="datetimeFigureOut">
              <a:rPr lang="fr-FR" smtClean="0"/>
              <a:t>26/08/2024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832FEFA-186E-4F18-99EB-2F78249ED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0945FFC-3F5C-4B3D-B35A-39ACA715A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25A46-D16C-4E16-AAE0-72064F1538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52340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BFCC65-1C31-4A22-8B8D-A8DFFD836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F78B88-7B79-4399-8772-EB94361EE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31B3A1F-0FB3-468B-84CC-87EA56262D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5A505B1-FA66-4BE7-8E59-DDBE1CD23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5085E-2F2F-41F4-98D1-701987F4A329}" type="datetimeFigureOut">
              <a:rPr lang="fr-FR" smtClean="0"/>
              <a:t>26/08/2024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2557D5B-A07A-4CB8-99F6-675FE46E8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B569A44-5DBD-4652-B5B4-6A9CF41DB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25A46-D16C-4E16-AAE0-72064F1538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95123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B61C51-F6ED-4347-BC49-2B771AF8F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9D2A965-14AE-46FE-B164-B9E6D7AEFD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90E3643-7809-4210-B2E4-05FD38D36B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62D7BB7-3BB7-42BF-BD44-30FA8111B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5085E-2F2F-41F4-98D1-701987F4A329}" type="datetimeFigureOut">
              <a:rPr lang="fr-FR" smtClean="0"/>
              <a:t>26/08/2024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19AC082-E8A5-47E2-A2F3-2CD4542F4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77E9635-9370-4DDA-B5EF-B34C5CF2B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25A46-D16C-4E16-AAE0-72064F1538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8156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ge class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192" y="149638"/>
            <a:ext cx="10216343" cy="888251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2345" y="1537856"/>
            <a:ext cx="9680172" cy="400673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C77E12C6-00F3-439F-A2FE-1D2F0A604A8D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122336" y="858842"/>
            <a:ext cx="9680171" cy="67901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3386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61DA4-E31D-4264-BFFF-61B7F1934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4A4107C-2026-4D96-8616-DA7AF10025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19C2B9C-B695-493F-AEA4-B83630773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5085E-2F2F-41F4-98D1-701987F4A329}" type="datetimeFigureOut">
              <a:rPr lang="fr-FR" smtClean="0"/>
              <a:t>26/08/2024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1DC1B08-669D-4FFB-8152-6B739F6D5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4ABF34-D9A6-43CB-A87C-E505544BD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25A46-D16C-4E16-AAE0-72064F1538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02949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09D4059-FFB3-40B1-BAFB-752AA30220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799BB09-13EF-40C5-9710-06692B5219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B30C626-D141-4E14-84DB-F2BF9D6F3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5085E-2F2F-41F4-98D1-701987F4A329}" type="datetimeFigureOut">
              <a:rPr lang="fr-FR" smtClean="0"/>
              <a:t>26/08/2024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72FB10-5EC7-4D74-9E84-8A2F0683A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17CA3E-2E8D-45B2-A071-A6A1DBE47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25A46-D16C-4E16-AAE0-72064F1538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9486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2336" y="1747095"/>
            <a:ext cx="9724504" cy="4009911"/>
          </a:xfrm>
          <a:prstGeom prst="rect">
            <a:avLst/>
          </a:prstGeom>
        </p:spPr>
        <p:txBody>
          <a:bodyPr/>
          <a:lstStyle>
            <a:lvl1pPr>
              <a:defRPr sz="2400" b="0"/>
            </a:lvl1pPr>
            <a:lvl2pPr>
              <a:defRPr sz="22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40F9627-3E1A-4004-ABFB-AFCBC126E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192" y="149638"/>
            <a:ext cx="10216343" cy="888251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EA145E71-E6DC-460B-BD9E-537A5B24AA29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122336" y="858842"/>
            <a:ext cx="9837199" cy="67901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000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2336" y="1537860"/>
            <a:ext cx="4401589" cy="435133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5996" y="1537860"/>
            <a:ext cx="4401589" cy="435133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F91C4CC-48F8-459E-8260-CB6FFD7E8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192" y="149638"/>
            <a:ext cx="10216343" cy="888251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AFD9EB01-BC37-475E-8D86-8ADA8009556E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122336" y="858842"/>
            <a:ext cx="9837199" cy="67901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437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2336" y="1537860"/>
            <a:ext cx="4330297" cy="817595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2336" y="2355454"/>
            <a:ext cx="4330297" cy="336939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04140" y="1537860"/>
            <a:ext cx="4351624" cy="817595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04140" y="2355454"/>
            <a:ext cx="4351624" cy="336939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F8A4CBC-A3CA-47B3-81F3-C727E0427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192" y="149638"/>
            <a:ext cx="10216343" cy="888251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B1D175C3-B714-432E-8A1F-D0A82822D0DC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122336" y="858842"/>
            <a:ext cx="9837199" cy="67901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526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C31F39E2-47D4-4E2A-8889-FBAB04A15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192" y="149638"/>
            <a:ext cx="10216343" cy="888251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346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604" y="581891"/>
            <a:ext cx="4109957" cy="910244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>
              <a:defRPr sz="24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581891"/>
            <a:ext cx="6172200" cy="506245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A161D90-8CEB-43C5-B5C5-E16450DD9099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112060" y="1492139"/>
            <a:ext cx="3740501" cy="11014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B498EB6-14FF-4794-BB07-42C86721F093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1112060" y="2593571"/>
            <a:ext cx="3740501" cy="305077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481444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581894"/>
            <a:ext cx="6172200" cy="503751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934FCCB7-9322-4303-8EEA-24D510DAF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604" y="581891"/>
            <a:ext cx="4109957" cy="910244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>
              <a:defRPr sz="24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902AEB53-71C1-4969-9341-68037EF54F31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112060" y="1492139"/>
            <a:ext cx="3740501" cy="11014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98FA8FB2-CADF-4B7B-9982-D532987D5500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1112060" y="2593571"/>
            <a:ext cx="3740501" cy="305077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895553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660" y="1424048"/>
            <a:ext cx="9713421" cy="4413334"/>
          </a:xfrm>
          <a:prstGeom prst="rect">
            <a:avLst/>
          </a:prstGeom>
        </p:spPr>
        <p:txBody>
          <a:bodyPr vert="eaVert"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40E54DF-C1EA-4882-A6F1-99592839E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192" y="149638"/>
            <a:ext cx="10216343" cy="888251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81A144AD-A97F-4337-A396-D74ADA0CB30F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122336" y="858842"/>
            <a:ext cx="9837199" cy="67901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54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83984AF6-CFFF-410E-AD4D-4FAE1D461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65405"/>
          </a:xfrm>
          <a:prstGeom prst="rect">
            <a:avLst/>
          </a:prstGeom>
        </p:spPr>
        <p:txBody>
          <a:bodyPr vert="horz" lIns="0" tIns="4680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2D6F15B8-BCC4-4139-B523-9F37938B7A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424045"/>
            <a:ext cx="7886700" cy="2004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85EF67C-DB3C-4ADC-829F-14D87A8664F8}"/>
              </a:ext>
            </a:extLst>
          </p:cNvPr>
          <p:cNvSpPr txBox="1"/>
          <p:nvPr userDrawn="1"/>
        </p:nvSpPr>
        <p:spPr>
          <a:xfrm>
            <a:off x="9923119" y="6337738"/>
            <a:ext cx="2088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b="0" dirty="0">
                <a:solidFill>
                  <a:srgbClr val="00A3A6"/>
                </a:solidFill>
                <a:latin typeface="Raleway" panose="020B0503030101060003" pitchFamily="34" charset="0"/>
              </a:rPr>
              <a:t>p. </a:t>
            </a:r>
            <a:fld id="{10B4F56D-375A-4CA4-ABA3-E73F3ECBB440}" type="slidenum">
              <a:rPr lang="fr-FR" sz="1200" b="0" smtClean="0">
                <a:solidFill>
                  <a:srgbClr val="00A3A6"/>
                </a:solidFill>
                <a:latin typeface="Raleway" panose="020B0503030101060003" pitchFamily="34" charset="0"/>
              </a:rPr>
              <a:pPr algn="r"/>
              <a:t>‹N°›</a:t>
            </a:fld>
            <a:endParaRPr lang="fr-FR" sz="1200" b="0" dirty="0">
              <a:solidFill>
                <a:srgbClr val="00A3A6"/>
              </a:solidFill>
              <a:latin typeface="Raleway" panose="020B0503030101060003" pitchFamily="34" charset="0"/>
            </a:endParaRP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C31A273F-8B3B-4FFA-A6A7-5A556F5FD6D4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6187"/>
            <a:ext cx="2000250" cy="800100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DB30FD33-E435-4A46-B168-E07C4F5FE24A}"/>
              </a:ext>
            </a:extLst>
          </p:cNvPr>
          <p:cNvSpPr txBox="1"/>
          <p:nvPr userDrawn="1"/>
        </p:nvSpPr>
        <p:spPr>
          <a:xfrm>
            <a:off x="1142999" y="6350734"/>
            <a:ext cx="671611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rgbClr val="275662"/>
                </a:solidFill>
                <a:latin typeface="+mn-lt"/>
              </a:rPr>
              <a:t>Tracking-down inter-farm collaborations to promote crop diversity</a:t>
            </a:r>
            <a:endParaRPr lang="fr-FR" sz="1000" dirty="0">
              <a:solidFill>
                <a:srgbClr val="275662"/>
              </a:solidFill>
              <a:latin typeface="+mn-lt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EB41401-1E18-450D-B56F-5BE5E627703C}"/>
              </a:ext>
            </a:extLst>
          </p:cNvPr>
          <p:cNvSpPr txBox="1"/>
          <p:nvPr userDrawn="1"/>
        </p:nvSpPr>
        <p:spPr>
          <a:xfrm>
            <a:off x="1142999" y="6533137"/>
            <a:ext cx="67161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solidFill>
                  <a:srgbClr val="00A3A6"/>
                </a:solidFill>
                <a:latin typeface="+mj-lt"/>
              </a:rPr>
              <a:t>27/08/24 </a:t>
            </a:r>
            <a:r>
              <a:rPr lang="fr-FR" sz="1000" dirty="0">
                <a:solidFill>
                  <a:srgbClr val="00A3A6"/>
                </a:solidFill>
                <a:latin typeface="+mj-lt"/>
              </a:rPr>
              <a:t>/ </a:t>
            </a:r>
            <a:r>
              <a:rPr lang="fr-FR" sz="1000" dirty="0" smtClean="0">
                <a:solidFill>
                  <a:srgbClr val="00A3A6"/>
                </a:solidFill>
                <a:latin typeface="+mj-lt"/>
              </a:rPr>
              <a:t>ESA 2024 </a:t>
            </a:r>
            <a:r>
              <a:rPr lang="fr-FR" sz="1000" dirty="0">
                <a:solidFill>
                  <a:srgbClr val="00A3A6"/>
                </a:solidFill>
                <a:latin typeface="+mj-lt"/>
              </a:rPr>
              <a:t>/ </a:t>
            </a:r>
            <a:r>
              <a:rPr lang="fr-FR" sz="1000" dirty="0" smtClean="0">
                <a:solidFill>
                  <a:srgbClr val="00A3A6"/>
                </a:solidFill>
                <a:latin typeface="+mj-lt"/>
              </a:rPr>
              <a:t>Pépin Antonin,</a:t>
            </a:r>
            <a:r>
              <a:rPr lang="fr-FR" sz="1000" baseline="0" dirty="0" smtClean="0">
                <a:solidFill>
                  <a:srgbClr val="00A3A6"/>
                </a:solidFill>
                <a:latin typeface="+mj-lt"/>
              </a:rPr>
              <a:t> Mosset Marthe</a:t>
            </a:r>
          </a:p>
        </p:txBody>
      </p:sp>
    </p:spTree>
    <p:extLst>
      <p:ext uri="{BB962C8B-B14F-4D97-AF65-F5344CB8AC3E}">
        <p14:creationId xmlns:p14="http://schemas.microsoft.com/office/powerpoint/2010/main" val="3994730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7" r:id="rId2"/>
    <p:sldLayoutId id="2147483662" r:id="rId3"/>
    <p:sldLayoutId id="2147483664" r:id="rId4"/>
    <p:sldLayoutId id="2147483665" r:id="rId5"/>
    <p:sldLayoutId id="2147483666" r:id="rId6"/>
    <p:sldLayoutId id="2147483668" r:id="rId7"/>
    <p:sldLayoutId id="2147483669" r:id="rId8"/>
    <p:sldLayoutId id="2147483670" r:id="rId9"/>
    <p:sldLayoutId id="2147483671" r:id="rId10"/>
  </p:sldLayoutIdLst>
  <p:txStyles>
    <p:titleStyle>
      <a:lvl1pPr marL="457200" indent="-457200" algn="l" defTabSz="914400" rtl="0" eaLnBrk="1" latinLnBrk="0" hangingPunct="1">
        <a:lnSpc>
          <a:spcPct val="90000"/>
        </a:lnSpc>
        <a:spcBef>
          <a:spcPct val="0"/>
        </a:spcBef>
        <a:buFontTx/>
        <a:buBlip>
          <a:blip r:embed="rId13"/>
        </a:buBlip>
        <a:defRPr sz="3000" b="1" kern="1200">
          <a:solidFill>
            <a:srgbClr val="00A3A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rgbClr val="00A3A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70535EF-84B8-4902-8133-DF8937567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7D46F90-63C9-495E-A623-9B8BD33083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0FF5E7-38A4-483B-853E-821EFD7F2F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065085E-2F2F-41F4-98D1-701987F4A329}" type="datetimeFigureOut">
              <a:rPr lang="fr-FR" smtClean="0"/>
              <a:pPr/>
              <a:t>26/08/2024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AD9F4C-5CC3-4D43-827B-DE36A3BD59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B8A449-A696-42AD-AB61-734A7B49C3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8B25A46-D16C-4E16-AAE0-72064F15385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1118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jp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microsoft.com/office/2007/relationships/hdphoto" Target="../media/hdphoto1.wdp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5E1B68-4580-4072-AE45-D51048FED8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Tracking-down inter-farm collaborations to promote crop diversity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5E9FF09-D834-40B9-A4CA-D8EE4E0861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55243"/>
            <a:ext cx="9144000" cy="1382915"/>
          </a:xfrm>
        </p:spPr>
        <p:txBody>
          <a:bodyPr/>
          <a:lstStyle/>
          <a:p>
            <a:r>
              <a:rPr lang="fr-FR" dirty="0" smtClean="0"/>
              <a:t>A. Pépin; M. Mosset</a:t>
            </a:r>
            <a:endParaRPr lang="fr-FR" dirty="0"/>
          </a:p>
          <a:p>
            <a:r>
              <a:rPr lang="fr-FR" sz="2000" dirty="0" smtClean="0"/>
              <a:t>INRAE UMR SAS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89808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122336" y="1537861"/>
            <a:ext cx="9724504" cy="4009911"/>
          </a:xfrm>
        </p:spPr>
        <p:txBody>
          <a:bodyPr>
            <a:normAutofit/>
          </a:bodyPr>
          <a:lstStyle/>
          <a:p>
            <a:r>
              <a:rPr lang="en-GB" dirty="0" smtClean="0"/>
              <a:t>Helps setting-up young farmers</a:t>
            </a:r>
          </a:p>
          <a:p>
            <a:pPr lvl="1"/>
            <a:r>
              <a:rPr lang="en-GB" dirty="0" smtClean="0"/>
              <a:t>Possible to set up on a small area</a:t>
            </a:r>
          </a:p>
          <a:p>
            <a:pPr lvl="1"/>
            <a:r>
              <a:rPr lang="en-GB" dirty="0" smtClean="0"/>
              <a:t>Limited investment (land, machinery…)</a:t>
            </a:r>
          </a:p>
          <a:p>
            <a:pPr lvl="1"/>
            <a:r>
              <a:rPr lang="en-GB" dirty="0" smtClean="0"/>
              <a:t>Focus on a few crops or activities</a:t>
            </a:r>
          </a:p>
          <a:p>
            <a:pPr lvl="1"/>
            <a:r>
              <a:rPr lang="en-GB" dirty="0" smtClean="0"/>
              <a:t>Farmers without agricultural background : not the same attachment to land</a:t>
            </a:r>
          </a:p>
          <a:p>
            <a:r>
              <a:rPr lang="en-GB" dirty="0" smtClean="0"/>
              <a:t>Independence </a:t>
            </a:r>
          </a:p>
          <a:p>
            <a:pPr lvl="1"/>
            <a:r>
              <a:rPr lang="en-GB" dirty="0" smtClean="0"/>
              <a:t>Towards suppliers of inputs</a:t>
            </a:r>
          </a:p>
          <a:p>
            <a:pPr lvl="1"/>
            <a:r>
              <a:rPr lang="en-GB" dirty="0"/>
              <a:t>Towards agricultural contractors </a:t>
            </a:r>
            <a:endParaRPr lang="en-GB" dirty="0" smtClean="0"/>
          </a:p>
          <a:p>
            <a:pPr lvl="1"/>
            <a:r>
              <a:rPr lang="en-GB" dirty="0" smtClean="0"/>
              <a:t>Towards industry : on-farm processing (bread, cheese, </a:t>
            </a:r>
            <a:r>
              <a:rPr lang="en-GB" dirty="0" smtClean="0"/>
              <a:t>beer</a:t>
            </a:r>
            <a:r>
              <a:rPr lang="en-GB" dirty="0" smtClean="0"/>
              <a:t>…) + local outlet</a:t>
            </a:r>
          </a:p>
          <a:p>
            <a:r>
              <a:rPr lang="en-GB" dirty="0" smtClean="0"/>
              <a:t>Territorial diversification</a:t>
            </a:r>
          </a:p>
          <a:p>
            <a:endParaRPr lang="en-GB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</a:t>
            </a:r>
            <a:r>
              <a:rPr lang="en-GB" dirty="0" smtClean="0"/>
              <a:t>iscussion</a:t>
            </a:r>
            <a:endParaRPr lang="en-GB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845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122336" y="1537861"/>
            <a:ext cx="9724504" cy="4009911"/>
          </a:xfrm>
        </p:spPr>
        <p:txBody>
          <a:bodyPr/>
          <a:lstStyle/>
          <a:p>
            <a:r>
              <a:rPr lang="en-GB" dirty="0" smtClean="0"/>
              <a:t>Social aspects</a:t>
            </a:r>
          </a:p>
          <a:p>
            <a:pPr lvl="1"/>
            <a:r>
              <a:rPr lang="en-GB" dirty="0" smtClean="0"/>
              <a:t>Social relations with “colleagues”</a:t>
            </a:r>
          </a:p>
          <a:p>
            <a:pPr lvl="1"/>
            <a:r>
              <a:rPr lang="en-GB" dirty="0" smtClean="0"/>
              <a:t>Require the same vision, a good communication, trust</a:t>
            </a:r>
          </a:p>
          <a:p>
            <a:pPr lvl="1"/>
            <a:r>
              <a:rPr lang="en-GB" dirty="0" smtClean="0"/>
              <a:t>Not collective farms : each farmer make his/her own decisions</a:t>
            </a:r>
          </a:p>
          <a:p>
            <a:r>
              <a:rPr lang="en-GB" dirty="0" smtClean="0"/>
              <a:t>Regulation</a:t>
            </a:r>
          </a:p>
          <a:p>
            <a:pPr lvl="1"/>
            <a:r>
              <a:rPr lang="en-GB" dirty="0" smtClean="0"/>
              <a:t>Organic certification</a:t>
            </a:r>
          </a:p>
          <a:p>
            <a:pPr lvl="1"/>
            <a:r>
              <a:rPr lang="en-GB" dirty="0" smtClean="0"/>
              <a:t>CAP subsidies</a:t>
            </a:r>
          </a:p>
          <a:p>
            <a:endParaRPr lang="en-GB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</a:t>
            </a:r>
            <a:r>
              <a:rPr lang="en-GB" dirty="0" smtClean="0"/>
              <a:t>iscussion</a:t>
            </a:r>
            <a:endParaRPr lang="en-GB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031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Thank you !</a:t>
            </a:r>
            <a:endParaRPr lang="en-GB" dirty="0"/>
          </a:p>
        </p:txBody>
      </p:sp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antonin.pepin@inrae.fr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355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en-GB" dirty="0" smtClean="0"/>
              <a:t>Four types of collaborations</a:t>
            </a:r>
            <a:endParaRPr lang="en-GB" dirty="0"/>
          </a:p>
        </p:txBody>
      </p:sp>
      <p:cxnSp>
        <p:nvCxnSpPr>
          <p:cNvPr id="6" name="Connecteur droit avec flèche 5"/>
          <p:cNvCxnSpPr>
            <a:stCxn id="20" idx="3"/>
          </p:cNvCxnSpPr>
          <p:nvPr/>
        </p:nvCxnSpPr>
        <p:spPr>
          <a:xfrm>
            <a:off x="2323717" y="1747093"/>
            <a:ext cx="8213654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lipse 6"/>
          <p:cNvSpPr/>
          <p:nvPr/>
        </p:nvSpPr>
        <p:spPr>
          <a:xfrm>
            <a:off x="2820600" y="1621093"/>
            <a:ext cx="252000" cy="252000"/>
          </a:xfrm>
          <a:prstGeom prst="ellipse">
            <a:avLst/>
          </a:prstGeom>
          <a:solidFill>
            <a:srgbClr val="EB90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Ellipse 7"/>
          <p:cNvSpPr/>
          <p:nvPr/>
        </p:nvSpPr>
        <p:spPr>
          <a:xfrm>
            <a:off x="3072600" y="1621093"/>
            <a:ext cx="252000" cy="252000"/>
          </a:xfrm>
          <a:prstGeom prst="ellipse">
            <a:avLst/>
          </a:prstGeom>
          <a:solidFill>
            <a:srgbClr val="CEB8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Ellipse 8"/>
          <p:cNvSpPr/>
          <p:nvPr/>
        </p:nvSpPr>
        <p:spPr>
          <a:xfrm>
            <a:off x="6291307" y="1621093"/>
            <a:ext cx="252000" cy="252000"/>
          </a:xfrm>
          <a:prstGeom prst="ellipse">
            <a:avLst/>
          </a:prstGeom>
          <a:solidFill>
            <a:srgbClr val="DA90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Ellipse 9"/>
          <p:cNvSpPr/>
          <p:nvPr/>
        </p:nvSpPr>
        <p:spPr>
          <a:xfrm>
            <a:off x="8970924" y="1621093"/>
            <a:ext cx="252000" cy="252000"/>
          </a:xfrm>
          <a:prstGeom prst="ellipse">
            <a:avLst/>
          </a:prstGeom>
          <a:solidFill>
            <a:srgbClr val="6B6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à coins arrondis 10"/>
          <p:cNvSpPr/>
          <p:nvPr/>
        </p:nvSpPr>
        <p:spPr>
          <a:xfrm>
            <a:off x="966130" y="2399171"/>
            <a:ext cx="1606164" cy="252000"/>
          </a:xfrm>
          <a:prstGeom prst="roundRect">
            <a:avLst>
              <a:gd name="adj" fmla="val 50000"/>
            </a:avLst>
          </a:prstGeom>
          <a:solidFill>
            <a:srgbClr val="EB90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Joint selling</a:t>
            </a:r>
            <a:endParaRPr lang="en-GB" dirty="0"/>
          </a:p>
        </p:txBody>
      </p:sp>
      <p:sp>
        <p:nvSpPr>
          <p:cNvPr id="15" name="Rectangle à coins arrondis 14"/>
          <p:cNvSpPr/>
          <p:nvPr/>
        </p:nvSpPr>
        <p:spPr>
          <a:xfrm>
            <a:off x="785507" y="2672943"/>
            <a:ext cx="1967409" cy="1940957"/>
          </a:xfrm>
          <a:prstGeom prst="roundRect">
            <a:avLst/>
          </a:prstGeom>
          <a:ln>
            <a:solidFill>
              <a:srgbClr val="EB907C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dirty="0" smtClean="0"/>
              <a:t>Coordination </a:t>
            </a:r>
            <a:r>
              <a:rPr lang="en-GB" dirty="0"/>
              <a:t>between </a:t>
            </a:r>
            <a:r>
              <a:rPr lang="en-GB" dirty="0" smtClean="0"/>
              <a:t>farmers </a:t>
            </a:r>
            <a:r>
              <a:rPr lang="en-GB" dirty="0"/>
              <a:t>to offer a complete range of </a:t>
            </a:r>
            <a:r>
              <a:rPr lang="en-GB" dirty="0" smtClean="0"/>
              <a:t>products for direct selling</a:t>
            </a:r>
            <a:endParaRPr lang="en-GB" dirty="0"/>
          </a:p>
        </p:txBody>
      </p:sp>
      <p:sp>
        <p:nvSpPr>
          <p:cNvPr id="20" name="ZoneTexte 19"/>
          <p:cNvSpPr txBox="1"/>
          <p:nvPr/>
        </p:nvSpPr>
        <p:spPr>
          <a:xfrm>
            <a:off x="500910" y="1562427"/>
            <a:ext cx="1822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Complementarity</a:t>
            </a:r>
            <a:endParaRPr lang="en-GB" dirty="0"/>
          </a:p>
        </p:txBody>
      </p:sp>
      <p:sp>
        <p:nvSpPr>
          <p:cNvPr id="23" name="ZoneTexte 22"/>
          <p:cNvSpPr txBox="1"/>
          <p:nvPr/>
        </p:nvSpPr>
        <p:spPr>
          <a:xfrm>
            <a:off x="10537371" y="1562427"/>
            <a:ext cx="919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Synergy</a:t>
            </a:r>
            <a:endParaRPr lang="en-GB" dirty="0"/>
          </a:p>
        </p:txBody>
      </p:sp>
      <p:sp>
        <p:nvSpPr>
          <p:cNvPr id="24" name="ZoneTexte 23"/>
          <p:cNvSpPr txBox="1"/>
          <p:nvPr/>
        </p:nvSpPr>
        <p:spPr>
          <a:xfrm>
            <a:off x="1486120" y="4635672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N=1</a:t>
            </a:r>
            <a:endParaRPr lang="en-GB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8600" y="2399171"/>
            <a:ext cx="1116094" cy="3409021"/>
          </a:xfrm>
          <a:prstGeom prst="rect">
            <a:avLst/>
          </a:prstGeom>
        </p:spPr>
      </p:pic>
      <p:cxnSp>
        <p:nvCxnSpPr>
          <p:cNvPr id="21" name="Connecteur droit avec flèche 20"/>
          <p:cNvCxnSpPr/>
          <p:nvPr/>
        </p:nvCxnSpPr>
        <p:spPr>
          <a:xfrm>
            <a:off x="4314694" y="2884712"/>
            <a:ext cx="1536669" cy="7728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flipV="1">
            <a:off x="4314694" y="4113734"/>
            <a:ext cx="1536669" cy="103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 flipV="1">
            <a:off x="4314694" y="4613900"/>
            <a:ext cx="1536669" cy="6520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 rot="1575801">
            <a:off x="4127852" y="2855134"/>
            <a:ext cx="1992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Outdoor vegetables (potato, cabbage, carrot…)</a:t>
            </a:r>
            <a:endParaRPr lang="en-GB" sz="1200" dirty="0"/>
          </a:p>
        </p:txBody>
      </p:sp>
      <p:sp>
        <p:nvSpPr>
          <p:cNvPr id="34" name="ZoneTexte 33"/>
          <p:cNvSpPr txBox="1"/>
          <p:nvPr/>
        </p:nvSpPr>
        <p:spPr>
          <a:xfrm>
            <a:off x="4048249" y="3893210"/>
            <a:ext cx="1992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Sheltered vegetables (tomato, lettuce, radish)</a:t>
            </a:r>
            <a:endParaRPr lang="en-GB" sz="1200" dirty="0"/>
          </a:p>
        </p:txBody>
      </p:sp>
      <p:sp>
        <p:nvSpPr>
          <p:cNvPr id="35" name="ZoneTexte 34"/>
          <p:cNvSpPr txBox="1"/>
          <p:nvPr/>
        </p:nvSpPr>
        <p:spPr>
          <a:xfrm rot="20203021">
            <a:off x="4119479" y="5016416"/>
            <a:ext cx="19926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Complementary vegetables </a:t>
            </a:r>
            <a:endParaRPr lang="en-GB" sz="1200" dirty="0"/>
          </a:p>
        </p:txBody>
      </p:sp>
      <p:sp>
        <p:nvSpPr>
          <p:cNvPr id="36" name="ZoneTexte 35"/>
          <p:cNvSpPr txBox="1"/>
          <p:nvPr/>
        </p:nvSpPr>
        <p:spPr>
          <a:xfrm>
            <a:off x="6079280" y="3200713"/>
            <a:ext cx="2041157" cy="25853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Joint selling of a complete range of vegetables :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Markets</a:t>
            </a:r>
          </a:p>
          <a:p>
            <a:pPr marL="285750" indent="-285750">
              <a:buFontTx/>
              <a:buChar char="-"/>
            </a:pPr>
            <a:r>
              <a:rPr lang="en-GB" dirty="0" smtClean="0"/>
              <a:t>Box scheme</a:t>
            </a:r>
          </a:p>
          <a:p>
            <a:endParaRPr lang="en-GB" dirty="0" smtClean="0"/>
          </a:p>
          <a:p>
            <a:r>
              <a:rPr lang="en-GB" dirty="0" smtClean="0"/>
              <a:t>Common employee, truck, table, boxes…</a:t>
            </a:r>
            <a:endParaRPr lang="en-GB" dirty="0"/>
          </a:p>
        </p:txBody>
      </p:sp>
      <p:sp>
        <p:nvSpPr>
          <p:cNvPr id="38" name="Espace réservé du contenu 1"/>
          <p:cNvSpPr>
            <a:spLocks noGrp="1"/>
          </p:cNvSpPr>
          <p:nvPr>
            <p:ph idx="1"/>
          </p:nvPr>
        </p:nvSpPr>
        <p:spPr>
          <a:xfrm>
            <a:off x="8244694" y="2782458"/>
            <a:ext cx="3628998" cy="4009911"/>
          </a:xfrm>
        </p:spPr>
        <p:txBody>
          <a:bodyPr>
            <a:normAutofit/>
          </a:bodyPr>
          <a:lstStyle/>
          <a:p>
            <a:r>
              <a:rPr lang="en-GB" dirty="0" smtClean="0"/>
              <a:t>Each farm: limited diversity of vegetables (~20 vs. ~5 for specialised and ~40 for direct sellers)</a:t>
            </a:r>
          </a:p>
          <a:p>
            <a:r>
              <a:rPr lang="en-GB" dirty="0" smtClean="0"/>
              <a:t>Keep the value of direct selling with not so complex farms (but still diversified)</a:t>
            </a:r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25" name="ZoneTexte 24"/>
          <p:cNvSpPr txBox="1"/>
          <p:nvPr/>
        </p:nvSpPr>
        <p:spPr>
          <a:xfrm>
            <a:off x="2833574" y="5697885"/>
            <a:ext cx="1846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Market gardeners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479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en-GB" dirty="0" smtClean="0"/>
              <a:t>Four types of collaborations</a:t>
            </a:r>
            <a:endParaRPr lang="en-GB" dirty="0"/>
          </a:p>
        </p:txBody>
      </p:sp>
      <p:cxnSp>
        <p:nvCxnSpPr>
          <p:cNvPr id="6" name="Connecteur droit avec flèche 5"/>
          <p:cNvCxnSpPr>
            <a:stCxn id="20" idx="3"/>
          </p:cNvCxnSpPr>
          <p:nvPr/>
        </p:nvCxnSpPr>
        <p:spPr>
          <a:xfrm>
            <a:off x="2323717" y="1747093"/>
            <a:ext cx="8213654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lipse 6"/>
          <p:cNvSpPr/>
          <p:nvPr/>
        </p:nvSpPr>
        <p:spPr>
          <a:xfrm>
            <a:off x="2820600" y="1621093"/>
            <a:ext cx="252000" cy="252000"/>
          </a:xfrm>
          <a:prstGeom prst="ellipse">
            <a:avLst/>
          </a:prstGeom>
          <a:solidFill>
            <a:srgbClr val="EB90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Ellipse 7"/>
          <p:cNvSpPr/>
          <p:nvPr/>
        </p:nvSpPr>
        <p:spPr>
          <a:xfrm>
            <a:off x="3072600" y="1621093"/>
            <a:ext cx="252000" cy="252000"/>
          </a:xfrm>
          <a:prstGeom prst="ellipse">
            <a:avLst/>
          </a:prstGeom>
          <a:solidFill>
            <a:srgbClr val="CEB8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Ellipse 8"/>
          <p:cNvSpPr/>
          <p:nvPr/>
        </p:nvSpPr>
        <p:spPr>
          <a:xfrm>
            <a:off x="6291307" y="1621093"/>
            <a:ext cx="252000" cy="252000"/>
          </a:xfrm>
          <a:prstGeom prst="ellipse">
            <a:avLst/>
          </a:prstGeom>
          <a:solidFill>
            <a:srgbClr val="DA90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Ellipse 9"/>
          <p:cNvSpPr/>
          <p:nvPr/>
        </p:nvSpPr>
        <p:spPr>
          <a:xfrm>
            <a:off x="8970924" y="1621093"/>
            <a:ext cx="252000" cy="252000"/>
          </a:xfrm>
          <a:prstGeom prst="ellipse">
            <a:avLst/>
          </a:prstGeom>
          <a:solidFill>
            <a:srgbClr val="6B6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à coins arrondis 11"/>
          <p:cNvSpPr/>
          <p:nvPr/>
        </p:nvSpPr>
        <p:spPr>
          <a:xfrm>
            <a:off x="725018" y="2247065"/>
            <a:ext cx="1987354" cy="560191"/>
          </a:xfrm>
          <a:prstGeom prst="roundRect">
            <a:avLst>
              <a:gd name="adj" fmla="val 50000"/>
            </a:avLst>
          </a:prstGeom>
          <a:solidFill>
            <a:srgbClr val="CEB8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Planned sales between 2 farms</a:t>
            </a:r>
            <a:endParaRPr lang="en-GB" dirty="0"/>
          </a:p>
        </p:txBody>
      </p:sp>
      <p:sp>
        <p:nvSpPr>
          <p:cNvPr id="17" name="Rectangle à coins arrondis 16"/>
          <p:cNvSpPr/>
          <p:nvPr/>
        </p:nvSpPr>
        <p:spPr>
          <a:xfrm>
            <a:off x="500910" y="2822899"/>
            <a:ext cx="2435571" cy="2531566"/>
          </a:xfrm>
          <a:prstGeom prst="roundRect">
            <a:avLst/>
          </a:prstGeom>
          <a:ln>
            <a:solidFill>
              <a:srgbClr val="CEB868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dirty="0"/>
              <a:t>A farmer produces a crop on </a:t>
            </a:r>
            <a:r>
              <a:rPr lang="en-GB" dirty="0" smtClean="0"/>
              <a:t>his/her </a:t>
            </a:r>
            <a:r>
              <a:rPr lang="en-GB" dirty="0"/>
              <a:t>own land and sells it to </a:t>
            </a:r>
            <a:r>
              <a:rPr lang="en-GB" dirty="0" smtClean="0"/>
              <a:t>his/her </a:t>
            </a:r>
            <a:r>
              <a:rPr lang="en-GB" dirty="0"/>
              <a:t>neighbour on a regular basis. The neighbour </a:t>
            </a:r>
            <a:r>
              <a:rPr lang="en-GB" dirty="0" smtClean="0"/>
              <a:t>commits </a:t>
            </a:r>
            <a:r>
              <a:rPr lang="en-GB" dirty="0"/>
              <a:t>to </a:t>
            </a:r>
            <a:r>
              <a:rPr lang="en-GB" dirty="0" smtClean="0"/>
              <a:t>buying </a:t>
            </a:r>
            <a:r>
              <a:rPr lang="en-GB" dirty="0"/>
              <a:t>the crop each year.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500910" y="1562427"/>
            <a:ext cx="1822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Complementarity</a:t>
            </a:r>
            <a:endParaRPr lang="en-GB" dirty="0"/>
          </a:p>
        </p:txBody>
      </p:sp>
      <p:sp>
        <p:nvSpPr>
          <p:cNvPr id="23" name="ZoneTexte 22"/>
          <p:cNvSpPr txBox="1"/>
          <p:nvPr/>
        </p:nvSpPr>
        <p:spPr>
          <a:xfrm>
            <a:off x="10537371" y="1562427"/>
            <a:ext cx="919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Synergy</a:t>
            </a:r>
            <a:endParaRPr lang="en-GB" dirty="0"/>
          </a:p>
        </p:txBody>
      </p:sp>
      <p:sp>
        <p:nvSpPr>
          <p:cNvPr id="25" name="ZoneTexte 24"/>
          <p:cNvSpPr txBox="1"/>
          <p:nvPr/>
        </p:nvSpPr>
        <p:spPr>
          <a:xfrm>
            <a:off x="1435605" y="5368120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N=4</a:t>
            </a:r>
            <a:endParaRPr lang="en-GB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1204" y="3402221"/>
            <a:ext cx="1211830" cy="118586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6447" y="1956325"/>
            <a:ext cx="1136451" cy="1185862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09843" y="4684282"/>
            <a:ext cx="1269966" cy="1185862"/>
          </a:xfrm>
          <a:prstGeom prst="rect">
            <a:avLst/>
          </a:prstGeom>
        </p:spPr>
      </p:pic>
      <p:sp>
        <p:nvSpPr>
          <p:cNvPr id="21" name="ZoneTexte 20"/>
          <p:cNvSpPr txBox="1"/>
          <p:nvPr/>
        </p:nvSpPr>
        <p:spPr>
          <a:xfrm>
            <a:off x="2936481" y="4588083"/>
            <a:ext cx="1450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Farmer-baker</a:t>
            </a:r>
            <a:endParaRPr lang="en-GB" dirty="0"/>
          </a:p>
        </p:txBody>
      </p:sp>
      <p:sp>
        <p:nvSpPr>
          <p:cNvPr id="27" name="ZoneTexte 26"/>
          <p:cNvSpPr txBox="1"/>
          <p:nvPr/>
        </p:nvSpPr>
        <p:spPr>
          <a:xfrm>
            <a:off x="6289569" y="3142187"/>
            <a:ext cx="1437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Goat breeder</a:t>
            </a:r>
            <a:endParaRPr lang="en-GB" dirty="0"/>
          </a:p>
        </p:txBody>
      </p:sp>
      <p:sp>
        <p:nvSpPr>
          <p:cNvPr id="30" name="ZoneTexte 29"/>
          <p:cNvSpPr txBox="1"/>
          <p:nvPr/>
        </p:nvSpPr>
        <p:spPr>
          <a:xfrm>
            <a:off x="6647712" y="5772929"/>
            <a:ext cx="1394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Cow breeder</a:t>
            </a:r>
            <a:endParaRPr lang="en-GB" dirty="0"/>
          </a:p>
        </p:txBody>
      </p:sp>
      <p:sp>
        <p:nvSpPr>
          <p:cNvPr id="22" name="Rectangle à coins arrondis 21"/>
          <p:cNvSpPr/>
          <p:nvPr/>
        </p:nvSpPr>
        <p:spPr>
          <a:xfrm>
            <a:off x="4317757" y="3634777"/>
            <a:ext cx="1075581" cy="953306"/>
          </a:xfrm>
          <a:prstGeom prst="roundRect">
            <a:avLst/>
          </a:prstGeom>
          <a:solidFill>
            <a:srgbClr val="6B6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Alfalfa</a:t>
            </a:r>
            <a:endParaRPr lang="en-GB" dirty="0"/>
          </a:p>
        </p:txBody>
      </p:sp>
      <p:sp>
        <p:nvSpPr>
          <p:cNvPr id="31" name="Rectangle à coins arrondis 30"/>
          <p:cNvSpPr/>
          <p:nvPr/>
        </p:nvSpPr>
        <p:spPr>
          <a:xfrm>
            <a:off x="7739776" y="2188881"/>
            <a:ext cx="1075581" cy="953306"/>
          </a:xfrm>
          <a:prstGeom prst="roundRect">
            <a:avLst/>
          </a:prstGeom>
          <a:solidFill>
            <a:srgbClr val="CEB8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Pasture (grass)</a:t>
            </a:r>
            <a:endParaRPr lang="en-GB" dirty="0"/>
          </a:p>
        </p:txBody>
      </p:sp>
      <p:cxnSp>
        <p:nvCxnSpPr>
          <p:cNvPr id="32" name="Connecteur droit avec flèche 31"/>
          <p:cNvCxnSpPr>
            <a:stCxn id="22" idx="3"/>
          </p:cNvCxnSpPr>
          <p:nvPr/>
        </p:nvCxnSpPr>
        <p:spPr>
          <a:xfrm flipV="1">
            <a:off x="5393338" y="3402221"/>
            <a:ext cx="896231" cy="70920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22" idx="3"/>
            <a:endCxn id="16" idx="1"/>
          </p:cNvCxnSpPr>
          <p:nvPr/>
        </p:nvCxnSpPr>
        <p:spPr>
          <a:xfrm>
            <a:off x="5393338" y="4111430"/>
            <a:ext cx="1316505" cy="116578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>
            <a:stCxn id="31" idx="2"/>
          </p:cNvCxnSpPr>
          <p:nvPr/>
        </p:nvCxnSpPr>
        <p:spPr>
          <a:xfrm flipH="1">
            <a:off x="7633177" y="3142187"/>
            <a:ext cx="644390" cy="144589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 flipV="1">
            <a:off x="4049662" y="2574069"/>
            <a:ext cx="2423211" cy="795923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 rot="20558861">
            <a:off x="4562097" y="2664339"/>
            <a:ext cx="13796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Shared tractor</a:t>
            </a:r>
            <a:endParaRPr lang="en-GB" sz="1600" dirty="0"/>
          </a:p>
        </p:txBody>
      </p:sp>
      <p:sp>
        <p:nvSpPr>
          <p:cNvPr id="46" name="ZoneTexte 45"/>
          <p:cNvSpPr txBox="1"/>
          <p:nvPr/>
        </p:nvSpPr>
        <p:spPr>
          <a:xfrm rot="19499872">
            <a:off x="5566878" y="3459663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Sells</a:t>
            </a:r>
            <a:endParaRPr lang="en-GB" sz="1600" dirty="0"/>
          </a:p>
        </p:txBody>
      </p:sp>
      <p:sp>
        <p:nvSpPr>
          <p:cNvPr id="47" name="ZoneTexte 46"/>
          <p:cNvSpPr txBox="1"/>
          <p:nvPr/>
        </p:nvSpPr>
        <p:spPr>
          <a:xfrm rot="2541579">
            <a:off x="5774110" y="4363495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Sells</a:t>
            </a:r>
            <a:endParaRPr lang="en-GB" sz="1600" dirty="0"/>
          </a:p>
        </p:txBody>
      </p:sp>
      <p:sp>
        <p:nvSpPr>
          <p:cNvPr id="48" name="ZoneTexte 47"/>
          <p:cNvSpPr txBox="1"/>
          <p:nvPr/>
        </p:nvSpPr>
        <p:spPr>
          <a:xfrm rot="17658567">
            <a:off x="7439015" y="3695858"/>
            <a:ext cx="554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Sells</a:t>
            </a:r>
            <a:endParaRPr lang="en-GB" sz="1600" dirty="0"/>
          </a:p>
        </p:txBody>
      </p:sp>
      <p:sp>
        <p:nvSpPr>
          <p:cNvPr id="49" name="Espace réservé du contenu 1"/>
          <p:cNvSpPr>
            <a:spLocks noGrp="1"/>
          </p:cNvSpPr>
          <p:nvPr>
            <p:ph idx="1"/>
          </p:nvPr>
        </p:nvSpPr>
        <p:spPr>
          <a:xfrm>
            <a:off x="8610592" y="3402307"/>
            <a:ext cx="3309265" cy="2910661"/>
          </a:xfrm>
        </p:spPr>
        <p:txBody>
          <a:bodyPr>
            <a:normAutofit/>
          </a:bodyPr>
          <a:lstStyle/>
          <a:p>
            <a:r>
              <a:rPr lang="fr-FR" sz="2000" dirty="0" smtClean="0"/>
              <a:t>Oral </a:t>
            </a:r>
            <a:r>
              <a:rPr lang="fr-FR" sz="2000" dirty="0" err="1" smtClean="0"/>
              <a:t>agreements</a:t>
            </a:r>
            <a:endParaRPr lang="fr-FR" sz="2000" dirty="0" smtClean="0"/>
          </a:p>
          <a:p>
            <a:r>
              <a:rPr lang="fr-FR" sz="2000" dirty="0" err="1" smtClean="0"/>
              <a:t>Outlet</a:t>
            </a:r>
            <a:r>
              <a:rPr lang="fr-FR" sz="2000" dirty="0" smtClean="0"/>
              <a:t> for </a:t>
            </a:r>
            <a:r>
              <a:rPr lang="fr-FR" sz="2000" dirty="0" err="1" smtClean="0"/>
              <a:t>alfalfa</a:t>
            </a:r>
            <a:r>
              <a:rPr lang="fr-FR" sz="2000" dirty="0" smtClean="0"/>
              <a:t> (1)</a:t>
            </a:r>
            <a:endParaRPr lang="fr-FR" sz="2000" dirty="0"/>
          </a:p>
          <a:p>
            <a:r>
              <a:rPr lang="fr-FR" sz="2000" dirty="0" err="1" smtClean="0"/>
              <a:t>Outlet</a:t>
            </a:r>
            <a:r>
              <a:rPr lang="fr-FR" sz="2000" dirty="0" smtClean="0"/>
              <a:t> for </a:t>
            </a:r>
            <a:r>
              <a:rPr lang="fr-FR" sz="2000" dirty="0" err="1" smtClean="0"/>
              <a:t>grass</a:t>
            </a:r>
            <a:r>
              <a:rPr lang="fr-FR" sz="2000" dirty="0" smtClean="0"/>
              <a:t> </a:t>
            </a:r>
            <a:r>
              <a:rPr lang="fr-FR" sz="2000" dirty="0"/>
              <a:t>surplus </a:t>
            </a:r>
            <a:r>
              <a:rPr lang="fr-FR" sz="2000" dirty="0" smtClean="0"/>
              <a:t>(2)</a:t>
            </a:r>
            <a:endParaRPr lang="fr-FR" sz="2000" dirty="0"/>
          </a:p>
          <a:p>
            <a:r>
              <a:rPr lang="fr-FR" sz="2000" dirty="0" smtClean="0"/>
              <a:t>The </a:t>
            </a:r>
            <a:r>
              <a:rPr lang="fr-FR" sz="2000" dirty="0" err="1" smtClean="0"/>
              <a:t>buyer</a:t>
            </a:r>
            <a:r>
              <a:rPr lang="fr-FR" sz="2000" dirty="0" smtClean="0"/>
              <a:t> </a:t>
            </a:r>
            <a:r>
              <a:rPr lang="fr-FR" sz="2000" dirty="0" err="1" smtClean="0"/>
              <a:t>harvest</a:t>
            </a:r>
            <a:r>
              <a:rPr lang="fr-FR" sz="2000" dirty="0" smtClean="0"/>
              <a:t> the </a:t>
            </a:r>
            <a:r>
              <a:rPr lang="fr-FR" sz="2000" dirty="0" err="1" smtClean="0"/>
              <a:t>crop</a:t>
            </a:r>
            <a:r>
              <a:rPr lang="fr-FR" sz="2000" dirty="0" smtClean="0"/>
              <a:t> (no </a:t>
            </a:r>
            <a:r>
              <a:rPr lang="fr-FR" sz="2000" dirty="0" err="1" smtClean="0"/>
              <a:t>need</a:t>
            </a:r>
            <a:r>
              <a:rPr lang="fr-FR" sz="2000" dirty="0" smtClean="0"/>
              <a:t> for </a:t>
            </a:r>
            <a:r>
              <a:rPr lang="fr-FR" sz="2000" dirty="0" err="1" smtClean="0"/>
              <a:t>specific</a:t>
            </a:r>
            <a:r>
              <a:rPr lang="fr-FR" sz="2000" dirty="0" smtClean="0"/>
              <a:t> </a:t>
            </a:r>
            <a:r>
              <a:rPr lang="fr-FR" sz="2000" dirty="0" err="1" smtClean="0"/>
              <a:t>machinery</a:t>
            </a:r>
            <a:r>
              <a:rPr lang="fr-FR" sz="2000" dirty="0" smtClean="0"/>
              <a:t> for 1) </a:t>
            </a:r>
          </a:p>
          <a:p>
            <a:r>
              <a:rPr lang="fr-FR" sz="2000" dirty="0" smtClean="0"/>
              <a:t>Local source of </a:t>
            </a:r>
            <a:r>
              <a:rPr lang="fr-FR" sz="2000" dirty="0" err="1" smtClean="0"/>
              <a:t>organic</a:t>
            </a:r>
            <a:r>
              <a:rPr lang="fr-FR" sz="2000" dirty="0" smtClean="0"/>
              <a:t> </a:t>
            </a:r>
            <a:r>
              <a:rPr lang="fr-FR" sz="2000" dirty="0" err="1" smtClean="0"/>
              <a:t>fodder</a:t>
            </a:r>
            <a:r>
              <a:rPr lang="fr-FR" sz="2000" dirty="0" smtClean="0"/>
              <a:t> (2 and 3)</a:t>
            </a:r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2003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Context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en-GB" dirty="0" smtClean="0"/>
              <a:t>Specialisation</a:t>
            </a:r>
            <a:r>
              <a:rPr lang="fr-FR" dirty="0" smtClean="0"/>
              <a:t> of </a:t>
            </a:r>
            <a:r>
              <a:rPr lang="fr-FR" dirty="0" err="1" smtClean="0"/>
              <a:t>farms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9936" y="1537861"/>
            <a:ext cx="6700950" cy="4449056"/>
          </a:xfrm>
          <a:prstGeom prst="rect">
            <a:avLst/>
          </a:prstGeom>
        </p:spPr>
      </p:pic>
      <p:graphicFrame>
        <p:nvGraphicFramePr>
          <p:cNvPr id="11" name="Graphiqu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2043064"/>
              </p:ext>
            </p:extLst>
          </p:nvPr>
        </p:nvGraphicFramePr>
        <p:xfrm>
          <a:off x="8210886" y="1537861"/>
          <a:ext cx="2929700" cy="35460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Connecteur droit avec flèche 6"/>
          <p:cNvCxnSpPr/>
          <p:nvPr/>
        </p:nvCxnSpPr>
        <p:spPr>
          <a:xfrm flipH="1">
            <a:off x="6235807" y="1337169"/>
            <a:ext cx="1289255" cy="2017230"/>
          </a:xfrm>
          <a:prstGeom prst="straightConnector1">
            <a:avLst/>
          </a:prstGeom>
          <a:ln w="38100">
            <a:solidFill>
              <a:srgbClr val="00A3A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281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122336" y="1424065"/>
            <a:ext cx="9724504" cy="4467068"/>
          </a:xfrm>
        </p:spPr>
        <p:txBody>
          <a:bodyPr>
            <a:normAutofit fontScale="92500" lnSpcReduction="20000"/>
          </a:bodyPr>
          <a:lstStyle/>
          <a:p>
            <a:r>
              <a:rPr lang="fr-FR" dirty="0" err="1" smtClean="0"/>
              <a:t>Specialisation</a:t>
            </a:r>
            <a:r>
              <a:rPr lang="fr-FR" dirty="0" smtClean="0"/>
              <a:t> of </a:t>
            </a:r>
            <a:r>
              <a:rPr lang="fr-FR" dirty="0" err="1" smtClean="0"/>
              <a:t>farms</a:t>
            </a:r>
            <a:r>
              <a:rPr lang="fr-FR" dirty="0" smtClean="0"/>
              <a:t> and </a:t>
            </a:r>
            <a:r>
              <a:rPr lang="fr-FR" dirty="0" err="1" smtClean="0"/>
              <a:t>territories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Mixed </a:t>
            </a:r>
            <a:r>
              <a:rPr lang="fr-FR" dirty="0" err="1" smtClean="0"/>
              <a:t>farms</a:t>
            </a:r>
            <a:r>
              <a:rPr lang="fr-FR" dirty="0" smtClean="0"/>
              <a:t> in EU28 : 30% in 2005, 24% in 2016 </a:t>
            </a:r>
            <a:r>
              <a:rPr lang="fr-FR" sz="1600" dirty="0" smtClean="0"/>
              <a:t>(Eurostat)</a:t>
            </a:r>
          </a:p>
          <a:p>
            <a:pPr lvl="1"/>
            <a:r>
              <a:rPr lang="fr-FR" dirty="0" smtClean="0"/>
              <a:t>Mixed </a:t>
            </a:r>
            <a:r>
              <a:rPr lang="fr-FR" dirty="0" err="1" smtClean="0"/>
              <a:t>farms</a:t>
            </a:r>
            <a:r>
              <a:rPr lang="fr-FR" dirty="0" smtClean="0"/>
              <a:t> in Brittany : 12 % in 2020 </a:t>
            </a:r>
            <a:r>
              <a:rPr lang="fr-FR" sz="1600" dirty="0" smtClean="0"/>
              <a:t>(Eurostat)</a:t>
            </a:r>
            <a:endParaRPr lang="en-GB" dirty="0" smtClean="0"/>
          </a:p>
          <a:p>
            <a:r>
              <a:rPr lang="en-GB" dirty="0" smtClean="0"/>
              <a:t>Crop-livestock </a:t>
            </a:r>
            <a:r>
              <a:rPr lang="en-GB" dirty="0"/>
              <a:t>integration and crop diversification are major levers for the development of </a:t>
            </a:r>
            <a:r>
              <a:rPr lang="en-GB" dirty="0" err="1"/>
              <a:t>agroecology</a:t>
            </a:r>
            <a:r>
              <a:rPr lang="en-GB" dirty="0"/>
              <a:t> </a:t>
            </a:r>
            <a:endParaRPr lang="en-GB" dirty="0" smtClean="0"/>
          </a:p>
          <a:p>
            <a:pPr lvl="1"/>
            <a:r>
              <a:rPr lang="en-GB" dirty="0" smtClean="0"/>
              <a:t>Improves </a:t>
            </a:r>
            <a:r>
              <a:rPr lang="en-GB" dirty="0"/>
              <a:t>farming system resilience by e.g. limiting disease pressure, optimizing the use of nutrients and regulating the water cycle </a:t>
            </a:r>
            <a:r>
              <a:rPr lang="en-GB" sz="1600" dirty="0"/>
              <a:t>(Lin, 2011; Martin et al., 2016). </a:t>
            </a:r>
            <a:endParaRPr lang="en-GB" dirty="0" smtClean="0"/>
          </a:p>
          <a:p>
            <a:r>
              <a:rPr lang="en-GB" dirty="0" smtClean="0"/>
              <a:t>A challenge for farmers</a:t>
            </a:r>
            <a:endParaRPr lang="en-GB" sz="1600" dirty="0" smtClean="0"/>
          </a:p>
          <a:p>
            <a:pPr lvl="1"/>
            <a:r>
              <a:rPr lang="en-GB" dirty="0" smtClean="0"/>
              <a:t>Increased workload </a:t>
            </a:r>
            <a:r>
              <a:rPr lang="en-GB" sz="1600" dirty="0"/>
              <a:t> (</a:t>
            </a:r>
            <a:r>
              <a:rPr lang="fr-FR" sz="1600" dirty="0"/>
              <a:t>Ryschawy et al., 2017)</a:t>
            </a:r>
            <a:endParaRPr lang="en-GB" dirty="0" smtClean="0"/>
          </a:p>
          <a:p>
            <a:pPr lvl="1"/>
            <a:r>
              <a:rPr lang="en-GB" dirty="0" smtClean="0"/>
              <a:t>Labour organization and mental workload </a:t>
            </a:r>
            <a:r>
              <a:rPr lang="en-GB" sz="1700" dirty="0" smtClean="0"/>
              <a:t>(</a:t>
            </a:r>
            <a:r>
              <a:rPr lang="en-GB" sz="1700" dirty="0"/>
              <a:t>Navarrete et al., 2015)</a:t>
            </a:r>
            <a:endParaRPr lang="en-GB" dirty="0" smtClean="0"/>
          </a:p>
          <a:p>
            <a:pPr lvl="1"/>
            <a:r>
              <a:rPr lang="en-GB" dirty="0" smtClean="0"/>
              <a:t>Knowledge intensive </a:t>
            </a:r>
            <a:r>
              <a:rPr lang="fr-FR" sz="1700" dirty="0" smtClean="0"/>
              <a:t>(</a:t>
            </a:r>
            <a:r>
              <a:rPr lang="fr-FR" sz="1700" dirty="0"/>
              <a:t>Toffolini et al., 2017</a:t>
            </a:r>
            <a:r>
              <a:rPr lang="fr-FR" sz="1700" dirty="0" smtClean="0"/>
              <a:t>)</a:t>
            </a:r>
            <a:endParaRPr lang="fr-FR" dirty="0" smtClean="0"/>
          </a:p>
          <a:p>
            <a:pPr lvl="1"/>
            <a:r>
              <a:rPr lang="fr-FR" dirty="0" err="1" smtClean="0"/>
              <a:t>Specific</a:t>
            </a:r>
            <a:r>
              <a:rPr lang="fr-FR" dirty="0" smtClean="0"/>
              <a:t> </a:t>
            </a:r>
            <a:r>
              <a:rPr lang="fr-FR" dirty="0" err="1" smtClean="0"/>
              <a:t>machinery</a:t>
            </a:r>
            <a:r>
              <a:rPr lang="fr-FR" dirty="0" smtClean="0"/>
              <a:t> </a:t>
            </a:r>
            <a:r>
              <a:rPr lang="fr-FR" sz="1700" dirty="0"/>
              <a:t>(Meynard et al., </a:t>
            </a:r>
            <a:r>
              <a:rPr lang="fr-FR" sz="1700" dirty="0" smtClean="0"/>
              <a:t>2018)</a:t>
            </a:r>
            <a:endParaRPr lang="en-GB" dirty="0" smtClean="0"/>
          </a:p>
          <a:p>
            <a:r>
              <a:rPr lang="en-GB" dirty="0" smtClean="0"/>
              <a:t>Inter-farm </a:t>
            </a:r>
            <a:r>
              <a:rPr lang="en-GB" dirty="0"/>
              <a:t>collaborations for </a:t>
            </a:r>
            <a:r>
              <a:rPr lang="en-GB" dirty="0" smtClean="0"/>
              <a:t>crop-livestock </a:t>
            </a:r>
            <a:r>
              <a:rPr lang="en-GB" dirty="0"/>
              <a:t>integration and crop </a:t>
            </a:r>
            <a:r>
              <a:rPr lang="en-GB" dirty="0" smtClean="0"/>
              <a:t>diversification at the inter-farm level </a:t>
            </a:r>
            <a:r>
              <a:rPr lang="en-GB" dirty="0" smtClean="0"/>
              <a:t>?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B04BF84E-87D9-44F4-AA24-825D16CC5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Context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en-GB" dirty="0"/>
              <a:t>Specialisation</a:t>
            </a:r>
            <a:r>
              <a:rPr lang="fr-FR" dirty="0"/>
              <a:t> of </a:t>
            </a:r>
            <a:r>
              <a:rPr lang="fr-FR" dirty="0" err="1" smtClean="0"/>
              <a:t>farms</a:t>
            </a:r>
            <a:r>
              <a:rPr lang="fr-FR" dirty="0" smtClean="0"/>
              <a:t> vs. </a:t>
            </a:r>
            <a:r>
              <a:rPr lang="fr-FR" dirty="0" err="1" smtClean="0"/>
              <a:t>agroecology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06982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122336" y="1537861"/>
            <a:ext cx="6049071" cy="4009911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Inter-farm collaborations </a:t>
            </a:r>
            <a:endParaRPr lang="en-GB" dirty="0" smtClean="0"/>
          </a:p>
          <a:p>
            <a:pPr lvl="1"/>
            <a:r>
              <a:rPr lang="en-GB" dirty="0" smtClean="0"/>
              <a:t>Specialized farms</a:t>
            </a:r>
          </a:p>
          <a:p>
            <a:pPr lvl="1"/>
            <a:r>
              <a:rPr lang="en-GB" dirty="0" smtClean="0"/>
              <a:t>Sharing crops, fields </a:t>
            </a:r>
            <a:r>
              <a:rPr lang="en-GB" dirty="0"/>
              <a:t>or a common crop </a:t>
            </a:r>
            <a:r>
              <a:rPr lang="en-GB" dirty="0" smtClean="0"/>
              <a:t>planning</a:t>
            </a:r>
          </a:p>
          <a:p>
            <a:endParaRPr lang="en-GB" dirty="0"/>
          </a:p>
          <a:p>
            <a:r>
              <a:rPr lang="en-GB" dirty="0" smtClean="0"/>
              <a:t>Poorly documented in the North-West of France </a:t>
            </a:r>
          </a:p>
          <a:p>
            <a:pPr lvl="1"/>
            <a:r>
              <a:rPr lang="en-GB" dirty="0" smtClean="0"/>
              <a:t>Which </a:t>
            </a:r>
            <a:r>
              <a:rPr lang="en-GB" dirty="0" smtClean="0"/>
              <a:t>type of farms ? </a:t>
            </a:r>
          </a:p>
          <a:p>
            <a:pPr lvl="1"/>
            <a:r>
              <a:rPr lang="en-GB" dirty="0" smtClean="0"/>
              <a:t>What are they sharing ? </a:t>
            </a:r>
          </a:p>
          <a:p>
            <a:pPr lvl="1"/>
            <a:r>
              <a:rPr lang="en-GB" dirty="0" smtClean="0"/>
              <a:t>With which organisation ?</a:t>
            </a:r>
          </a:p>
          <a:p>
            <a:pPr lvl="1"/>
            <a:r>
              <a:rPr lang="en-GB" dirty="0" smtClean="0"/>
              <a:t>What are their interests ?</a:t>
            </a:r>
          </a:p>
          <a:p>
            <a:pPr lvl="1"/>
            <a:r>
              <a:rPr lang="en-GB" dirty="0" smtClean="0"/>
              <a:t>What are the constraints ?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 smtClean="0">
                <a:sym typeface="Wingdings" panose="05000000000000000000" pitchFamily="2" charset="2"/>
              </a:rPr>
              <a:t> </a:t>
            </a:r>
            <a:r>
              <a:rPr lang="fr-FR" dirty="0" err="1" smtClean="0">
                <a:sym typeface="Wingdings" panose="05000000000000000000" pitchFamily="2" charset="2"/>
              </a:rPr>
              <a:t>Tracking</a:t>
            </a:r>
            <a:r>
              <a:rPr lang="fr-FR" dirty="0" smtClean="0">
                <a:sym typeface="Wingdings" panose="05000000000000000000" pitchFamily="2" charset="2"/>
              </a:rPr>
              <a:t>-down « innovations »</a:t>
            </a:r>
            <a:endParaRPr lang="en-GB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Context</a:t>
            </a:r>
            <a:endParaRPr lang="en-GB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en-GB" dirty="0" smtClean="0"/>
              <a:t>Inter-farm collaborations ?</a:t>
            </a:r>
            <a:endParaRPr lang="en-GB" dirty="0"/>
          </a:p>
        </p:txBody>
      </p:sp>
      <p:pic>
        <p:nvPicPr>
          <p:cNvPr id="47" name="Image 4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8199" y="1607134"/>
            <a:ext cx="3919246" cy="3575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692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Context</a:t>
            </a:r>
            <a:endParaRPr lang="en-GB" dirty="0"/>
          </a:p>
        </p:txBody>
      </p:sp>
      <p:sp>
        <p:nvSpPr>
          <p:cNvPr id="9" name="Sous-titre 8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4541" y="1296507"/>
            <a:ext cx="2186188" cy="2001863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526" y="4259022"/>
            <a:ext cx="2624945" cy="985955"/>
          </a:xfrm>
          <a:prstGeom prst="rect">
            <a:avLst/>
          </a:prstGeom>
        </p:spPr>
      </p:pic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1122336" y="1842662"/>
            <a:ext cx="4401589" cy="4351339"/>
          </a:xfrm>
        </p:spPr>
        <p:txBody>
          <a:bodyPr/>
          <a:lstStyle/>
          <a:p>
            <a:r>
              <a:rPr lang="en-GB" dirty="0" smtClean="0"/>
              <a:t>First stage of a broader project</a:t>
            </a:r>
          </a:p>
          <a:p>
            <a:r>
              <a:rPr lang="en-GB" dirty="0" smtClean="0"/>
              <a:t>Co-designing </a:t>
            </a:r>
            <a:r>
              <a:rPr lang="en-GB" dirty="0"/>
              <a:t>inter-farm collaborations with </a:t>
            </a:r>
            <a:r>
              <a:rPr lang="en-GB" dirty="0" smtClean="0"/>
              <a:t>a </a:t>
            </a:r>
            <a:r>
              <a:rPr lang="en-GB" dirty="0"/>
              <a:t>group of farmers </a:t>
            </a:r>
            <a:r>
              <a:rPr lang="en-GB" dirty="0" smtClean="0"/>
              <a:t>next to Rennes</a:t>
            </a:r>
          </a:p>
          <a:p>
            <a:r>
              <a:rPr lang="en-GB" dirty="0" smtClean="0"/>
              <a:t>Produce </a:t>
            </a:r>
            <a:r>
              <a:rPr lang="en-GB" dirty="0"/>
              <a:t>transferable knowledge to provide advice to </a:t>
            </a:r>
            <a:r>
              <a:rPr lang="en-GB" dirty="0" smtClean="0"/>
              <a:t>farmers</a:t>
            </a:r>
            <a:endParaRPr lang="en-GB" dirty="0"/>
          </a:p>
        </p:txBody>
      </p:sp>
      <p:pic>
        <p:nvPicPr>
          <p:cNvPr id="11" name="Espace réservé du contenu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416" y="1377322"/>
            <a:ext cx="2013857" cy="2013857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8377418" y="1054267"/>
            <a:ext cx="969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Partners</a:t>
            </a:r>
            <a:endParaRPr lang="en-GB" dirty="0"/>
          </a:p>
        </p:txBody>
      </p:sp>
      <p:sp>
        <p:nvSpPr>
          <p:cNvPr id="13" name="ZoneTexte 12"/>
          <p:cNvSpPr txBox="1"/>
          <p:nvPr/>
        </p:nvSpPr>
        <p:spPr>
          <a:xfrm>
            <a:off x="8377418" y="3851634"/>
            <a:ext cx="1170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Funded by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945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6468375"/>
              </p:ext>
            </p:extLst>
          </p:nvPr>
        </p:nvGraphicFramePr>
        <p:xfrm>
          <a:off x="654250" y="1431405"/>
          <a:ext cx="10949921" cy="14307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743192" y="204739"/>
            <a:ext cx="10216343" cy="888251"/>
          </a:xfrm>
        </p:spPr>
        <p:txBody>
          <a:bodyPr/>
          <a:lstStyle/>
          <a:p>
            <a:r>
              <a:rPr lang="en-GB" dirty="0" smtClean="0"/>
              <a:t>Method</a:t>
            </a:r>
            <a:endParaRPr lang="en-GB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en-GB" dirty="0"/>
              <a:t>T</a:t>
            </a:r>
            <a:r>
              <a:rPr lang="en-GB" dirty="0" smtClean="0"/>
              <a:t>racking </a:t>
            </a:r>
            <a:r>
              <a:rPr lang="en-GB" dirty="0"/>
              <a:t>farmers’ </a:t>
            </a:r>
            <a:r>
              <a:rPr lang="en-GB" dirty="0" smtClean="0"/>
              <a:t>innovations </a:t>
            </a:r>
            <a:r>
              <a:rPr lang="en-GB" sz="1600" dirty="0" smtClean="0"/>
              <a:t>(Salembier et al., 2021)</a:t>
            </a:r>
            <a:endParaRPr lang="en-GB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610706" y="2883223"/>
            <a:ext cx="2052000" cy="2227778"/>
          </a:xfrm>
          <a:prstGeom prst="roundRect">
            <a:avLst/>
          </a:prstGeom>
          <a:ln w="28575">
            <a:solidFill>
              <a:srgbClr val="A5A5A5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dirty="0" smtClean="0"/>
              <a:t>Farms </a:t>
            </a:r>
            <a:r>
              <a:rPr lang="en-GB" dirty="0"/>
              <a:t>that cooperate with other farms in order to diversify or maintain a diversity of crops and/or </a:t>
            </a:r>
            <a:r>
              <a:rPr lang="en-GB" dirty="0" smtClean="0"/>
              <a:t>livestock</a:t>
            </a:r>
            <a:endParaRPr lang="en-GB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2805122" y="2883223"/>
            <a:ext cx="2052000" cy="3056096"/>
          </a:xfrm>
          <a:prstGeom prst="roundRect">
            <a:avLst/>
          </a:prstGeom>
          <a:ln w="28575">
            <a:solidFill>
              <a:srgbClr val="AD833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dirty="0"/>
              <a:t>Identify farms </a:t>
            </a:r>
            <a:r>
              <a:rPr lang="en-GB" dirty="0" smtClean="0"/>
              <a:t>by snowball sampling : </a:t>
            </a:r>
            <a:r>
              <a:rPr lang="en-GB" dirty="0"/>
              <a:t>asking targeted </a:t>
            </a:r>
            <a:r>
              <a:rPr lang="en-GB" dirty="0" smtClean="0"/>
              <a:t>stakeholders if </a:t>
            </a:r>
            <a:r>
              <a:rPr lang="en-GB" dirty="0"/>
              <a:t>they knew either farmers who were innovating </a:t>
            </a:r>
            <a:r>
              <a:rPr lang="en-GB" dirty="0" smtClean="0"/>
              <a:t>or people </a:t>
            </a:r>
            <a:r>
              <a:rPr lang="en-GB" dirty="0"/>
              <a:t>who might know them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4999538" y="2861451"/>
            <a:ext cx="2052000" cy="1634490"/>
          </a:xfrm>
          <a:prstGeom prst="roundRect">
            <a:avLst/>
          </a:prstGeom>
          <a:ln w="28575">
            <a:solidFill>
              <a:srgbClr val="AD63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dirty="0"/>
              <a:t>Conducting individual </a:t>
            </a:r>
            <a:r>
              <a:rPr lang="en-GB" dirty="0" smtClean="0"/>
              <a:t>interviews with 16 farmers (10 collaborations)</a:t>
            </a:r>
            <a:endParaRPr lang="en-GB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7193954" y="2861451"/>
            <a:ext cx="2052000" cy="1856482"/>
          </a:xfrm>
          <a:prstGeom prst="roundRect">
            <a:avLst/>
          </a:prstGeom>
          <a:ln w="28575">
            <a:solidFill>
              <a:srgbClr val="B04A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dirty="0"/>
              <a:t>Q</a:t>
            </a:r>
            <a:r>
              <a:rPr lang="en-GB" dirty="0" smtClean="0"/>
              <a:t>ualitative </a:t>
            </a:r>
            <a:r>
              <a:rPr lang="en-GB" dirty="0"/>
              <a:t>multi-theme coding </a:t>
            </a:r>
            <a:r>
              <a:rPr lang="en-GB" sz="1400" dirty="0"/>
              <a:t>(</a:t>
            </a:r>
            <a:r>
              <a:rPr lang="en-GB" sz="1400" dirty="0" err="1"/>
              <a:t>Ayache</a:t>
            </a:r>
            <a:r>
              <a:rPr lang="en-GB" sz="1400" dirty="0"/>
              <a:t> and Dumez, 2011</a:t>
            </a:r>
            <a:r>
              <a:rPr lang="en-GB" sz="1400" dirty="0" smtClean="0"/>
              <a:t>)</a:t>
            </a:r>
          </a:p>
          <a:p>
            <a:pPr algn="ctr"/>
            <a:r>
              <a:rPr lang="en-GB" dirty="0" smtClean="0"/>
              <a:t>Cross-sectional </a:t>
            </a:r>
            <a:r>
              <a:rPr lang="en-GB" dirty="0"/>
              <a:t>analysis 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9388372" y="2883223"/>
            <a:ext cx="2052000" cy="1021556"/>
          </a:xfrm>
          <a:prstGeom prst="roundRect">
            <a:avLst/>
          </a:prstGeom>
          <a:ln w="28575">
            <a:solidFill>
              <a:srgbClr val="B435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dirty="0" smtClean="0"/>
              <a:t>Master student report</a:t>
            </a:r>
          </a:p>
          <a:p>
            <a:pPr algn="ctr"/>
            <a:r>
              <a:rPr lang="en-GB" dirty="0" smtClean="0"/>
              <a:t>More to come</a:t>
            </a:r>
          </a:p>
        </p:txBody>
      </p:sp>
    </p:spTree>
    <p:extLst>
      <p:ext uri="{BB962C8B-B14F-4D97-AF65-F5344CB8AC3E}">
        <p14:creationId xmlns:p14="http://schemas.microsoft.com/office/powerpoint/2010/main" val="296760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en-GB" dirty="0" smtClean="0"/>
              <a:t>Four types of collaborations</a:t>
            </a:r>
            <a:endParaRPr lang="en-GB" dirty="0"/>
          </a:p>
        </p:txBody>
      </p:sp>
      <p:cxnSp>
        <p:nvCxnSpPr>
          <p:cNvPr id="6" name="Connecteur droit avec flèche 5"/>
          <p:cNvCxnSpPr>
            <a:stCxn id="20" idx="3"/>
          </p:cNvCxnSpPr>
          <p:nvPr/>
        </p:nvCxnSpPr>
        <p:spPr>
          <a:xfrm>
            <a:off x="2323717" y="1747093"/>
            <a:ext cx="8213654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lipse 6"/>
          <p:cNvSpPr/>
          <p:nvPr/>
        </p:nvSpPr>
        <p:spPr>
          <a:xfrm>
            <a:off x="2820600" y="1621093"/>
            <a:ext cx="252000" cy="252000"/>
          </a:xfrm>
          <a:prstGeom prst="ellipse">
            <a:avLst/>
          </a:prstGeom>
          <a:solidFill>
            <a:srgbClr val="EB90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Ellipse 7"/>
          <p:cNvSpPr/>
          <p:nvPr/>
        </p:nvSpPr>
        <p:spPr>
          <a:xfrm>
            <a:off x="3072600" y="1621093"/>
            <a:ext cx="252000" cy="252000"/>
          </a:xfrm>
          <a:prstGeom prst="ellipse">
            <a:avLst/>
          </a:prstGeom>
          <a:solidFill>
            <a:srgbClr val="CEB8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Ellipse 8"/>
          <p:cNvSpPr/>
          <p:nvPr/>
        </p:nvSpPr>
        <p:spPr>
          <a:xfrm>
            <a:off x="6291307" y="1621093"/>
            <a:ext cx="252000" cy="252000"/>
          </a:xfrm>
          <a:prstGeom prst="ellipse">
            <a:avLst/>
          </a:prstGeom>
          <a:solidFill>
            <a:srgbClr val="DA90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Ellipse 9"/>
          <p:cNvSpPr/>
          <p:nvPr/>
        </p:nvSpPr>
        <p:spPr>
          <a:xfrm>
            <a:off x="8970924" y="1621093"/>
            <a:ext cx="252000" cy="252000"/>
          </a:xfrm>
          <a:prstGeom prst="ellipse">
            <a:avLst/>
          </a:prstGeom>
          <a:solidFill>
            <a:srgbClr val="6B6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à coins arrondis 10"/>
          <p:cNvSpPr/>
          <p:nvPr/>
        </p:nvSpPr>
        <p:spPr>
          <a:xfrm>
            <a:off x="966130" y="2399171"/>
            <a:ext cx="1606164" cy="252000"/>
          </a:xfrm>
          <a:prstGeom prst="roundRect">
            <a:avLst>
              <a:gd name="adj" fmla="val 50000"/>
            </a:avLst>
          </a:prstGeom>
          <a:solidFill>
            <a:srgbClr val="EB90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Joint selling</a:t>
            </a:r>
            <a:endParaRPr lang="en-GB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3296708" y="2245076"/>
            <a:ext cx="1987354" cy="560191"/>
          </a:xfrm>
          <a:prstGeom prst="roundRect">
            <a:avLst>
              <a:gd name="adj" fmla="val 50000"/>
            </a:avLst>
          </a:prstGeom>
          <a:solidFill>
            <a:srgbClr val="CEB8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Planned sales between 2 farms</a:t>
            </a:r>
            <a:endParaRPr lang="en-GB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5949419" y="2243380"/>
            <a:ext cx="1827334" cy="563582"/>
          </a:xfrm>
          <a:prstGeom prst="roundRect">
            <a:avLst>
              <a:gd name="adj" fmla="val 50000"/>
            </a:avLst>
          </a:prstGeom>
          <a:solidFill>
            <a:srgbClr val="DA90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Exchange of raw materials </a:t>
            </a:r>
            <a:endParaRPr lang="en-GB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8632705" y="2243087"/>
            <a:ext cx="1606164" cy="564169"/>
          </a:xfrm>
          <a:prstGeom prst="roundRect">
            <a:avLst>
              <a:gd name="adj" fmla="val 50000"/>
            </a:avLst>
          </a:prstGeom>
          <a:solidFill>
            <a:srgbClr val="6B6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Shared crop rotation </a:t>
            </a:r>
            <a:endParaRPr lang="en-GB" dirty="0"/>
          </a:p>
        </p:txBody>
      </p:sp>
      <p:sp>
        <p:nvSpPr>
          <p:cNvPr id="15" name="Rectangle à coins arrondis 14"/>
          <p:cNvSpPr/>
          <p:nvPr/>
        </p:nvSpPr>
        <p:spPr>
          <a:xfrm>
            <a:off x="785507" y="2672943"/>
            <a:ext cx="1967409" cy="1940957"/>
          </a:xfrm>
          <a:prstGeom prst="roundRect">
            <a:avLst/>
          </a:prstGeom>
          <a:ln>
            <a:solidFill>
              <a:srgbClr val="EB907C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dirty="0" smtClean="0"/>
              <a:t>Coordination </a:t>
            </a:r>
            <a:r>
              <a:rPr lang="en-GB" dirty="0"/>
              <a:t>between </a:t>
            </a:r>
            <a:r>
              <a:rPr lang="en-GB" dirty="0" smtClean="0"/>
              <a:t>farmers </a:t>
            </a:r>
            <a:r>
              <a:rPr lang="en-GB" dirty="0"/>
              <a:t>to offer a complete range of </a:t>
            </a:r>
            <a:r>
              <a:rPr lang="en-GB" dirty="0" smtClean="0"/>
              <a:t>products for direct selling</a:t>
            </a:r>
            <a:endParaRPr lang="en-GB" dirty="0"/>
          </a:p>
        </p:txBody>
      </p:sp>
      <p:sp>
        <p:nvSpPr>
          <p:cNvPr id="17" name="Rectangle à coins arrondis 16"/>
          <p:cNvSpPr/>
          <p:nvPr/>
        </p:nvSpPr>
        <p:spPr>
          <a:xfrm>
            <a:off x="3072600" y="2820910"/>
            <a:ext cx="2435571" cy="2531566"/>
          </a:xfrm>
          <a:prstGeom prst="roundRect">
            <a:avLst/>
          </a:prstGeom>
          <a:ln>
            <a:solidFill>
              <a:srgbClr val="CEB868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dirty="0"/>
              <a:t>A farmer produces a crop on </a:t>
            </a:r>
            <a:r>
              <a:rPr lang="en-GB" dirty="0" smtClean="0"/>
              <a:t>his/her </a:t>
            </a:r>
            <a:r>
              <a:rPr lang="en-GB" dirty="0"/>
              <a:t>own land and sells it to </a:t>
            </a:r>
            <a:r>
              <a:rPr lang="en-GB" dirty="0" smtClean="0"/>
              <a:t>his/her </a:t>
            </a:r>
            <a:r>
              <a:rPr lang="en-GB" dirty="0"/>
              <a:t>neighbour on a regular basis. The neighbour </a:t>
            </a:r>
            <a:r>
              <a:rPr lang="en-GB" dirty="0" smtClean="0"/>
              <a:t>commits </a:t>
            </a:r>
            <a:r>
              <a:rPr lang="en-GB" dirty="0"/>
              <a:t>to </a:t>
            </a:r>
            <a:r>
              <a:rPr lang="en-GB" dirty="0" smtClean="0"/>
              <a:t>buying </a:t>
            </a:r>
            <a:r>
              <a:rPr lang="en-GB" dirty="0"/>
              <a:t>the crop each year.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5645301" y="2820910"/>
            <a:ext cx="2435571" cy="3083778"/>
          </a:xfrm>
          <a:prstGeom prst="roundRect">
            <a:avLst/>
          </a:prstGeom>
          <a:ln>
            <a:solidFill>
              <a:srgbClr val="DA904C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dirty="0" smtClean="0"/>
              <a:t>The 2 (or more) farmers produce </a:t>
            </a:r>
            <a:r>
              <a:rPr lang="en-GB" dirty="0"/>
              <a:t>a crop on his/her own land </a:t>
            </a:r>
            <a:r>
              <a:rPr lang="en-GB" dirty="0" smtClean="0"/>
              <a:t>for </a:t>
            </a:r>
            <a:r>
              <a:rPr lang="en-GB" dirty="0"/>
              <a:t>his/her neighbour on a regular basis. </a:t>
            </a:r>
            <a:r>
              <a:rPr lang="en-GB" dirty="0" smtClean="0"/>
              <a:t>Financial compensation can occur in case of unbalanced value.</a:t>
            </a:r>
            <a:endParaRPr lang="en-GB" dirty="0"/>
          </a:p>
        </p:txBody>
      </p:sp>
      <p:sp>
        <p:nvSpPr>
          <p:cNvPr id="19" name="Rectangle à coins arrondis 18"/>
          <p:cNvSpPr/>
          <p:nvPr/>
        </p:nvSpPr>
        <p:spPr>
          <a:xfrm>
            <a:off x="8218002" y="2820910"/>
            <a:ext cx="2435571" cy="2531566"/>
          </a:xfrm>
          <a:prstGeom prst="roundRect">
            <a:avLst/>
          </a:prstGeom>
          <a:ln>
            <a:solidFill>
              <a:srgbClr val="6B6E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dirty="0"/>
              <a:t>Plot exchange or plot sharing. Often formalised by an agreement as the operations are very </a:t>
            </a:r>
            <a:r>
              <a:rPr lang="en-GB" dirty="0" smtClean="0"/>
              <a:t>intertwined and therefore require better guarantees.</a:t>
            </a:r>
            <a:endParaRPr lang="en-GB" dirty="0"/>
          </a:p>
        </p:txBody>
      </p:sp>
      <p:sp>
        <p:nvSpPr>
          <p:cNvPr id="20" name="ZoneTexte 19"/>
          <p:cNvSpPr txBox="1"/>
          <p:nvPr/>
        </p:nvSpPr>
        <p:spPr>
          <a:xfrm>
            <a:off x="500910" y="1562427"/>
            <a:ext cx="1822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Complementarity</a:t>
            </a:r>
            <a:endParaRPr lang="en-GB" dirty="0"/>
          </a:p>
        </p:txBody>
      </p:sp>
      <p:sp>
        <p:nvSpPr>
          <p:cNvPr id="23" name="ZoneTexte 22"/>
          <p:cNvSpPr txBox="1"/>
          <p:nvPr/>
        </p:nvSpPr>
        <p:spPr>
          <a:xfrm>
            <a:off x="10537371" y="1562427"/>
            <a:ext cx="919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Synergy</a:t>
            </a:r>
            <a:endParaRPr lang="en-GB" dirty="0"/>
          </a:p>
        </p:txBody>
      </p:sp>
      <p:sp>
        <p:nvSpPr>
          <p:cNvPr id="24" name="ZoneTexte 23"/>
          <p:cNvSpPr txBox="1"/>
          <p:nvPr/>
        </p:nvSpPr>
        <p:spPr>
          <a:xfrm>
            <a:off x="1486120" y="4635672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N=1</a:t>
            </a:r>
            <a:endParaRPr lang="en-GB" dirty="0"/>
          </a:p>
        </p:txBody>
      </p:sp>
      <p:sp>
        <p:nvSpPr>
          <p:cNvPr id="25" name="ZoneTexte 24"/>
          <p:cNvSpPr txBox="1"/>
          <p:nvPr/>
        </p:nvSpPr>
        <p:spPr>
          <a:xfrm>
            <a:off x="4007295" y="5366131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N=4</a:t>
            </a:r>
            <a:endParaRPr lang="en-GB" dirty="0"/>
          </a:p>
        </p:txBody>
      </p:sp>
      <p:sp>
        <p:nvSpPr>
          <p:cNvPr id="28" name="ZoneTexte 27"/>
          <p:cNvSpPr txBox="1"/>
          <p:nvPr/>
        </p:nvSpPr>
        <p:spPr>
          <a:xfrm>
            <a:off x="6579996" y="5918342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N=2</a:t>
            </a:r>
            <a:endParaRPr lang="en-GB" dirty="0"/>
          </a:p>
        </p:txBody>
      </p:sp>
      <p:sp>
        <p:nvSpPr>
          <p:cNvPr id="29" name="ZoneTexte 28"/>
          <p:cNvSpPr txBox="1"/>
          <p:nvPr/>
        </p:nvSpPr>
        <p:spPr>
          <a:xfrm>
            <a:off x="9152697" y="5366131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N=3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1485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4" grpId="0"/>
      <p:bldP spid="25" grpId="0"/>
      <p:bldP spid="28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en-GB" dirty="0" smtClean="0"/>
              <a:t>Four types of collaborations</a:t>
            </a:r>
            <a:endParaRPr lang="en-GB" dirty="0"/>
          </a:p>
        </p:txBody>
      </p:sp>
      <p:cxnSp>
        <p:nvCxnSpPr>
          <p:cNvPr id="6" name="Connecteur droit avec flèche 5"/>
          <p:cNvCxnSpPr>
            <a:stCxn id="20" idx="3"/>
          </p:cNvCxnSpPr>
          <p:nvPr/>
        </p:nvCxnSpPr>
        <p:spPr>
          <a:xfrm>
            <a:off x="2323717" y="1747093"/>
            <a:ext cx="8213654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lipse 6"/>
          <p:cNvSpPr/>
          <p:nvPr/>
        </p:nvSpPr>
        <p:spPr>
          <a:xfrm>
            <a:off x="2820600" y="1621093"/>
            <a:ext cx="252000" cy="252000"/>
          </a:xfrm>
          <a:prstGeom prst="ellipse">
            <a:avLst/>
          </a:prstGeom>
          <a:solidFill>
            <a:srgbClr val="EB90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Ellipse 7"/>
          <p:cNvSpPr/>
          <p:nvPr/>
        </p:nvSpPr>
        <p:spPr>
          <a:xfrm>
            <a:off x="3072600" y="1621093"/>
            <a:ext cx="252000" cy="252000"/>
          </a:xfrm>
          <a:prstGeom prst="ellipse">
            <a:avLst/>
          </a:prstGeom>
          <a:solidFill>
            <a:srgbClr val="CEB8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Ellipse 8"/>
          <p:cNvSpPr/>
          <p:nvPr/>
        </p:nvSpPr>
        <p:spPr>
          <a:xfrm>
            <a:off x="6291307" y="1621093"/>
            <a:ext cx="252000" cy="252000"/>
          </a:xfrm>
          <a:prstGeom prst="ellipse">
            <a:avLst/>
          </a:prstGeom>
          <a:solidFill>
            <a:srgbClr val="DA90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Ellipse 9"/>
          <p:cNvSpPr/>
          <p:nvPr/>
        </p:nvSpPr>
        <p:spPr>
          <a:xfrm>
            <a:off x="8970924" y="1621093"/>
            <a:ext cx="252000" cy="252000"/>
          </a:xfrm>
          <a:prstGeom prst="ellipse">
            <a:avLst/>
          </a:prstGeom>
          <a:solidFill>
            <a:srgbClr val="6B6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à coins arrondis 12"/>
          <p:cNvSpPr/>
          <p:nvPr/>
        </p:nvSpPr>
        <p:spPr>
          <a:xfrm>
            <a:off x="689147" y="2116425"/>
            <a:ext cx="1827334" cy="563582"/>
          </a:xfrm>
          <a:prstGeom prst="roundRect">
            <a:avLst>
              <a:gd name="adj" fmla="val 50000"/>
            </a:avLst>
          </a:prstGeom>
          <a:solidFill>
            <a:srgbClr val="DA90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Exchange of raw materials </a:t>
            </a:r>
            <a:endParaRPr lang="en-GB" dirty="0"/>
          </a:p>
        </p:txBody>
      </p:sp>
      <p:sp>
        <p:nvSpPr>
          <p:cNvPr id="18" name="Rectangle à coins arrondis 17"/>
          <p:cNvSpPr/>
          <p:nvPr/>
        </p:nvSpPr>
        <p:spPr>
          <a:xfrm>
            <a:off x="385029" y="2693955"/>
            <a:ext cx="2435571" cy="3083778"/>
          </a:xfrm>
          <a:prstGeom prst="roundRect">
            <a:avLst/>
          </a:prstGeom>
          <a:ln>
            <a:solidFill>
              <a:srgbClr val="DA904C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dirty="0" smtClean="0"/>
              <a:t>The 2 (or more) farmers produce </a:t>
            </a:r>
            <a:r>
              <a:rPr lang="en-GB" dirty="0"/>
              <a:t>a crop on his/her own land </a:t>
            </a:r>
            <a:r>
              <a:rPr lang="en-GB" dirty="0" smtClean="0"/>
              <a:t>for </a:t>
            </a:r>
            <a:r>
              <a:rPr lang="en-GB" dirty="0"/>
              <a:t>his/her neighbour on a regular basis. </a:t>
            </a:r>
            <a:r>
              <a:rPr lang="en-GB" dirty="0" smtClean="0"/>
              <a:t>Financial compensation can occur in case of unbalanced value.</a:t>
            </a:r>
            <a:endParaRPr lang="en-GB" dirty="0"/>
          </a:p>
        </p:txBody>
      </p:sp>
      <p:sp>
        <p:nvSpPr>
          <p:cNvPr id="20" name="ZoneTexte 19"/>
          <p:cNvSpPr txBox="1"/>
          <p:nvPr/>
        </p:nvSpPr>
        <p:spPr>
          <a:xfrm>
            <a:off x="500910" y="1562427"/>
            <a:ext cx="1822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Complementarity</a:t>
            </a:r>
            <a:endParaRPr lang="en-GB" dirty="0"/>
          </a:p>
        </p:txBody>
      </p:sp>
      <p:sp>
        <p:nvSpPr>
          <p:cNvPr id="23" name="ZoneTexte 22"/>
          <p:cNvSpPr txBox="1"/>
          <p:nvPr/>
        </p:nvSpPr>
        <p:spPr>
          <a:xfrm>
            <a:off x="10537371" y="1562427"/>
            <a:ext cx="919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Synergy</a:t>
            </a:r>
            <a:endParaRPr lang="en-GB" dirty="0"/>
          </a:p>
        </p:txBody>
      </p:sp>
      <p:sp>
        <p:nvSpPr>
          <p:cNvPr id="28" name="ZoneTexte 27"/>
          <p:cNvSpPr txBox="1"/>
          <p:nvPr/>
        </p:nvSpPr>
        <p:spPr>
          <a:xfrm>
            <a:off x="1319724" y="5791387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N=2</a:t>
            </a:r>
            <a:endParaRPr lang="en-GB" dirty="0"/>
          </a:p>
        </p:txBody>
      </p:sp>
      <p:pic>
        <p:nvPicPr>
          <p:cNvPr id="26" name="Imag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0769" y="3142187"/>
            <a:ext cx="1211830" cy="1185862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4944" y="3142187"/>
            <a:ext cx="1136451" cy="1185862"/>
          </a:xfrm>
          <a:prstGeom prst="rect">
            <a:avLst/>
          </a:prstGeom>
        </p:spPr>
      </p:pic>
      <p:sp>
        <p:nvSpPr>
          <p:cNvPr id="30" name="ZoneTexte 29"/>
          <p:cNvSpPr txBox="1"/>
          <p:nvPr/>
        </p:nvSpPr>
        <p:spPr>
          <a:xfrm>
            <a:off x="3545007" y="4274683"/>
            <a:ext cx="167749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Farmer-baker</a:t>
            </a:r>
          </a:p>
          <a:p>
            <a:pPr algn="ctr"/>
            <a:r>
              <a:rPr lang="en-GB" sz="1400" dirty="0" smtClean="0"/>
              <a:t>35 ha UAA</a:t>
            </a:r>
          </a:p>
          <a:p>
            <a:pPr algn="ctr"/>
            <a:r>
              <a:rPr lang="en-GB" sz="1400" dirty="0" smtClean="0"/>
              <a:t>Needs 12 ha for wheat : only 8 ha available in a 4 year rotation</a:t>
            </a:r>
            <a:endParaRPr lang="en-GB" sz="1400" dirty="0"/>
          </a:p>
        </p:txBody>
      </p:sp>
      <p:sp>
        <p:nvSpPr>
          <p:cNvPr id="32" name="ZoneTexte 31"/>
          <p:cNvSpPr txBox="1"/>
          <p:nvPr/>
        </p:nvSpPr>
        <p:spPr>
          <a:xfrm>
            <a:off x="7112570" y="4212821"/>
            <a:ext cx="15500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Cow breeder</a:t>
            </a:r>
          </a:p>
          <a:p>
            <a:pPr algn="ctr"/>
            <a:r>
              <a:rPr lang="en-GB" sz="1400" dirty="0" smtClean="0"/>
              <a:t>60 ha UAA</a:t>
            </a:r>
          </a:p>
          <a:p>
            <a:pPr algn="ctr"/>
            <a:r>
              <a:rPr lang="en-GB" sz="1400" dirty="0" smtClean="0"/>
              <a:t>70 milking cows</a:t>
            </a:r>
          </a:p>
          <a:p>
            <a:pPr algn="ctr"/>
            <a:r>
              <a:rPr lang="en-GB" sz="1400" dirty="0" smtClean="0"/>
              <a:t>Needs to grow cereals between 2 cycles of pasture</a:t>
            </a:r>
            <a:endParaRPr lang="en-GB" sz="1400" dirty="0"/>
          </a:p>
        </p:txBody>
      </p:sp>
      <p:cxnSp>
        <p:nvCxnSpPr>
          <p:cNvPr id="5" name="Connecteur droit avec flèche 4"/>
          <p:cNvCxnSpPr/>
          <p:nvPr/>
        </p:nvCxnSpPr>
        <p:spPr>
          <a:xfrm flipV="1">
            <a:off x="5449078" y="3461657"/>
            <a:ext cx="1766977" cy="9332"/>
          </a:xfrm>
          <a:prstGeom prst="straightConnector1">
            <a:avLst/>
          </a:prstGeom>
          <a:ln w="19050">
            <a:solidFill>
              <a:srgbClr val="6B6E5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 rot="10800000" flipV="1">
            <a:off x="5449077" y="4222159"/>
            <a:ext cx="1766977" cy="9331"/>
          </a:xfrm>
          <a:prstGeom prst="straightConnector1">
            <a:avLst/>
          </a:prstGeom>
          <a:ln w="19050">
            <a:solidFill>
              <a:srgbClr val="CEB868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ZoneTexte 35"/>
          <p:cNvSpPr txBox="1"/>
          <p:nvPr/>
        </p:nvSpPr>
        <p:spPr>
          <a:xfrm>
            <a:off x="5943263" y="3461657"/>
            <a:ext cx="5849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Grass</a:t>
            </a:r>
            <a:endParaRPr lang="en-GB" sz="1400" dirty="0"/>
          </a:p>
        </p:txBody>
      </p:sp>
      <p:sp>
        <p:nvSpPr>
          <p:cNvPr id="37" name="ZoneTexte 36"/>
          <p:cNvSpPr txBox="1"/>
          <p:nvPr/>
        </p:nvSpPr>
        <p:spPr>
          <a:xfrm>
            <a:off x="5943263" y="4204938"/>
            <a:ext cx="6751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Wheat</a:t>
            </a:r>
            <a:endParaRPr lang="en-GB" sz="1400" dirty="0"/>
          </a:p>
        </p:txBody>
      </p:sp>
      <p:sp>
        <p:nvSpPr>
          <p:cNvPr id="22" name="Rectangle 21"/>
          <p:cNvSpPr/>
          <p:nvPr/>
        </p:nvSpPr>
        <p:spPr>
          <a:xfrm>
            <a:off x="4168054" y="1948858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 err="1" smtClean="0">
                <a:solidFill>
                  <a:srgbClr val="000000"/>
                </a:solidFill>
              </a:rPr>
              <a:t>Provide</a:t>
            </a:r>
            <a:r>
              <a:rPr lang="fr-FR" dirty="0" smtClean="0">
                <a:solidFill>
                  <a:srgbClr val="000000"/>
                </a:solidFill>
              </a:rPr>
              <a:t> </a:t>
            </a:r>
            <a:r>
              <a:rPr lang="fr-FR" dirty="0" err="1" smtClean="0">
                <a:solidFill>
                  <a:srgbClr val="000000"/>
                </a:solidFill>
              </a:rPr>
              <a:t>wheat</a:t>
            </a:r>
            <a:r>
              <a:rPr lang="fr-FR" dirty="0" smtClean="0">
                <a:solidFill>
                  <a:srgbClr val="000000"/>
                </a:solidFill>
              </a:rPr>
              <a:t> </a:t>
            </a:r>
            <a:r>
              <a:rPr lang="fr-FR" dirty="0" err="1" smtClean="0">
                <a:solidFill>
                  <a:srgbClr val="000000"/>
                </a:solidFill>
              </a:rPr>
              <a:t>seeds</a:t>
            </a:r>
            <a:endParaRPr lang="fr-FR" dirty="0">
              <a:solidFill>
                <a:srgbClr val="000000"/>
              </a:solidFill>
            </a:endParaRPr>
          </a:p>
          <a:p>
            <a:r>
              <a:rPr lang="fr-FR" dirty="0" smtClean="0">
                <a:solidFill>
                  <a:srgbClr val="000000"/>
                </a:solidFill>
              </a:rPr>
              <a:t>Field </a:t>
            </a:r>
            <a:r>
              <a:rPr lang="fr-FR" dirty="0" err="1" smtClean="0">
                <a:solidFill>
                  <a:srgbClr val="000000"/>
                </a:solidFill>
              </a:rPr>
              <a:t>operations</a:t>
            </a:r>
            <a:r>
              <a:rPr lang="fr-FR" dirty="0" smtClean="0">
                <a:solidFill>
                  <a:srgbClr val="000000"/>
                </a:solidFill>
              </a:rPr>
              <a:t> (</a:t>
            </a:r>
            <a:r>
              <a:rPr lang="fr-FR" dirty="0" err="1" smtClean="0">
                <a:solidFill>
                  <a:srgbClr val="000000"/>
                </a:solidFill>
              </a:rPr>
              <a:t>weeding</a:t>
            </a:r>
            <a:r>
              <a:rPr lang="fr-FR" dirty="0" smtClean="0">
                <a:solidFill>
                  <a:srgbClr val="000000"/>
                </a:solidFill>
              </a:rPr>
              <a:t>, </a:t>
            </a:r>
            <a:r>
              <a:rPr lang="fr-FR" dirty="0" err="1" smtClean="0">
                <a:solidFill>
                  <a:srgbClr val="000000"/>
                </a:solidFill>
              </a:rPr>
              <a:t>harvesting</a:t>
            </a:r>
            <a:r>
              <a:rPr lang="fr-FR" dirty="0" smtClean="0">
                <a:solidFill>
                  <a:srgbClr val="000000"/>
                </a:solidFill>
              </a:rPr>
              <a:t>) + </a:t>
            </a:r>
            <a:r>
              <a:rPr lang="fr-FR" dirty="0" err="1" smtClean="0">
                <a:solidFill>
                  <a:srgbClr val="000000"/>
                </a:solidFill>
              </a:rPr>
              <a:t>sorting</a:t>
            </a:r>
            <a:r>
              <a:rPr lang="fr-FR" dirty="0" smtClean="0">
                <a:solidFill>
                  <a:srgbClr val="000000"/>
                </a:solidFill>
              </a:rPr>
              <a:t> </a:t>
            </a:r>
          </a:p>
          <a:p>
            <a:r>
              <a:rPr lang="fr-FR" dirty="0" err="1" smtClean="0">
                <a:solidFill>
                  <a:srgbClr val="000000"/>
                </a:solidFill>
              </a:rPr>
              <a:t>Buys</a:t>
            </a:r>
            <a:r>
              <a:rPr lang="fr-FR" dirty="0" smtClean="0">
                <a:solidFill>
                  <a:srgbClr val="000000"/>
                </a:solidFill>
              </a:rPr>
              <a:t> the </a:t>
            </a:r>
            <a:r>
              <a:rPr lang="fr-FR" dirty="0" err="1" smtClean="0">
                <a:solidFill>
                  <a:srgbClr val="000000"/>
                </a:solidFill>
              </a:rPr>
              <a:t>wheat</a:t>
            </a:r>
            <a:r>
              <a:rPr lang="fr-FR" dirty="0" smtClean="0">
                <a:solidFill>
                  <a:srgbClr val="000000"/>
                </a:solidFill>
              </a:rPr>
              <a:t> (minus the </a:t>
            </a:r>
            <a:r>
              <a:rPr lang="fr-FR" dirty="0" err="1" smtClean="0">
                <a:solidFill>
                  <a:srgbClr val="000000"/>
                </a:solidFill>
              </a:rPr>
              <a:t>costs</a:t>
            </a:r>
            <a:r>
              <a:rPr lang="fr-FR" dirty="0" smtClean="0">
                <a:solidFill>
                  <a:srgbClr val="000000"/>
                </a:solidFill>
              </a:rPr>
              <a:t> of </a:t>
            </a:r>
            <a:r>
              <a:rPr lang="fr-FR" dirty="0" err="1" smtClean="0">
                <a:solidFill>
                  <a:srgbClr val="000000"/>
                </a:solidFill>
              </a:rPr>
              <a:t>seeds</a:t>
            </a:r>
            <a:r>
              <a:rPr lang="fr-FR" dirty="0" smtClean="0">
                <a:solidFill>
                  <a:srgbClr val="000000"/>
                </a:solidFill>
              </a:rPr>
              <a:t> and </a:t>
            </a:r>
            <a:r>
              <a:rPr lang="fr-FR" dirty="0" err="1" smtClean="0">
                <a:solidFill>
                  <a:srgbClr val="000000"/>
                </a:solidFill>
              </a:rPr>
              <a:t>field</a:t>
            </a:r>
            <a:r>
              <a:rPr lang="fr-FR" dirty="0" smtClean="0">
                <a:solidFill>
                  <a:srgbClr val="000000"/>
                </a:solidFill>
              </a:rPr>
              <a:t> </a:t>
            </a:r>
            <a:r>
              <a:rPr lang="fr-FR" dirty="0" err="1" smtClean="0">
                <a:solidFill>
                  <a:srgbClr val="000000"/>
                </a:solidFill>
              </a:rPr>
              <a:t>operations</a:t>
            </a:r>
            <a:r>
              <a:rPr lang="fr-FR" dirty="0" smtClean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38" name="Rectangle à coins arrondis 37"/>
          <p:cNvSpPr/>
          <p:nvPr/>
        </p:nvSpPr>
        <p:spPr>
          <a:xfrm>
            <a:off x="4093011" y="1965948"/>
            <a:ext cx="75043" cy="913642"/>
          </a:xfrm>
          <a:prstGeom prst="roundRect">
            <a:avLst/>
          </a:prstGeom>
          <a:solidFill>
            <a:srgbClr val="6B6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4805489" y="5602286"/>
            <a:ext cx="29335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r-FR" dirty="0" err="1" smtClean="0"/>
              <a:t>Harvest</a:t>
            </a:r>
            <a:r>
              <a:rPr lang="fr-FR" dirty="0" smtClean="0"/>
              <a:t> the </a:t>
            </a:r>
            <a:r>
              <a:rPr lang="fr-FR" dirty="0" err="1" smtClean="0"/>
              <a:t>grass</a:t>
            </a:r>
            <a:r>
              <a:rPr lang="fr-FR" dirty="0" smtClean="0"/>
              <a:t> </a:t>
            </a:r>
          </a:p>
          <a:p>
            <a:pPr algn="r"/>
            <a:r>
              <a:rPr lang="fr-FR" dirty="0" err="1" smtClean="0"/>
              <a:t>Buys</a:t>
            </a:r>
            <a:r>
              <a:rPr lang="fr-FR" dirty="0" smtClean="0"/>
              <a:t> the </a:t>
            </a:r>
            <a:r>
              <a:rPr lang="fr-FR" dirty="0" err="1" smtClean="0"/>
              <a:t>grass</a:t>
            </a:r>
            <a:endParaRPr lang="fr-FR" dirty="0">
              <a:solidFill>
                <a:srgbClr val="000000"/>
              </a:solidFill>
              <a:effectLst/>
              <a:latin typeface="YAFdJt8dAY0 0"/>
            </a:endParaRPr>
          </a:p>
        </p:txBody>
      </p:sp>
      <p:sp>
        <p:nvSpPr>
          <p:cNvPr id="40" name="Rectangle à coins arrondis 39"/>
          <p:cNvSpPr/>
          <p:nvPr/>
        </p:nvSpPr>
        <p:spPr>
          <a:xfrm>
            <a:off x="7739065" y="5602285"/>
            <a:ext cx="93475" cy="646331"/>
          </a:xfrm>
          <a:prstGeom prst="roundRect">
            <a:avLst/>
          </a:prstGeom>
          <a:solidFill>
            <a:srgbClr val="CEB8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5306629" y="3752604"/>
            <a:ext cx="19485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 err="1" smtClean="0">
                <a:solidFill>
                  <a:srgbClr val="000000"/>
                </a:solidFill>
              </a:rPr>
              <a:t>Straw-manure</a:t>
            </a:r>
            <a:r>
              <a:rPr lang="fr-FR" sz="1400" dirty="0" smtClean="0">
                <a:solidFill>
                  <a:srgbClr val="000000"/>
                </a:solidFill>
              </a:rPr>
              <a:t> </a:t>
            </a:r>
            <a:r>
              <a:rPr lang="fr-FR" sz="1400" dirty="0">
                <a:solidFill>
                  <a:srgbClr val="000000"/>
                </a:solidFill>
              </a:rPr>
              <a:t>exchange</a:t>
            </a:r>
          </a:p>
        </p:txBody>
      </p:sp>
      <p:sp>
        <p:nvSpPr>
          <p:cNvPr id="42" name="Espace réservé du contenu 1"/>
          <p:cNvSpPr>
            <a:spLocks noGrp="1"/>
          </p:cNvSpPr>
          <p:nvPr>
            <p:ph idx="1"/>
          </p:nvPr>
        </p:nvSpPr>
        <p:spPr>
          <a:xfrm>
            <a:off x="8898902" y="3142187"/>
            <a:ext cx="3276938" cy="2910661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Oral agreement</a:t>
            </a:r>
          </a:p>
          <a:p>
            <a:pPr lvl="1"/>
            <a:r>
              <a:rPr lang="fr-FR" dirty="0" err="1" smtClean="0"/>
              <a:t>Which</a:t>
            </a:r>
            <a:r>
              <a:rPr lang="fr-FR" dirty="0" smtClean="0"/>
              <a:t> plot ?</a:t>
            </a:r>
          </a:p>
          <a:p>
            <a:pPr lvl="1"/>
            <a:r>
              <a:rPr lang="fr-FR" dirty="0" smtClean="0"/>
              <a:t>Price (</a:t>
            </a:r>
            <a:r>
              <a:rPr lang="fr-FR" dirty="0" err="1" smtClean="0"/>
              <a:t>same</a:t>
            </a:r>
            <a:r>
              <a:rPr lang="fr-FR" dirty="0" smtClean="0"/>
              <a:t> </a:t>
            </a:r>
            <a:r>
              <a:rPr lang="fr-FR" dirty="0" err="1" smtClean="0"/>
              <a:t>every</a:t>
            </a:r>
            <a:r>
              <a:rPr lang="fr-FR" dirty="0" smtClean="0"/>
              <a:t> </a:t>
            </a:r>
            <a:r>
              <a:rPr lang="fr-FR" dirty="0" err="1" smtClean="0"/>
              <a:t>year</a:t>
            </a:r>
            <a:r>
              <a:rPr lang="fr-FR" dirty="0" smtClean="0"/>
              <a:t>)</a:t>
            </a:r>
            <a:endParaRPr lang="en-GB" dirty="0" smtClean="0"/>
          </a:p>
          <a:p>
            <a:r>
              <a:rPr lang="en-GB" dirty="0" smtClean="0"/>
              <a:t>Allow 1 to have enough wheat with a 4 year rotation + outlet for the grass</a:t>
            </a:r>
          </a:p>
          <a:p>
            <a:r>
              <a:rPr lang="en-GB" dirty="0" smtClean="0"/>
              <a:t>Allow 2 to grow crops </a:t>
            </a:r>
            <a:r>
              <a:rPr lang="en-GB" dirty="0"/>
              <a:t>between 2 cycles of </a:t>
            </a:r>
            <a:r>
              <a:rPr lang="en-GB" dirty="0" smtClean="0"/>
              <a:t>pasture + </a:t>
            </a:r>
            <a:r>
              <a:rPr lang="en-GB" dirty="0"/>
              <a:t>outlet for the </a:t>
            </a:r>
            <a:r>
              <a:rPr lang="en-GB" dirty="0" smtClean="0"/>
              <a:t>wheat</a:t>
            </a:r>
            <a:endParaRPr lang="en-GB" dirty="0"/>
          </a:p>
          <a:p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71232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4188" y="2546099"/>
            <a:ext cx="4004648" cy="3390363"/>
          </a:xfrm>
          <a:prstGeom prst="rect">
            <a:avLst/>
          </a:prstGeom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en-GB" dirty="0" smtClean="0"/>
              <a:t>Four types of collaborations</a:t>
            </a:r>
            <a:endParaRPr lang="en-GB" dirty="0"/>
          </a:p>
        </p:txBody>
      </p:sp>
      <p:cxnSp>
        <p:nvCxnSpPr>
          <p:cNvPr id="6" name="Connecteur droit avec flèche 5"/>
          <p:cNvCxnSpPr>
            <a:stCxn id="20" idx="3"/>
          </p:cNvCxnSpPr>
          <p:nvPr/>
        </p:nvCxnSpPr>
        <p:spPr>
          <a:xfrm>
            <a:off x="2323717" y="1747093"/>
            <a:ext cx="8213654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lipse 6"/>
          <p:cNvSpPr/>
          <p:nvPr/>
        </p:nvSpPr>
        <p:spPr>
          <a:xfrm>
            <a:off x="2820600" y="1621093"/>
            <a:ext cx="252000" cy="252000"/>
          </a:xfrm>
          <a:prstGeom prst="ellipse">
            <a:avLst/>
          </a:prstGeom>
          <a:solidFill>
            <a:srgbClr val="EB90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Ellipse 7"/>
          <p:cNvSpPr/>
          <p:nvPr/>
        </p:nvSpPr>
        <p:spPr>
          <a:xfrm>
            <a:off x="3072600" y="1621093"/>
            <a:ext cx="252000" cy="252000"/>
          </a:xfrm>
          <a:prstGeom prst="ellipse">
            <a:avLst/>
          </a:prstGeom>
          <a:solidFill>
            <a:srgbClr val="CEB8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Ellipse 8"/>
          <p:cNvSpPr/>
          <p:nvPr/>
        </p:nvSpPr>
        <p:spPr>
          <a:xfrm>
            <a:off x="6291307" y="1621093"/>
            <a:ext cx="252000" cy="252000"/>
          </a:xfrm>
          <a:prstGeom prst="ellipse">
            <a:avLst/>
          </a:prstGeom>
          <a:solidFill>
            <a:srgbClr val="DA90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Ellipse 9"/>
          <p:cNvSpPr/>
          <p:nvPr/>
        </p:nvSpPr>
        <p:spPr>
          <a:xfrm>
            <a:off x="8970924" y="1621093"/>
            <a:ext cx="252000" cy="252000"/>
          </a:xfrm>
          <a:prstGeom prst="ellipse">
            <a:avLst/>
          </a:prstGeom>
          <a:solidFill>
            <a:srgbClr val="6B6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à coins arrondis 13"/>
          <p:cNvSpPr/>
          <p:nvPr/>
        </p:nvSpPr>
        <p:spPr>
          <a:xfrm>
            <a:off x="642947" y="2247065"/>
            <a:ext cx="1606164" cy="564169"/>
          </a:xfrm>
          <a:prstGeom prst="roundRect">
            <a:avLst>
              <a:gd name="adj" fmla="val 50000"/>
            </a:avLst>
          </a:prstGeom>
          <a:solidFill>
            <a:srgbClr val="6B6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Shared crop rotation </a:t>
            </a:r>
            <a:endParaRPr lang="en-GB" dirty="0"/>
          </a:p>
        </p:txBody>
      </p:sp>
      <p:sp>
        <p:nvSpPr>
          <p:cNvPr id="19" name="Rectangle à coins arrondis 18"/>
          <p:cNvSpPr/>
          <p:nvPr/>
        </p:nvSpPr>
        <p:spPr>
          <a:xfrm>
            <a:off x="228244" y="2824888"/>
            <a:ext cx="2435571" cy="2531566"/>
          </a:xfrm>
          <a:prstGeom prst="roundRect">
            <a:avLst/>
          </a:prstGeom>
          <a:ln>
            <a:solidFill>
              <a:srgbClr val="6B6E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dirty="0"/>
              <a:t>Plot exchange or plot sharing. Often formalised by an agreement as the operations are very </a:t>
            </a:r>
            <a:r>
              <a:rPr lang="en-GB" dirty="0" smtClean="0"/>
              <a:t>intertwined and therefore require better guarantees.</a:t>
            </a:r>
            <a:endParaRPr lang="en-GB" dirty="0"/>
          </a:p>
        </p:txBody>
      </p:sp>
      <p:sp>
        <p:nvSpPr>
          <p:cNvPr id="20" name="ZoneTexte 19"/>
          <p:cNvSpPr txBox="1"/>
          <p:nvPr/>
        </p:nvSpPr>
        <p:spPr>
          <a:xfrm>
            <a:off x="500910" y="1562427"/>
            <a:ext cx="1822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Complementarity</a:t>
            </a:r>
            <a:endParaRPr lang="en-GB" dirty="0"/>
          </a:p>
        </p:txBody>
      </p:sp>
      <p:sp>
        <p:nvSpPr>
          <p:cNvPr id="23" name="ZoneTexte 22"/>
          <p:cNvSpPr txBox="1"/>
          <p:nvPr/>
        </p:nvSpPr>
        <p:spPr>
          <a:xfrm>
            <a:off x="10537371" y="1562427"/>
            <a:ext cx="919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Synergy</a:t>
            </a:r>
            <a:endParaRPr lang="en-GB" dirty="0"/>
          </a:p>
        </p:txBody>
      </p:sp>
      <p:sp>
        <p:nvSpPr>
          <p:cNvPr id="29" name="ZoneTexte 28"/>
          <p:cNvSpPr txBox="1"/>
          <p:nvPr/>
        </p:nvSpPr>
        <p:spPr>
          <a:xfrm>
            <a:off x="1162939" y="5370109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N=3</a:t>
            </a:r>
            <a:endParaRPr lang="en-GB" dirty="0"/>
          </a:p>
        </p:txBody>
      </p:sp>
      <p:pic>
        <p:nvPicPr>
          <p:cNvPr id="26" name="Imag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4492" y="1926536"/>
            <a:ext cx="1211830" cy="1185862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778" b="93750" l="0" r="100000">
                        <a14:foregroundMark x1="55072" y1="29167" x2="54348" y2="49306"/>
                        <a14:foregroundMark x1="52899" y1="30556" x2="47101" y2="30556"/>
                        <a14:foregroundMark x1="48551" y1="25000" x2="35507" y2="29167"/>
                        <a14:foregroundMark x1="50000" y1="44444" x2="43478" y2="50694"/>
                        <a14:foregroundMark x1="52899" y1="52083" x2="60870" y2="5069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909110" y="4542536"/>
            <a:ext cx="1136451" cy="1185862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70757" y="2005713"/>
            <a:ext cx="1269966" cy="1185862"/>
          </a:xfrm>
          <a:prstGeom prst="rect">
            <a:avLst/>
          </a:prstGeom>
        </p:spPr>
      </p:pic>
      <p:sp>
        <p:nvSpPr>
          <p:cNvPr id="31" name="ZoneTexte 30"/>
          <p:cNvSpPr txBox="1"/>
          <p:nvPr/>
        </p:nvSpPr>
        <p:spPr>
          <a:xfrm>
            <a:off x="2752232" y="5588263"/>
            <a:ext cx="14502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Farmer-baker</a:t>
            </a:r>
          </a:p>
          <a:p>
            <a:pPr algn="ctr"/>
            <a:r>
              <a:rPr lang="en-GB" dirty="0" smtClean="0"/>
              <a:t>70 ha</a:t>
            </a:r>
            <a:endParaRPr lang="en-GB" dirty="0"/>
          </a:p>
        </p:txBody>
      </p:sp>
      <p:sp>
        <p:nvSpPr>
          <p:cNvPr id="32" name="ZoneTexte 31"/>
          <p:cNvSpPr txBox="1"/>
          <p:nvPr/>
        </p:nvSpPr>
        <p:spPr>
          <a:xfrm>
            <a:off x="2881484" y="3076760"/>
            <a:ext cx="10485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Market gardener</a:t>
            </a:r>
          </a:p>
          <a:p>
            <a:pPr algn="ctr"/>
            <a:r>
              <a:rPr lang="en-GB" dirty="0" smtClean="0"/>
              <a:t>3,5 ha</a:t>
            </a:r>
            <a:endParaRPr lang="en-GB" dirty="0"/>
          </a:p>
        </p:txBody>
      </p:sp>
      <p:sp>
        <p:nvSpPr>
          <p:cNvPr id="33" name="ZoneTexte 32"/>
          <p:cNvSpPr txBox="1"/>
          <p:nvPr/>
        </p:nvSpPr>
        <p:spPr>
          <a:xfrm>
            <a:off x="7247413" y="3046970"/>
            <a:ext cx="150711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Cow breeder</a:t>
            </a:r>
          </a:p>
          <a:p>
            <a:pPr algn="ctr"/>
            <a:r>
              <a:rPr lang="en-GB" dirty="0" smtClean="0"/>
              <a:t>160 ha including 40 ha in the shared rotation</a:t>
            </a:r>
            <a:endParaRPr lang="en-GB" dirty="0"/>
          </a:p>
        </p:txBody>
      </p:sp>
      <p:sp>
        <p:nvSpPr>
          <p:cNvPr id="34" name="Espace réservé du contenu 1"/>
          <p:cNvSpPr>
            <a:spLocks noGrp="1"/>
          </p:cNvSpPr>
          <p:nvPr>
            <p:ph idx="1"/>
          </p:nvPr>
        </p:nvSpPr>
        <p:spPr>
          <a:xfrm>
            <a:off x="8716106" y="3092031"/>
            <a:ext cx="3276938" cy="2910661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Written agreement</a:t>
            </a:r>
          </a:p>
          <a:p>
            <a:pPr lvl="1"/>
            <a:r>
              <a:rPr lang="en-GB" dirty="0" smtClean="0"/>
              <a:t>Management (date of harvest, fertilisation)</a:t>
            </a:r>
          </a:p>
          <a:p>
            <a:pPr lvl="1"/>
            <a:r>
              <a:rPr lang="en-GB" dirty="0" smtClean="0"/>
              <a:t>Straw-manure exchange</a:t>
            </a:r>
          </a:p>
          <a:p>
            <a:pPr lvl="1"/>
            <a:r>
              <a:rPr lang="en-GB" dirty="0" smtClean="0"/>
              <a:t>Condition of use of other farm’s machinery</a:t>
            </a:r>
          </a:p>
          <a:p>
            <a:r>
              <a:rPr lang="en-GB" dirty="0" smtClean="0"/>
              <a:t>1 meeting per year</a:t>
            </a:r>
          </a:p>
          <a:p>
            <a:pPr lvl="1"/>
            <a:r>
              <a:rPr lang="en-GB" dirty="0" smtClean="0"/>
              <a:t>Debrief</a:t>
            </a:r>
          </a:p>
          <a:p>
            <a:pPr lvl="1"/>
            <a:r>
              <a:rPr lang="en-GB" dirty="0" smtClean="0"/>
              <a:t>Plan next year</a:t>
            </a:r>
          </a:p>
        </p:txBody>
      </p:sp>
    </p:spTree>
    <p:extLst>
      <p:ext uri="{BB962C8B-B14F-4D97-AF65-F5344CB8AC3E}">
        <p14:creationId xmlns:p14="http://schemas.microsoft.com/office/powerpoint/2010/main" val="247924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122336" y="1537861"/>
            <a:ext cx="10242350" cy="4009911"/>
          </a:xfrm>
        </p:spPr>
        <p:txBody>
          <a:bodyPr/>
          <a:lstStyle/>
          <a:p>
            <a:r>
              <a:rPr lang="en-GB" dirty="0" smtClean="0"/>
              <a:t>Collaboration allows longer crop rotation</a:t>
            </a:r>
          </a:p>
          <a:p>
            <a:pPr lvl="1"/>
            <a:r>
              <a:rPr lang="en-GB" dirty="0"/>
              <a:t>Produce crops not directly </a:t>
            </a:r>
            <a:r>
              <a:rPr lang="en-GB" dirty="0" smtClean="0"/>
              <a:t>needed </a:t>
            </a:r>
          </a:p>
          <a:p>
            <a:pPr lvl="2"/>
            <a:r>
              <a:rPr lang="en-GB" dirty="0" smtClean="0"/>
              <a:t>F</a:t>
            </a:r>
            <a:r>
              <a:rPr lang="en-GB" dirty="0" smtClean="0"/>
              <a:t>orage in farms without livestock</a:t>
            </a:r>
          </a:p>
          <a:p>
            <a:pPr lvl="2"/>
            <a:r>
              <a:rPr lang="fr-FR" dirty="0" err="1" smtClean="0"/>
              <a:t>Crops</a:t>
            </a:r>
            <a:r>
              <a:rPr lang="fr-FR" dirty="0" smtClean="0"/>
              <a:t> for </a:t>
            </a:r>
            <a:r>
              <a:rPr lang="fr-FR" dirty="0" err="1" smtClean="0"/>
              <a:t>human</a:t>
            </a:r>
            <a:r>
              <a:rPr lang="fr-FR" dirty="0" smtClean="0"/>
              <a:t> </a:t>
            </a:r>
            <a:r>
              <a:rPr lang="fr-FR" dirty="0" err="1" smtClean="0"/>
              <a:t>consumption</a:t>
            </a:r>
            <a:r>
              <a:rPr lang="fr-FR" dirty="0" smtClean="0"/>
              <a:t> in </a:t>
            </a:r>
            <a:r>
              <a:rPr lang="fr-FR" dirty="0" err="1" smtClean="0"/>
              <a:t>farms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livestock</a:t>
            </a:r>
            <a:endParaRPr lang="en-GB" dirty="0" smtClean="0"/>
          </a:p>
          <a:p>
            <a:pPr lvl="1"/>
            <a:r>
              <a:rPr lang="en-GB" dirty="0" smtClean="0"/>
              <a:t>Control </a:t>
            </a:r>
            <a:r>
              <a:rPr lang="en-GB" dirty="0" smtClean="0"/>
              <a:t>of weeds and diseases</a:t>
            </a:r>
          </a:p>
          <a:p>
            <a:pPr lvl="1"/>
            <a:r>
              <a:rPr lang="en-GB" dirty="0" smtClean="0"/>
              <a:t>Fertilisation with legumes and manure</a:t>
            </a:r>
          </a:p>
          <a:p>
            <a:r>
              <a:rPr lang="en-GB" dirty="0" smtClean="0"/>
              <a:t>Only </a:t>
            </a:r>
            <a:r>
              <a:rPr lang="en-GB" dirty="0" smtClean="0"/>
              <a:t>organic cases</a:t>
            </a:r>
          </a:p>
          <a:p>
            <a:pPr lvl="1"/>
            <a:r>
              <a:rPr lang="en-GB" dirty="0"/>
              <a:t>No chemicals and synthetic </a:t>
            </a:r>
            <a:r>
              <a:rPr lang="en-GB" dirty="0" smtClean="0"/>
              <a:t>fertilisers : need long rotations</a:t>
            </a:r>
          </a:p>
          <a:p>
            <a:r>
              <a:rPr lang="en-GB" dirty="0" smtClean="0"/>
              <a:t>Possible intensification</a:t>
            </a:r>
          </a:p>
          <a:p>
            <a:pPr lvl="1"/>
            <a:r>
              <a:rPr lang="en-GB" dirty="0" smtClean="0"/>
              <a:t>Fodder produced out of the farm </a:t>
            </a:r>
            <a:r>
              <a:rPr lang="en-GB" dirty="0" smtClean="0">
                <a:sym typeface="Wingdings" panose="05000000000000000000" pitchFamily="2" charset="2"/>
              </a:rPr>
              <a:t> more livestock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</a:t>
            </a:r>
            <a:r>
              <a:rPr lang="en-GB" dirty="0" smtClean="0"/>
              <a:t>iscussion</a:t>
            </a:r>
            <a:endParaRPr lang="en-GB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718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2979</TotalTime>
  <Words>1168</Words>
  <Application>Microsoft Office PowerPoint</Application>
  <PresentationFormat>Grand écran</PresentationFormat>
  <Paragraphs>192</Paragraphs>
  <Slides>15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Raleway</vt:lpstr>
      <vt:lpstr>Wingdings</vt:lpstr>
      <vt:lpstr>YAFdJt8dAY0 0</vt:lpstr>
      <vt:lpstr>Thème Office</vt:lpstr>
      <vt:lpstr>1_Thème Office</vt:lpstr>
      <vt:lpstr>Tracking-down inter-farm collaborations to promote crop diversity</vt:lpstr>
      <vt:lpstr>Context</vt:lpstr>
      <vt:lpstr>Context</vt:lpstr>
      <vt:lpstr>Context</vt:lpstr>
      <vt:lpstr>Method</vt:lpstr>
      <vt:lpstr>Results</vt:lpstr>
      <vt:lpstr>Results</vt:lpstr>
      <vt:lpstr>Results</vt:lpstr>
      <vt:lpstr>Discussion</vt:lpstr>
      <vt:lpstr>Discussion</vt:lpstr>
      <vt:lpstr>Discussion</vt:lpstr>
      <vt:lpstr>Thank you !</vt:lpstr>
      <vt:lpstr>Results</vt:lpstr>
      <vt:lpstr>Results</vt:lpstr>
      <vt:lpstr>Context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arnaud</dc:creator>
  <cp:lastModifiedBy>Antonin Pepin</cp:lastModifiedBy>
  <cp:revision>87</cp:revision>
  <dcterms:created xsi:type="dcterms:W3CDTF">2019-12-11T10:12:20Z</dcterms:created>
  <dcterms:modified xsi:type="dcterms:W3CDTF">2024-08-27T06:24:00Z</dcterms:modified>
</cp:coreProperties>
</file>