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48" r:id="rId5"/>
    <p:sldMasterId id="2147483671" r:id="rId6"/>
  </p:sldMasterIdLst>
  <p:notesMasterIdLst>
    <p:notesMasterId r:id="rId27"/>
  </p:notesMasterIdLst>
  <p:handoutMasterIdLst>
    <p:handoutMasterId r:id="rId28"/>
  </p:handoutMasterIdLst>
  <p:sldIdLst>
    <p:sldId id="256" r:id="rId7"/>
    <p:sldId id="441" r:id="rId8"/>
    <p:sldId id="479" r:id="rId9"/>
    <p:sldId id="480" r:id="rId10"/>
    <p:sldId id="483" r:id="rId11"/>
    <p:sldId id="500" r:id="rId12"/>
    <p:sldId id="475" r:id="rId13"/>
    <p:sldId id="493" r:id="rId14"/>
    <p:sldId id="502" r:id="rId15"/>
    <p:sldId id="507" r:id="rId16"/>
    <p:sldId id="503" r:id="rId17"/>
    <p:sldId id="508" r:id="rId18"/>
    <p:sldId id="510" r:id="rId19"/>
    <p:sldId id="412" r:id="rId20"/>
    <p:sldId id="499" r:id="rId21"/>
    <p:sldId id="509" r:id="rId22"/>
    <p:sldId id="476" r:id="rId23"/>
    <p:sldId id="495" r:id="rId24"/>
    <p:sldId id="496" r:id="rId25"/>
    <p:sldId id="490" r:id="rId26"/>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1"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ie Arndt" initials="MA" lastIdx="1" clrIdx="6">
    <p:extLst>
      <p:ext uri="{19B8F6BF-5375-455C-9EA6-DF929625EA0E}">
        <p15:presenceInfo xmlns:p15="http://schemas.microsoft.com/office/powerpoint/2012/main" userId="S-1-5-21-1412035194-624093972-2819595877-9352" providerId="AD"/>
      </p:ext>
    </p:extLst>
  </p:cmAuthor>
  <p:cmAuthor id="1" name="Kristina Backhaus" initials="KB" lastIdx="35" clrIdx="0"/>
  <p:cmAuthor id="2" name="Tanja" initials="T" lastIdx="26" clrIdx="1"/>
  <p:cmAuthor id="3" name="Theresa Habermann" initials="TH" lastIdx="70" clrIdx="2">
    <p:extLst>
      <p:ext uri="{19B8F6BF-5375-455C-9EA6-DF929625EA0E}">
        <p15:presenceInfo xmlns:p15="http://schemas.microsoft.com/office/powerpoint/2012/main" userId="S-1-5-21-1412035194-624093972-2819595877-8130" providerId="AD"/>
      </p:ext>
    </p:extLst>
  </p:cmAuthor>
  <p:cmAuthor id="4" name="Hans-Peter Ende" initials="HPE" lastIdx="25" clrIdx="3">
    <p:extLst>
      <p:ext uri="{19B8F6BF-5375-455C-9EA6-DF929625EA0E}">
        <p15:presenceInfo xmlns:p15="http://schemas.microsoft.com/office/powerpoint/2012/main" userId="S-1-5-21-1412035194-624093972-2819595877-1450" providerId="AD"/>
      </p:ext>
    </p:extLst>
  </p:cmAuthor>
  <p:cmAuthor id="5" name="schneider" initials="s" lastIdx="6" clrIdx="4">
    <p:extLst>
      <p:ext uri="{19B8F6BF-5375-455C-9EA6-DF929625EA0E}">
        <p15:presenceInfo xmlns:p15="http://schemas.microsoft.com/office/powerpoint/2012/main" userId="S-1-5-21-1412035194-624093972-2819595877-4071" providerId="AD"/>
      </p:ext>
    </p:extLst>
  </p:cmAuthor>
  <p:cmAuthor id="6" name="Helming, Katharina" initials="HK" lastIdx="4" clrIdx="5">
    <p:extLst>
      <p:ext uri="{19B8F6BF-5375-455C-9EA6-DF929625EA0E}">
        <p15:presenceInfo xmlns:p15="http://schemas.microsoft.com/office/powerpoint/2012/main" userId="S-1-5-21-1412035194-624093972-2819595877-12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755D"/>
    <a:srgbClr val="90B662"/>
    <a:srgbClr val="597537"/>
    <a:srgbClr val="22643E"/>
    <a:srgbClr val="82D5A6"/>
    <a:srgbClr val="004274"/>
    <a:srgbClr val="004A82"/>
    <a:srgbClr val="5A2781"/>
    <a:srgbClr val="61298B"/>
    <a:srgbClr val="B0C1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7" autoAdjust="0"/>
    <p:restoredTop sz="89788" autoAdjust="0"/>
  </p:normalViewPr>
  <p:slideViewPr>
    <p:cSldViewPr snapToObjects="1" showGuides="1">
      <p:cViewPr varScale="1">
        <p:scale>
          <a:sx n="147" d="100"/>
          <a:sy n="147" d="100"/>
        </p:scale>
        <p:origin x="654" y="114"/>
      </p:cViewPr>
      <p:guideLst>
        <p:guide orient="horz" pos="531"/>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Objects="1">
      <p:cViewPr varScale="1">
        <p:scale>
          <a:sx n="98" d="100"/>
          <a:sy n="98" d="100"/>
        </p:scale>
        <p:origin x="3516" y="84"/>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4293097" cy="457200"/>
          </a:xfrm>
          <a:prstGeom prst="rect">
            <a:avLst/>
          </a:prstGeom>
        </p:spPr>
        <p:txBody>
          <a:bodyPr vert="horz" lIns="91440" tIns="45720" rIns="91440" bIns="45720" rtlCol="0"/>
          <a:lstStyle>
            <a:lvl1pPr algn="l">
              <a:defRPr sz="1200"/>
            </a:lvl1pPr>
          </a:lstStyle>
          <a:p>
            <a:r>
              <a:rPr lang="de-DE" dirty="0">
                <a:latin typeface="Segoe UI" panose="020B0502040204020203" pitchFamily="34" charset="0"/>
                <a:cs typeface="Segoe UI" panose="020B0502040204020203" pitchFamily="34" charset="0"/>
              </a:rPr>
              <a:t>Leibniz-Zentrum für Agrarlandschaftsforschung (ZALF) e. V.</a:t>
            </a:r>
          </a:p>
        </p:txBody>
      </p:sp>
      <p:sp>
        <p:nvSpPr>
          <p:cNvPr id="3" name="Datumsplatzhalter 2"/>
          <p:cNvSpPr>
            <a:spLocks noGrp="1"/>
          </p:cNvSpPr>
          <p:nvPr>
            <p:ph type="dt" sz="quarter" idx="1"/>
          </p:nvPr>
        </p:nvSpPr>
        <p:spPr>
          <a:xfrm>
            <a:off x="5913276" y="0"/>
            <a:ext cx="943136" cy="457200"/>
          </a:xfrm>
          <a:prstGeom prst="rect">
            <a:avLst/>
          </a:prstGeom>
        </p:spPr>
        <p:txBody>
          <a:bodyPr vert="horz" lIns="91440" tIns="45720" rIns="91440" bIns="45720" rtlCol="0"/>
          <a:lstStyle>
            <a:lvl1pPr algn="r">
              <a:defRPr sz="1200"/>
            </a:lvl1pPr>
          </a:lstStyle>
          <a:p>
            <a:fld id="{4110CBE3-79A1-BD49-A232-ED9679BD0A0C}" type="datetimeFigureOut">
              <a:rPr lang="de-DE" smtClean="0">
                <a:latin typeface="Segoe UI" panose="020B0502040204020203" pitchFamily="34" charset="0"/>
                <a:cs typeface="Segoe UI" panose="020B0502040204020203" pitchFamily="34" charset="0"/>
              </a:rPr>
              <a:t>22.08.2024</a:t>
            </a:fld>
            <a:endParaRPr lang="de-DE" dirty="0">
              <a:latin typeface="Segoe UI" panose="020B0502040204020203" pitchFamily="34" charset="0"/>
              <a:cs typeface="Segoe UI" panose="020B0502040204020203" pitchFamily="34" charset="0"/>
            </a:endParaRPr>
          </a:p>
        </p:txBody>
      </p:sp>
      <p:sp>
        <p:nvSpPr>
          <p:cNvPr id="6" name="Überschriftenplatzhalter 1">
            <a:extLst>
              <a:ext uri="{FF2B5EF4-FFF2-40B4-BE49-F238E27FC236}">
                <a16:creationId xmlns:a16="http://schemas.microsoft.com/office/drawing/2014/main" id="{0DA37D9C-55C1-4B43-ACB7-FBD2C834E8C5}"/>
              </a:ext>
            </a:extLst>
          </p:cNvPr>
          <p:cNvSpPr txBox="1">
            <a:spLocks/>
          </p:cNvSpPr>
          <p:nvPr/>
        </p:nvSpPr>
        <p:spPr>
          <a:xfrm>
            <a:off x="5265204" y="0"/>
            <a:ext cx="728701" cy="457200"/>
          </a:xfrm>
          <a:prstGeom prst="rect">
            <a:avLst/>
          </a:prstGeom>
        </p:spPr>
        <p:txBody>
          <a:bodyPr vert="horz" lIns="91440" tIns="45720" rIns="91440" bIns="45720" rtlCol="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dirty="0">
                <a:latin typeface="Segoe UI" panose="020B0502040204020203" pitchFamily="34" charset="0"/>
                <a:cs typeface="Segoe UI" panose="020B0502040204020203" pitchFamily="34" charset="0"/>
              </a:rPr>
              <a:t>Druck: </a:t>
            </a:r>
          </a:p>
        </p:txBody>
      </p:sp>
    </p:spTree>
    <p:extLst>
      <p:ext uri="{BB962C8B-B14F-4D97-AF65-F5344CB8AC3E}">
        <p14:creationId xmlns:p14="http://schemas.microsoft.com/office/powerpoint/2010/main" val="312351230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C2F23E-9A37-9047-9935-0749BC47649A}" type="datetimeFigureOut">
              <a:rPr lang="de-DE" smtClean="0"/>
              <a:t>22.08.2024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DED08D-112A-2946-AA43-9F60F132A87B}" type="slidenum">
              <a:rPr lang="de-DE" smtClean="0"/>
              <a:t>‹Nr.›</a:t>
            </a:fld>
            <a:endParaRPr lang="de-DE"/>
          </a:p>
        </p:txBody>
      </p:sp>
    </p:spTree>
    <p:extLst>
      <p:ext uri="{BB962C8B-B14F-4D97-AF65-F5344CB8AC3E}">
        <p14:creationId xmlns:p14="http://schemas.microsoft.com/office/powerpoint/2010/main" val="412177441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Rockström 2009 „</a:t>
            </a:r>
            <a:r>
              <a:rPr lang="en-US" b="1" dirty="0"/>
              <a:t>A safe operating space for humanity” </a:t>
            </a:r>
            <a:r>
              <a:rPr lang="en-GB" sz="1200" kern="1200" dirty="0">
                <a:solidFill>
                  <a:schemeClr val="tx1"/>
                </a:solidFill>
                <a:effectLst/>
                <a:latin typeface="+mn-lt"/>
                <a:ea typeface="+mn-ea"/>
                <a:cs typeface="+mn-cs"/>
              </a:rPr>
              <a:t>biophysical thresholds</a:t>
            </a:r>
            <a:endParaRPr lang="de-DE"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 </a:t>
            </a:r>
            <a:r>
              <a:rPr lang="de-DE" baseline="0" dirty="0" err="1"/>
              <a:t>exceeded</a:t>
            </a:r>
            <a:r>
              <a:rPr lang="de-DE" baseline="0" dirty="0"/>
              <a:t>! </a:t>
            </a:r>
            <a:r>
              <a:rPr lang="de-DE" baseline="0" dirty="0" err="1"/>
              <a:t>transgressed</a:t>
            </a:r>
            <a:endParaRPr lang="de-DE"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a:t>The </a:t>
            </a:r>
            <a:r>
              <a:rPr lang="de-DE" baseline="0" dirty="0" err="1"/>
              <a:t>safe</a:t>
            </a:r>
            <a:r>
              <a:rPr lang="de-DE" baseline="0" dirty="0"/>
              <a:t> </a:t>
            </a:r>
            <a:r>
              <a:rPr lang="de-DE" baseline="0" dirty="0" err="1"/>
              <a:t>spaces</a:t>
            </a:r>
            <a:r>
              <a:rPr lang="de-DE" baseline="0" dirty="0"/>
              <a:t>/</a:t>
            </a:r>
            <a:r>
              <a:rPr lang="de-DE" dirty="0"/>
              <a:t>“</a:t>
            </a:r>
            <a:r>
              <a:rPr lang="de-DE" dirty="0" err="1"/>
              <a:t>safe</a:t>
            </a:r>
            <a:r>
              <a:rPr lang="de-DE" dirty="0"/>
              <a:t> </a:t>
            </a:r>
            <a:r>
              <a:rPr lang="de-DE" dirty="0" err="1"/>
              <a:t>limits</a:t>
            </a:r>
            <a:r>
              <a:rPr lang="de-DE" dirty="0"/>
              <a:t>”</a:t>
            </a:r>
            <a:r>
              <a:rPr lang="de-DE" baseline="0" dirty="0"/>
              <a:t> </a:t>
            </a:r>
            <a:r>
              <a:rPr lang="de-DE" baseline="0" dirty="0" err="1"/>
              <a:t>within</a:t>
            </a:r>
            <a:r>
              <a:rPr lang="de-DE" baseline="0" dirty="0"/>
              <a:t> </a:t>
            </a:r>
            <a:r>
              <a:rPr lang="de-DE" baseline="0" dirty="0" err="1"/>
              <a:t>humanity</a:t>
            </a:r>
            <a:r>
              <a:rPr lang="de-DE" baseline="0" dirty="0"/>
              <a:t> </a:t>
            </a:r>
            <a:r>
              <a:rPr lang="de-DE" baseline="0" dirty="0" err="1"/>
              <a:t>can</a:t>
            </a:r>
            <a:r>
              <a:rPr lang="de-DE" baseline="0" dirty="0"/>
              <a:t> </a:t>
            </a:r>
            <a:r>
              <a:rPr lang="de-DE" baseline="0" dirty="0" err="1"/>
              <a:t>operate</a:t>
            </a:r>
            <a:endParaRPr lang="de-DE"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err="1"/>
              <a:t>Stored</a:t>
            </a:r>
            <a:r>
              <a:rPr lang="de-DE"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baseline="0" dirty="0" err="1"/>
              <a:t>Contribution</a:t>
            </a:r>
            <a:r>
              <a:rPr lang="de-DE" baseline="0" dirty="0"/>
              <a:t> </a:t>
            </a:r>
            <a:r>
              <a:rPr lang="de-DE" baseline="0" dirty="0" err="1"/>
              <a:t>of</a:t>
            </a:r>
            <a:r>
              <a:rPr lang="de-DE" baseline="0" dirty="0"/>
              <a:t> </a:t>
            </a:r>
            <a:r>
              <a:rPr lang="de-DE" baseline="0" dirty="0" err="1"/>
              <a:t>agriculture</a:t>
            </a:r>
            <a:r>
              <a:rPr lang="de-DE" baseline="0" dirty="0"/>
              <a:t> </a:t>
            </a:r>
            <a:r>
              <a:rPr lang="de-DE" baseline="0" dirty="0" err="1"/>
              <a:t>to</a:t>
            </a:r>
            <a:r>
              <a:rPr lang="de-DE" baseline="0" dirty="0"/>
              <a:t> </a:t>
            </a:r>
            <a:r>
              <a:rPr lang="de-DE" baseline="0" dirty="0" err="1"/>
              <a:t>it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Shocks:</a:t>
            </a:r>
            <a:r>
              <a:rPr lang="de-DE" baseline="0" dirty="0">
                <a:sym typeface="Wingdings" panose="05000000000000000000" pitchFamily="2" charset="2"/>
              </a:rPr>
              <a:t> </a:t>
            </a:r>
            <a:r>
              <a:rPr lang="de-DE" baseline="0" dirty="0" err="1">
                <a:sym typeface="Wingdings" panose="05000000000000000000" pitchFamily="2" charset="2"/>
              </a:rPr>
              <a:t>can</a:t>
            </a:r>
            <a:r>
              <a:rPr lang="de-DE" baseline="0" dirty="0">
                <a:sym typeface="Wingdings" panose="05000000000000000000" pitchFamily="2" charset="2"/>
              </a:rPr>
              <a:t> </a:t>
            </a:r>
            <a:r>
              <a:rPr lang="de-DE" baseline="0" dirty="0" err="1">
                <a:sym typeface="Wingdings" panose="05000000000000000000" pitchFamily="2" charset="2"/>
              </a:rPr>
              <a:t>affect</a:t>
            </a:r>
            <a:r>
              <a:rPr lang="de-DE" baseline="0" dirty="0">
                <a:sym typeface="Wingdings" panose="05000000000000000000" pitchFamily="2" charset="2"/>
              </a:rPr>
              <a:t> </a:t>
            </a:r>
            <a:r>
              <a:rPr lang="de-DE" baseline="0" dirty="0" err="1">
                <a:sym typeface="Wingdings" panose="05000000000000000000" pitchFamily="2" charset="2"/>
              </a:rPr>
              <a:t>single</a:t>
            </a:r>
            <a:r>
              <a:rPr lang="de-DE" baseline="0" dirty="0">
                <a:sym typeface="Wingdings" panose="05000000000000000000" pitchFamily="2" charset="2"/>
              </a:rPr>
              <a:t> </a:t>
            </a:r>
            <a:r>
              <a:rPr lang="de-DE" baseline="0" dirty="0" err="1">
                <a:sym typeface="Wingdings" panose="05000000000000000000" pitchFamily="2" charset="2"/>
              </a:rPr>
              <a:t>or</a:t>
            </a:r>
            <a:r>
              <a:rPr lang="de-DE" baseline="0" dirty="0">
                <a:sym typeface="Wingdings" panose="05000000000000000000" pitchFamily="2" charset="2"/>
              </a:rPr>
              <a:t> multiple </a:t>
            </a:r>
            <a:r>
              <a:rPr lang="de-DE" baseline="0" dirty="0" err="1">
                <a:sym typeface="Wingdings" panose="05000000000000000000" pitchFamily="2" charset="2"/>
              </a:rPr>
              <a:t>farms</a:t>
            </a:r>
            <a:r>
              <a:rPr lang="de-DE" baseline="0" dirty="0">
                <a:sym typeface="Wingdings" panose="05000000000000000000" pitchFamily="2" charset="2"/>
              </a:rPr>
              <a:t>. War  </a:t>
            </a:r>
            <a:r>
              <a:rPr lang="de-DE" baseline="0" dirty="0" err="1">
                <a:sym typeface="Wingdings" panose="05000000000000000000" pitchFamily="2" charset="2"/>
              </a:rPr>
              <a:t>fertilizer</a:t>
            </a:r>
            <a:r>
              <a:rPr lang="de-DE" baseline="0" dirty="0">
                <a:sym typeface="Wingdings" panose="05000000000000000000" pitchFamily="2" charset="2"/>
              </a:rPr>
              <a:t> </a:t>
            </a:r>
            <a:r>
              <a:rPr lang="de-DE" baseline="0" dirty="0" err="1">
                <a:sym typeface="Wingdings" panose="05000000000000000000" pitchFamily="2" charset="2"/>
              </a:rPr>
              <a:t>prices</a:t>
            </a:r>
            <a:r>
              <a:rPr lang="de-DE" baseline="0" dirty="0">
                <a:sym typeface="Wingdings" panose="05000000000000000000" pitchFamily="2" charset="2"/>
              </a:rPr>
              <a:t>, </a:t>
            </a:r>
            <a:r>
              <a:rPr lang="de-DE" baseline="0" dirty="0" err="1">
                <a:sym typeface="Wingdings" panose="05000000000000000000" pitchFamily="2" charset="2"/>
              </a:rPr>
              <a:t>covid</a:t>
            </a:r>
            <a:r>
              <a:rPr lang="de-DE" baseline="0" dirty="0">
                <a:sym typeface="Wingdings" panose="05000000000000000000" pitchFamily="2" charset="2"/>
              </a:rPr>
              <a:t> </a:t>
            </a:r>
            <a:r>
              <a:rPr lang="de-DE" baseline="0" dirty="0" err="1">
                <a:sym typeface="Wingdings" panose="05000000000000000000" pitchFamily="2" charset="2"/>
              </a:rPr>
              <a:t>labour</a:t>
            </a:r>
            <a:endParaRPr lang="de-DE" baseline="0" dirty="0">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sym typeface="Wingdings" panose="05000000000000000000" pitchFamily="2" charset="2"/>
            </a:endParaRPr>
          </a:p>
          <a:p>
            <a:endParaRPr lang="de-DE" dirty="0"/>
          </a:p>
        </p:txBody>
      </p:sp>
    </p:spTree>
    <p:extLst>
      <p:ext uri="{BB962C8B-B14F-4D97-AF65-F5344CB8AC3E}">
        <p14:creationId xmlns:p14="http://schemas.microsoft.com/office/powerpoint/2010/main" val="4009360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Through </a:t>
            </a:r>
            <a:r>
              <a:rPr lang="de-DE" dirty="0" err="1"/>
              <a:t>participatory</a:t>
            </a:r>
            <a:r>
              <a:rPr lang="de-DE" dirty="0"/>
              <a:t> WS </a:t>
            </a:r>
            <a:r>
              <a:rPr lang="de-DE" dirty="0" err="1"/>
              <a:t>and</a:t>
            </a:r>
            <a:r>
              <a:rPr lang="de-DE" dirty="0"/>
              <a:t> </a:t>
            </a:r>
            <a:r>
              <a:rPr lang="de-DE" dirty="0" err="1"/>
              <a:t>interviews</a:t>
            </a:r>
            <a:endParaRPr lang="de-DE" dirty="0"/>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FoPIA</a:t>
            </a:r>
            <a:r>
              <a:rPr lang="en-US" sz="1200" b="0" i="0" u="none" strike="noStrike" kern="1200" baseline="0" dirty="0">
                <a:solidFill>
                  <a:schemeClr val="tx1"/>
                </a:solidFill>
                <a:latin typeface="+mn-lt"/>
                <a:ea typeface="+mn-ea"/>
                <a:cs typeface="+mn-cs"/>
              </a:rPr>
              <a:t> employs a </a:t>
            </a:r>
            <a:r>
              <a:rPr lang="en-US" sz="1200" b="1" i="0" u="none" strike="noStrike" kern="1200" baseline="0" dirty="0">
                <a:solidFill>
                  <a:schemeClr val="tx1"/>
                </a:solidFill>
                <a:latin typeface="+mn-lt"/>
                <a:ea typeface="+mn-ea"/>
                <a:cs typeface="+mn-cs"/>
              </a:rPr>
              <a:t>qualitative and participatory approach </a:t>
            </a:r>
            <a:r>
              <a:rPr lang="en-US" sz="1200" b="0" i="0" u="none" strike="noStrike" kern="1200" baseline="0" dirty="0">
                <a:solidFill>
                  <a:schemeClr val="tx1"/>
                </a:solidFill>
                <a:latin typeface="+mn-lt"/>
                <a:ea typeface="+mn-ea"/>
                <a:cs typeface="+mn-cs"/>
              </a:rPr>
              <a:t>to relate ex-ante impact</a:t>
            </a:r>
          </a:p>
          <a:p>
            <a:r>
              <a:rPr lang="en-US" sz="1200" b="0" i="0" u="none" strike="noStrike" kern="1200" baseline="0" dirty="0">
                <a:solidFill>
                  <a:schemeClr val="tx1"/>
                </a:solidFill>
                <a:latin typeface="+mn-lt"/>
                <a:ea typeface="+mn-ea"/>
                <a:cs typeface="+mn-cs"/>
              </a:rPr>
              <a:t>assessments with SD. The </a:t>
            </a:r>
            <a:r>
              <a:rPr lang="en-US" sz="1200" b="0" i="0" u="none" strike="noStrike" kern="1200" baseline="0" dirty="0" err="1">
                <a:solidFill>
                  <a:schemeClr val="tx1"/>
                </a:solidFill>
                <a:latin typeface="+mn-lt"/>
                <a:ea typeface="+mn-ea"/>
                <a:cs typeface="+mn-cs"/>
              </a:rPr>
              <a:t>FoPIA</a:t>
            </a:r>
            <a:r>
              <a:rPr lang="en-US" sz="1200" b="0" i="0" u="none" strike="noStrike" kern="1200" baseline="0" dirty="0">
                <a:solidFill>
                  <a:schemeClr val="tx1"/>
                </a:solidFill>
                <a:latin typeface="+mn-lt"/>
                <a:ea typeface="+mn-ea"/>
                <a:cs typeface="+mn-cs"/>
              </a:rPr>
              <a:t> approach was first described by Morris</a:t>
            </a:r>
          </a:p>
          <a:p>
            <a:r>
              <a:rPr lang="en-US" sz="1200" b="0" i="0" u="none" strike="noStrike" kern="1200" baseline="0" dirty="0">
                <a:solidFill>
                  <a:schemeClr val="tx1"/>
                </a:solidFill>
                <a:latin typeface="+mn-lt"/>
                <a:ea typeface="+mn-ea"/>
                <a:cs typeface="+mn-cs"/>
              </a:rPr>
              <a:t>et al. (2011), who link the expected effects of land use scenarios with the</a:t>
            </a:r>
          </a:p>
          <a:p>
            <a:r>
              <a:rPr lang="en-US" sz="1200" b="0" i="0" u="none" strike="noStrike" kern="1200" baseline="0" dirty="0">
                <a:solidFill>
                  <a:schemeClr val="tx1"/>
                </a:solidFill>
                <a:latin typeface="+mn-lt"/>
                <a:ea typeface="+mn-ea"/>
                <a:cs typeface="+mn-cs"/>
              </a:rPr>
              <a:t>normative preferences of stakeholders by evaluating those perceived</a:t>
            </a:r>
          </a:p>
          <a:p>
            <a:r>
              <a:rPr lang="de-DE" sz="1200" b="0" i="0" u="none" strike="noStrike" kern="1200" baseline="0" dirty="0" err="1">
                <a:solidFill>
                  <a:schemeClr val="tx1"/>
                </a:solidFill>
                <a:latin typeface="+mn-lt"/>
                <a:ea typeface="+mn-ea"/>
                <a:cs typeface="+mn-cs"/>
              </a:rPr>
              <a:t>scenarios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impacts</a:t>
            </a:r>
            <a:r>
              <a:rPr lang="de-DE" sz="1200" b="0" i="0" u="none" strike="noStrike" kern="1200" baseline="0" dirty="0">
                <a:solidFill>
                  <a:schemeClr val="tx1"/>
                </a:solidFill>
                <a:latin typeface="+mn-lt"/>
                <a:ea typeface="+mn-ea"/>
                <a:cs typeface="+mn-cs"/>
              </a:rPr>
              <a:t> on LUFs.</a:t>
            </a:r>
            <a:endParaRPr lang="de-DE" dirty="0"/>
          </a:p>
          <a:p>
            <a:r>
              <a:rPr lang="de-DE" b="1" dirty="0"/>
              <a:t>DPSIR: </a:t>
            </a:r>
            <a:r>
              <a:rPr lang="de-DE" dirty="0" err="1"/>
              <a:t>shows</a:t>
            </a:r>
            <a:r>
              <a:rPr lang="de-DE" dirty="0"/>
              <a:t> potential </a:t>
            </a:r>
            <a:r>
              <a:rPr lang="de-DE" dirty="0" err="1"/>
              <a:t>of</a:t>
            </a:r>
            <a:r>
              <a:rPr lang="de-DE" baseline="0" dirty="0"/>
              <a:t> </a:t>
            </a:r>
            <a:r>
              <a:rPr lang="de-DE" baseline="0" dirty="0" err="1"/>
              <a:t>influencing</a:t>
            </a:r>
            <a:r>
              <a:rPr lang="de-DE" baseline="0" dirty="0"/>
              <a:t> (</a:t>
            </a:r>
            <a:r>
              <a:rPr lang="de-DE" baseline="0" dirty="0" err="1"/>
              <a:t>that</a:t>
            </a:r>
            <a:r>
              <a:rPr lang="de-DE" baseline="0" dirty="0"/>
              <a:t> </a:t>
            </a:r>
            <a:r>
              <a:rPr lang="de-DE" baseline="0" dirty="0" err="1"/>
              <a:t>is</a:t>
            </a:r>
            <a:r>
              <a:rPr lang="de-DE" baseline="0" dirty="0"/>
              <a:t> </a:t>
            </a:r>
            <a:r>
              <a:rPr lang="de-DE" baseline="0" dirty="0" err="1"/>
              <a:t>missing</a:t>
            </a:r>
            <a:r>
              <a:rPr lang="de-DE" baseline="0" dirty="0"/>
              <a:t> in </a:t>
            </a:r>
            <a:r>
              <a:rPr lang="de-DE" baseline="0" dirty="0" err="1"/>
              <a:t>the</a:t>
            </a:r>
            <a:r>
              <a:rPr lang="de-DE" baseline="0" dirty="0"/>
              <a:t>  Res. Ass.)</a:t>
            </a:r>
          </a:p>
          <a:p>
            <a:r>
              <a:rPr lang="en-US" dirty="0"/>
              <a:t>is a </a:t>
            </a:r>
            <a:r>
              <a:rPr lang="en-US" b="1" dirty="0"/>
              <a:t>causal framework </a:t>
            </a:r>
            <a:r>
              <a:rPr lang="en-US" dirty="0"/>
              <a:t>used to describe the interactions between society and the environment</a:t>
            </a:r>
            <a:endParaRPr lang="de-DE" baseline="0" dirty="0"/>
          </a:p>
          <a:p>
            <a:r>
              <a:rPr lang="en-US" dirty="0"/>
              <a:t>A framework that </a:t>
            </a:r>
            <a:r>
              <a:rPr lang="en-US" b="1" dirty="0"/>
              <a:t>shows causal relations in systems analysis</a:t>
            </a:r>
          </a:p>
          <a:p>
            <a:r>
              <a:rPr lang="de-DE" dirty="0"/>
              <a:t>https://www.eea.europa.eu/publications/TEC25</a:t>
            </a:r>
          </a:p>
          <a:p>
            <a:endParaRPr lang="de-DE" dirty="0"/>
          </a:p>
        </p:txBody>
      </p:sp>
    </p:spTree>
    <p:extLst>
      <p:ext uri="{BB962C8B-B14F-4D97-AF65-F5344CB8AC3E}">
        <p14:creationId xmlns:p14="http://schemas.microsoft.com/office/powerpoint/2010/main" val="411881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Farm</a:t>
            </a:r>
            <a:r>
              <a:rPr lang="de-DE" baseline="0" dirty="0"/>
              <a:t> </a:t>
            </a:r>
            <a:r>
              <a:rPr lang="de-DE" baseline="0" dirty="0" err="1"/>
              <a:t>is</a:t>
            </a:r>
            <a:r>
              <a:rPr lang="de-DE" baseline="0" dirty="0"/>
              <a:t> </a:t>
            </a:r>
            <a:r>
              <a:rPr lang="de-DE" baseline="0" dirty="0" err="1"/>
              <a:t>the</a:t>
            </a:r>
            <a:r>
              <a:rPr lang="de-DE" baseline="0" dirty="0"/>
              <a:t> ball, </a:t>
            </a:r>
            <a:r>
              <a:rPr lang="de-DE" baseline="0" dirty="0" err="1"/>
              <a:t>conditions</a:t>
            </a:r>
            <a:r>
              <a:rPr lang="de-DE" baseline="0" dirty="0"/>
              <a:t>/</a:t>
            </a:r>
            <a:r>
              <a:rPr lang="de-DE" baseline="0" dirty="0" err="1"/>
              <a:t>circumstances</a:t>
            </a:r>
            <a:r>
              <a:rPr lang="de-DE" baseline="0" dirty="0"/>
              <a:t> </a:t>
            </a:r>
            <a:r>
              <a:rPr lang="de-DE" baseline="0" dirty="0" err="1"/>
              <a:t>are</a:t>
            </a:r>
            <a:r>
              <a:rPr lang="de-DE" baseline="0" dirty="0"/>
              <a:t> </a:t>
            </a:r>
            <a:r>
              <a:rPr lang="de-DE" baseline="0" dirty="0" err="1"/>
              <a:t>the</a:t>
            </a:r>
            <a:r>
              <a:rPr lang="de-DE" baseline="0" dirty="0"/>
              <a:t> </a:t>
            </a:r>
            <a:r>
              <a:rPr lang="de-DE" baseline="0" dirty="0" err="1"/>
              <a:t>valley</a:t>
            </a:r>
            <a:r>
              <a:rPr lang="de-DE" baseline="0" dirty="0"/>
              <a:t>.  </a:t>
            </a:r>
            <a:endParaRPr lang="de-DE" dirty="0"/>
          </a:p>
        </p:txBody>
      </p:sp>
    </p:spTree>
    <p:extLst>
      <p:ext uri="{BB962C8B-B14F-4D97-AF65-F5344CB8AC3E}">
        <p14:creationId xmlns:p14="http://schemas.microsoft.com/office/powerpoint/2010/main" val="263957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https://www.maths.ox.ac.uk/system/files/media/3ballcascade_2.png</a:t>
            </a:r>
          </a:p>
          <a:p>
            <a:r>
              <a:rPr lang="de-DE" dirty="0"/>
              <a:t>https://www.juggling-for-beginners.com/image-files/3ball.jpg</a:t>
            </a:r>
          </a:p>
        </p:txBody>
      </p:sp>
    </p:spTree>
    <p:extLst>
      <p:ext uri="{BB962C8B-B14F-4D97-AF65-F5344CB8AC3E}">
        <p14:creationId xmlns:p14="http://schemas.microsoft.com/office/powerpoint/2010/main" val="228089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“39.5% of all farms surveyed in North-East Brandenburg employ diversification activities. This mostly involved a renting out of sum-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mer</a:t>
            </a:r>
            <a:r>
              <a:rPr lang="en-GB" sz="1800" dirty="0">
                <a:effectLst/>
                <a:latin typeface="Calibri" panose="020F0502020204030204" pitchFamily="34" charset="0"/>
                <a:ea typeface="Calibri" panose="020F0502020204030204" pitchFamily="34" charset="0"/>
                <a:cs typeface="Times New Roman" panose="02020603050405020304" pitchFamily="18" charset="0"/>
              </a:rPr>
              <a:t> cottages or offering horse-boarding facilities and farm holiday activities in general (29%), or offering direct marketing facilities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(40%) on their farms to sell refined farm products to locals and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visitors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LangeA</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im schlimmsten Falle das als Indikator nutzen?  </a:t>
            </a:r>
          </a:p>
          <a:p>
            <a:endParaRPr lang="de-DE" dirty="0"/>
          </a:p>
        </p:txBody>
      </p:sp>
    </p:spTree>
    <p:extLst>
      <p:ext uri="{BB962C8B-B14F-4D97-AF65-F5344CB8AC3E}">
        <p14:creationId xmlns:p14="http://schemas.microsoft.com/office/powerpoint/2010/main" val="338125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0" i="0" u="none" strike="noStrike" baseline="0" dirty="0">
                <a:solidFill>
                  <a:srgbClr val="000000"/>
                </a:solidFill>
                <a:latin typeface="Segoe UI" panose="020B0502040204020203" pitchFamily="34" charset="0"/>
              </a:rPr>
              <a:t>Many areas of Brandenburg are characterized by a low soil fertility and little rainfall (MLUK 2021b) and climate change accentuates the difficulties existing already without it. </a:t>
            </a:r>
          </a:p>
          <a:p>
            <a:r>
              <a:rPr lang="en-US" sz="1800" b="0" i="0" u="none" strike="noStrike" baseline="0" dirty="0">
                <a:solidFill>
                  <a:srgbClr val="000000"/>
                </a:solidFill>
                <a:latin typeface="Segoe UI" panose="020B0502040204020203" pitchFamily="34" charset="0"/>
              </a:rPr>
              <a:t>Agriculture of Brandenburg is characterized by large farm enterprises (average size of 238 ha, which is four times the German average) and high mechanization (</a:t>
            </a:r>
            <a:r>
              <a:rPr lang="en-US" sz="1800" b="0" i="0" u="none" strike="noStrike" baseline="0" dirty="0" err="1">
                <a:solidFill>
                  <a:srgbClr val="000000"/>
                </a:solidFill>
                <a:latin typeface="Segoe UI" panose="020B0502040204020203" pitchFamily="34" charset="0"/>
              </a:rPr>
              <a:t>Gutzler</a:t>
            </a:r>
            <a:r>
              <a:rPr lang="en-US" sz="1800" b="0" i="0" u="none" strike="noStrike" baseline="0" dirty="0">
                <a:solidFill>
                  <a:srgbClr val="000000"/>
                </a:solidFill>
                <a:latin typeface="Segoe UI" panose="020B0502040204020203" pitchFamily="34" charset="0"/>
              </a:rPr>
              <a:t> et al. 2015), leading to homogeneous landscapes with intensified production (Wolff et al. 2021). </a:t>
            </a:r>
          </a:p>
          <a:p>
            <a:r>
              <a:rPr lang="en-US" sz="1800" b="0" i="0" u="none" strike="noStrike" baseline="0" dirty="0">
                <a:solidFill>
                  <a:srgbClr val="000000"/>
                </a:solidFill>
                <a:latin typeface="Segoe UI" panose="020B0502040204020203" pitchFamily="34" charset="0"/>
              </a:rPr>
              <a:t>The physical conditions in Brandenburg are challenging: around 80 percent of Brandenburg's agricultural land has been considered disadvantaged since 2018 (MLUK 2021b). Brandenburg exhibits a high share of low-quality soils, almost two-thirds of Brandenburg’s soils are sandy or sandy-loamy soils with a water holding capacity lower than 140 mm (Wolff et al. 2021; </a:t>
            </a:r>
            <a:r>
              <a:rPr lang="en-US" sz="1800" b="0" i="0" u="none" strike="noStrike" baseline="0" dirty="0" err="1">
                <a:solidFill>
                  <a:srgbClr val="000000"/>
                </a:solidFill>
                <a:latin typeface="Segoe UI" panose="020B0502040204020203" pitchFamily="34" charset="0"/>
              </a:rPr>
              <a:t>Gutzler</a:t>
            </a:r>
            <a:r>
              <a:rPr lang="en-US" sz="1800" b="0" i="0" u="none" strike="noStrike" baseline="0" dirty="0">
                <a:solidFill>
                  <a:srgbClr val="000000"/>
                </a:solidFill>
                <a:latin typeface="Segoe UI" panose="020B0502040204020203" pitchFamily="34" charset="0"/>
              </a:rPr>
              <a:t> et al. 2015). Together with the low rainfall (four-year average 557 mm), agricultural production is difficult (MLUK 2021b) </a:t>
            </a:r>
            <a:endParaRPr lang="de-DE" dirty="0"/>
          </a:p>
        </p:txBody>
      </p:sp>
    </p:spTree>
    <p:extLst>
      <p:ext uri="{BB962C8B-B14F-4D97-AF65-F5344CB8AC3E}">
        <p14:creationId xmlns:p14="http://schemas.microsoft.com/office/powerpoint/2010/main" val="54878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Größe der Bälle: 4 = 1,4; 2 = 1,2 usw. </a:t>
            </a:r>
          </a:p>
          <a:p>
            <a:endParaRPr lang="de-DE" dirty="0"/>
          </a:p>
          <a:p>
            <a:r>
              <a:rPr lang="en-US" dirty="0"/>
              <a:t>AFTER A TRANSFORMATION, THE TRANSFORMATION NEEDS TO GENERATE MONEY BEFORE ANYTHING ELSE CAN HAPPEN!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Anpassung + Transformation sind gut (weniger einmal transformiert ist der Kopf noch im Modus:  wenn Lernprozess in Gang ist, fällt es leichter noch mehr dazuzulernen, es gibt viele Möglichkeiten sich anzupassen und zu transformieren)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555269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Größe der Bälle: 4 = 1,4; 2 = 1,2 usw. </a:t>
            </a:r>
          </a:p>
          <a:p>
            <a:r>
              <a:rPr lang="de-DE" dirty="0"/>
              <a:t>1=1,2</a:t>
            </a:r>
          </a:p>
          <a:p>
            <a:r>
              <a:rPr lang="de-DE" dirty="0"/>
              <a:t>2=1,4</a:t>
            </a:r>
          </a:p>
          <a:p>
            <a:r>
              <a:rPr lang="de-DE" dirty="0"/>
              <a:t>3=1,6</a:t>
            </a:r>
          </a:p>
          <a:p>
            <a:r>
              <a:rPr lang="de-DE" dirty="0"/>
              <a:t>4=1,8</a:t>
            </a:r>
          </a:p>
          <a:p>
            <a:r>
              <a:rPr lang="de-DE" dirty="0"/>
              <a:t>5=2</a:t>
            </a:r>
          </a:p>
          <a:p>
            <a:endParaRPr lang="de-DE" dirty="0"/>
          </a:p>
          <a:p>
            <a:r>
              <a:rPr lang="en-US" dirty="0"/>
              <a:t>AFTER A TRANSFORMATION, THE TRANSFORMATION NEEDS TO GENERATE MONEY BEFORE ANYTHING ELSE CAN HAPPEN!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Anpassung + Transformation sind gut (weniger einmal transformiert ist der Kopf noch im Modus:  wenn Lernprozess in Gang ist, fällt es leichter noch mehr dazuzulernen, es gibt viele Möglichkeiten sich anzupassen und zu transformieren)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526179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https://www.resalliance.org/files/Adaptive-cycle-from-Panarchy-edited-by-Lance-H-Gunderson-and-CS-Holling-Figure_W640.jpg</a:t>
            </a:r>
          </a:p>
        </p:txBody>
      </p:sp>
    </p:spTree>
    <p:extLst>
      <p:ext uri="{BB962C8B-B14F-4D97-AF65-F5344CB8AC3E}">
        <p14:creationId xmlns:p14="http://schemas.microsoft.com/office/powerpoint/2010/main" val="411895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https://www.maths.ox.ac.uk/system/files/media/3ballcascade_2.png</a:t>
            </a:r>
          </a:p>
          <a:p>
            <a:r>
              <a:rPr lang="de-DE" dirty="0"/>
              <a:t>https://www.juggling-for-beginners.com/image-files/3ball.jpg</a:t>
            </a:r>
          </a:p>
        </p:txBody>
      </p:sp>
    </p:spTree>
    <p:extLst>
      <p:ext uri="{BB962C8B-B14F-4D97-AF65-F5344CB8AC3E}">
        <p14:creationId xmlns:p14="http://schemas.microsoft.com/office/powerpoint/2010/main" val="91111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50B0CB5-C46E-401E-B66D-B8873D9DB5BF}"/>
              </a:ext>
            </a:extLst>
          </p:cNvPr>
          <p:cNvSpPr>
            <a:spLocks noGrp="1"/>
          </p:cNvSpPr>
          <p:nvPr>
            <p:ph type="sldNum" sz="quarter" idx="10"/>
          </p:nvPr>
        </p:nvSpPr>
        <p:spPr/>
        <p:txBody>
          <a:bodyPr/>
          <a:lstStyle/>
          <a:p>
            <a:fld id="{A2BF301D-5FAD-45A8-B8BE-91AA176BBFE6}" type="slidenum">
              <a:rPr lang="de-DE" smtClean="0"/>
              <a:pPr/>
              <a:t>‹Nr.›</a:t>
            </a:fld>
            <a:endParaRPr lang="de-DE"/>
          </a:p>
        </p:txBody>
      </p:sp>
    </p:spTree>
    <p:extLst>
      <p:ext uri="{BB962C8B-B14F-4D97-AF65-F5344CB8AC3E}">
        <p14:creationId xmlns:p14="http://schemas.microsoft.com/office/powerpoint/2010/main" val="268220471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3236" y="228221"/>
            <a:ext cx="7209265" cy="553602"/>
          </a:xfrm>
          <a:prstGeom prst="rect">
            <a:avLst/>
          </a:prstGeom>
        </p:spPr>
        <p:txBody>
          <a:bodyPr vert="horz" lIns="0" tIns="0" rIns="0" bIns="0" rtlCol="0" anchor="ctr" anchorCtr="0">
            <a:noAutofit/>
          </a:bodyPr>
          <a:lstStyle/>
          <a:p>
            <a:r>
              <a:rPr lang="de-DE" dirty="0"/>
              <a:t>Mastertitelformat bearbeiten</a:t>
            </a:r>
          </a:p>
        </p:txBody>
      </p:sp>
      <p:sp>
        <p:nvSpPr>
          <p:cNvPr id="4" name="Foliennummernplatzhalter 3">
            <a:extLst>
              <a:ext uri="{FF2B5EF4-FFF2-40B4-BE49-F238E27FC236}">
                <a16:creationId xmlns:a16="http://schemas.microsoft.com/office/drawing/2014/main" id="{BEF5CA0F-058F-47A5-9F2A-79B1056DADC8}"/>
              </a:ext>
            </a:extLst>
          </p:cNvPr>
          <p:cNvSpPr>
            <a:spLocks noGrp="1"/>
          </p:cNvSpPr>
          <p:nvPr>
            <p:ph type="sldNum" sz="quarter" idx="10"/>
          </p:nvPr>
        </p:nvSpPr>
        <p:spPr/>
        <p:txBody>
          <a:bodyPr/>
          <a:lstStyle/>
          <a:p>
            <a:fld id="{8E9B98B9-A8BF-4AE1-837A-DA922CF9D24B}" type="slidenum">
              <a:rPr lang="de-DE" smtClean="0"/>
              <a:pPr/>
              <a:t>‹Nr.›</a:t>
            </a:fld>
            <a:endParaRPr lang="de-DE" dirty="0"/>
          </a:p>
        </p:txBody>
      </p:sp>
      <p:sp>
        <p:nvSpPr>
          <p:cNvPr id="5" name="Textfeld 4"/>
          <p:cNvSpPr txBox="1"/>
          <p:nvPr userDrawn="1"/>
        </p:nvSpPr>
        <p:spPr>
          <a:xfrm>
            <a:off x="111209" y="12776"/>
            <a:ext cx="8237108" cy="215444"/>
          </a:xfrm>
          <a:prstGeom prst="rect">
            <a:avLst/>
          </a:prstGeom>
          <a:noFill/>
        </p:spPr>
        <p:txBody>
          <a:bodyPr wrap="square" rtlCol="0">
            <a:spAutoFit/>
          </a:bodyPr>
          <a:lstStyle/>
          <a:p>
            <a:pPr algn="ctr"/>
            <a:r>
              <a:rPr lang="de-DE" sz="800" dirty="0">
                <a:solidFill>
                  <a:schemeClr val="bg1">
                    <a:lumMod val="65000"/>
                  </a:schemeClr>
                </a:solidFill>
              </a:rPr>
              <a:t>INTRODUCTION		</a:t>
            </a:r>
            <a:r>
              <a:rPr lang="de-DE" sz="800" dirty="0">
                <a:solidFill>
                  <a:schemeClr val="bg1"/>
                </a:solidFill>
              </a:rPr>
              <a:t>THEORETICAL</a:t>
            </a:r>
            <a:r>
              <a:rPr lang="de-DE" sz="800" baseline="0" dirty="0">
                <a:solidFill>
                  <a:schemeClr val="bg1"/>
                </a:solidFill>
              </a:rPr>
              <a:t> BACKGROUND		</a:t>
            </a:r>
            <a:r>
              <a:rPr lang="de-DE" sz="800" baseline="0" dirty="0">
                <a:solidFill>
                  <a:schemeClr val="bg1">
                    <a:lumMod val="65000"/>
                  </a:schemeClr>
                </a:solidFill>
              </a:rPr>
              <a:t>METHODS		FIRST RESULTS	  </a:t>
            </a:r>
            <a:endParaRPr lang="de-DE" sz="800" dirty="0">
              <a:solidFill>
                <a:schemeClr val="bg1">
                  <a:lumMod val="65000"/>
                </a:schemeClr>
              </a:solidFill>
            </a:endParaRPr>
          </a:p>
        </p:txBody>
      </p:sp>
    </p:spTree>
    <p:extLst>
      <p:ext uri="{BB962C8B-B14F-4D97-AF65-F5344CB8AC3E}">
        <p14:creationId xmlns:p14="http://schemas.microsoft.com/office/powerpoint/2010/main" val="414783346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F8AC00"/>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657154-122D-4268-9641-70D92D6724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91" r="20748" b="20891"/>
          <a:stretch/>
        </p:blipFill>
        <p:spPr>
          <a:xfrm>
            <a:off x="6209070" y="2271252"/>
            <a:ext cx="2934929" cy="2878540"/>
          </a:xfrm>
          <a:prstGeom prst="rect">
            <a:avLst/>
          </a:prstGeom>
        </p:spPr>
      </p:pic>
      <p:sp>
        <p:nvSpPr>
          <p:cNvPr id="2" name="Titre 1">
            <a:extLst>
              <a:ext uri="{FF2B5EF4-FFF2-40B4-BE49-F238E27FC236}">
                <a16:creationId xmlns:a16="http://schemas.microsoft.com/office/drawing/2014/main" id="{80D33237-E9BF-4A7A-BABE-1D459FC2D70F}"/>
              </a:ext>
            </a:extLst>
          </p:cNvPr>
          <p:cNvSpPr>
            <a:spLocks noGrp="1"/>
          </p:cNvSpPr>
          <p:nvPr>
            <p:ph type="ctrTitle"/>
          </p:nvPr>
        </p:nvSpPr>
        <p:spPr>
          <a:xfrm>
            <a:off x="1143000" y="288706"/>
            <a:ext cx="6858000" cy="1982546"/>
          </a:xfrm>
        </p:spPr>
        <p:txBody>
          <a:bodyPr anchor="b">
            <a:normAutofit/>
          </a:bodyPr>
          <a:lstStyle>
            <a:lvl1pPr algn="just">
              <a:defRPr sz="3750" b="1"/>
            </a:lvl1pPr>
          </a:lstStyle>
          <a:p>
            <a:r>
              <a:rPr lang="fr-FR"/>
              <a:t>Modifiez le style du titre</a:t>
            </a:r>
          </a:p>
        </p:txBody>
      </p:sp>
      <p:sp>
        <p:nvSpPr>
          <p:cNvPr id="3" name="Sous-titre 2">
            <a:extLst>
              <a:ext uri="{FF2B5EF4-FFF2-40B4-BE49-F238E27FC236}">
                <a16:creationId xmlns:a16="http://schemas.microsoft.com/office/drawing/2014/main" id="{2406CA7F-4D9F-4CA2-88C3-11FA520C38CD}"/>
              </a:ext>
            </a:extLst>
          </p:cNvPr>
          <p:cNvSpPr>
            <a:spLocks noGrp="1"/>
          </p:cNvSpPr>
          <p:nvPr>
            <p:ph type="subTitle" idx="1"/>
          </p:nvPr>
        </p:nvSpPr>
        <p:spPr>
          <a:xfrm>
            <a:off x="1143000" y="2598291"/>
            <a:ext cx="6858000" cy="1037186"/>
          </a:xfrm>
        </p:spPr>
        <p:txBody>
          <a:bodyPr/>
          <a:lstStyle>
            <a:lvl1pPr marL="0" indent="0" algn="jus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pic>
        <p:nvPicPr>
          <p:cNvPr id="9" name="Image 8">
            <a:extLst>
              <a:ext uri="{FF2B5EF4-FFF2-40B4-BE49-F238E27FC236}">
                <a16:creationId xmlns:a16="http://schemas.microsoft.com/office/drawing/2014/main" id="{91294EBA-F4E8-4582-A521-2C3B5A969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6039" y="3291839"/>
            <a:ext cx="1579484" cy="649688"/>
          </a:xfrm>
          <a:prstGeom prst="rect">
            <a:avLst/>
          </a:prstGeom>
        </p:spPr>
      </p:pic>
      <p:pic>
        <p:nvPicPr>
          <p:cNvPr id="11" name="Image 10">
            <a:extLst>
              <a:ext uri="{FF2B5EF4-FFF2-40B4-BE49-F238E27FC236}">
                <a16:creationId xmlns:a16="http://schemas.microsoft.com/office/drawing/2014/main" id="{10B171E4-B065-4FA7-BD0B-D6F77FF8FC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6476" y="4334818"/>
            <a:ext cx="2129047" cy="766400"/>
          </a:xfrm>
          <a:prstGeom prst="rect">
            <a:avLst/>
          </a:prstGeom>
        </p:spPr>
      </p:pic>
      <p:sp>
        <p:nvSpPr>
          <p:cNvPr id="12" name="ZoneTexte 11">
            <a:extLst>
              <a:ext uri="{FF2B5EF4-FFF2-40B4-BE49-F238E27FC236}">
                <a16:creationId xmlns:a16="http://schemas.microsoft.com/office/drawing/2014/main" id="{E9F312C0-DE55-481C-913D-55B7AEA4ED03}"/>
              </a:ext>
            </a:extLst>
          </p:cNvPr>
          <p:cNvSpPr txBox="1"/>
          <p:nvPr userDrawn="1"/>
        </p:nvSpPr>
        <p:spPr>
          <a:xfrm>
            <a:off x="78478" y="4824219"/>
            <a:ext cx="6130592"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18</a:t>
            </a:r>
            <a:r>
              <a:rPr lang="en-US" sz="1350" b="1" baseline="30000" dirty="0">
                <a:latin typeface="Arial" panose="020B0604020202020204" pitchFamily="34" charset="0"/>
                <a:cs typeface="Arial" panose="020B0604020202020204" pitchFamily="34" charset="0"/>
              </a:rPr>
              <a:t>th</a:t>
            </a:r>
            <a:r>
              <a:rPr lang="en-US" sz="1350" b="1" dirty="0">
                <a:latin typeface="Arial" panose="020B0604020202020204" pitchFamily="34" charset="0"/>
                <a:cs typeface="Arial" panose="020B0604020202020204" pitchFamily="34" charset="0"/>
              </a:rPr>
              <a:t> Congress of the European Society for Agronomy in Rennes, France</a:t>
            </a:r>
            <a:r>
              <a:rPr lang="fr-FR" sz="1350" b="1" dirty="0">
                <a:latin typeface="Arial" panose="020B0604020202020204" pitchFamily="34" charset="0"/>
                <a:cs typeface="Arial" panose="020B0604020202020204" pitchFamily="34" charset="0"/>
              </a:rPr>
              <a:t> </a:t>
            </a:r>
          </a:p>
        </p:txBody>
      </p:sp>
      <p:pic>
        <p:nvPicPr>
          <p:cNvPr id="5" name="Image 4">
            <a:extLst>
              <a:ext uri="{FF2B5EF4-FFF2-40B4-BE49-F238E27FC236}">
                <a16:creationId xmlns:a16="http://schemas.microsoft.com/office/drawing/2014/main" id="{7832B1B8-CDC9-406A-95F8-257BBE52E2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62413" y="4006386"/>
            <a:ext cx="1000917" cy="263575"/>
          </a:xfrm>
          <a:prstGeom prst="rect">
            <a:avLst/>
          </a:prstGeom>
        </p:spPr>
      </p:pic>
    </p:spTree>
    <p:extLst>
      <p:ext uri="{BB962C8B-B14F-4D97-AF65-F5344CB8AC3E}">
        <p14:creationId xmlns:p14="http://schemas.microsoft.com/office/powerpoint/2010/main" val="237735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7DC257-FE2F-43B2-98B3-7D1FBD819A23}"/>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3AE32C67-2E3B-4DCE-ABF7-B78541B1D5D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178F27-8071-490B-899B-FDA764579CA5}"/>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5" name="Espace réservé du pied de page 4">
            <a:extLst>
              <a:ext uri="{FF2B5EF4-FFF2-40B4-BE49-F238E27FC236}">
                <a16:creationId xmlns:a16="http://schemas.microsoft.com/office/drawing/2014/main" id="{AAA1D41B-B9C6-4B73-88CC-7D410E21BE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8DCF7D-2208-429E-9FF1-D22F85E64E07}"/>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30635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8D8CAA-485F-44A3-A52A-F1BA5174D6FD}"/>
              </a:ext>
            </a:extLst>
          </p:cNvPr>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73D83CB2-57B0-4646-8E74-6BF4CE882EF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2EF2016F-4D89-46A4-8D64-80E135B7C97A}"/>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5" name="Espace réservé du pied de page 4">
            <a:extLst>
              <a:ext uri="{FF2B5EF4-FFF2-40B4-BE49-F238E27FC236}">
                <a16:creationId xmlns:a16="http://schemas.microsoft.com/office/drawing/2014/main" id="{4A90FF56-9036-4C1E-8EA5-B7CB0366EC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304A49-CBF9-46CA-ACFA-4EF95C988840}"/>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287201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92441-FCC4-4BF2-87BD-73F6DBFF81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C6B53D-1ECD-4850-928C-B554822AE644}"/>
              </a:ext>
            </a:extLst>
          </p:cNvPr>
          <p:cNvSpPr>
            <a:spLocks noGrp="1"/>
          </p:cNvSpPr>
          <p:nvPr>
            <p:ph sz="half" idx="1"/>
          </p:nvPr>
        </p:nvSpPr>
        <p:spPr>
          <a:xfrm>
            <a:off x="6286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A3E342F-F33E-4367-9661-2DFA6FE1C137}"/>
              </a:ext>
            </a:extLst>
          </p:cNvPr>
          <p:cNvSpPr>
            <a:spLocks noGrp="1"/>
          </p:cNvSpPr>
          <p:nvPr>
            <p:ph sz="half" idx="2"/>
          </p:nvPr>
        </p:nvSpPr>
        <p:spPr>
          <a:xfrm>
            <a:off x="46291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EB6FC86-27D9-4210-9491-02459C477815}"/>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6" name="Espace réservé du pied de page 5">
            <a:extLst>
              <a:ext uri="{FF2B5EF4-FFF2-40B4-BE49-F238E27FC236}">
                <a16:creationId xmlns:a16="http://schemas.microsoft.com/office/drawing/2014/main" id="{3DDEF9BB-019F-4263-B6B3-15CFB1075B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0ACB5E5-3A5D-45BC-BA49-78494972EF85}"/>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3862169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8C0D10-6936-4FE7-9BA7-6C808DA968D6}"/>
              </a:ext>
            </a:extLst>
          </p:cNvPr>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2FEAE57-3F5E-4C40-9E68-5FC612BE6D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8E06842C-38A5-4FEE-8349-636AA0A3E78A}"/>
              </a:ext>
            </a:extLst>
          </p:cNvPr>
          <p:cNvSpPr>
            <a:spLocks noGrp="1"/>
          </p:cNvSpPr>
          <p:nvPr>
            <p:ph sz="half" idx="2"/>
          </p:nvPr>
        </p:nvSpPr>
        <p:spPr>
          <a:xfrm>
            <a:off x="629842" y="1878806"/>
            <a:ext cx="3868340"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94B87A0-C909-4A7C-A1FC-D77DA15A889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99993E1-3E7F-4C58-B68E-3D61AD8437FD}"/>
              </a:ext>
            </a:extLst>
          </p:cNvPr>
          <p:cNvSpPr>
            <a:spLocks noGrp="1"/>
          </p:cNvSpPr>
          <p:nvPr>
            <p:ph sz="quarter" idx="4"/>
          </p:nvPr>
        </p:nvSpPr>
        <p:spPr>
          <a:xfrm>
            <a:off x="4629150" y="1878806"/>
            <a:ext cx="3887391"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B2EA4C4-AD1F-4906-A4F5-DC43F53B52F7}"/>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8" name="Espace réservé du pied de page 7">
            <a:extLst>
              <a:ext uri="{FF2B5EF4-FFF2-40B4-BE49-F238E27FC236}">
                <a16:creationId xmlns:a16="http://schemas.microsoft.com/office/drawing/2014/main" id="{40A5F39A-79FD-4784-8ED3-65A2F28DFB7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F0CBEF0-E16A-4F06-B042-BCA8871DAAB6}"/>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2981237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95F94-F8F2-4597-8B0C-530594C993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9F90D61-B0F5-49F0-87C7-039B23F0B583}"/>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4" name="Espace réservé du pied de page 3">
            <a:extLst>
              <a:ext uri="{FF2B5EF4-FFF2-40B4-BE49-F238E27FC236}">
                <a16:creationId xmlns:a16="http://schemas.microsoft.com/office/drawing/2014/main" id="{0CE8C9E2-8EE3-4F58-8DBD-474717775E1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B63A861-5999-4487-ACCA-AFE637178403}"/>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813634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EEDC2D6-72BC-45CD-94ED-A76A335554C0}"/>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3" name="Espace réservé du pied de page 2">
            <a:extLst>
              <a:ext uri="{FF2B5EF4-FFF2-40B4-BE49-F238E27FC236}">
                <a16:creationId xmlns:a16="http://schemas.microsoft.com/office/drawing/2014/main" id="{5832FEFA-186E-4F18-99EB-2F78249ED25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0945FFC-3F5C-4B3D-B35A-39ACA715A9AA}"/>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2453201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BFCC65-1C31-4A22-8B8D-A8DFFD836511}"/>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6F78B88-7B79-4399-8772-EB94361EEA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31B3A1F-0FB3-468B-84CC-87EA56262DF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5A505B1-FA66-4BE7-8E59-DDBE1CD23ECF}"/>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6" name="Espace réservé du pied de page 5">
            <a:extLst>
              <a:ext uri="{FF2B5EF4-FFF2-40B4-BE49-F238E27FC236}">
                <a16:creationId xmlns:a16="http://schemas.microsoft.com/office/drawing/2014/main" id="{22557D5B-A07A-4CB8-99F6-675FE46E83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B569A44-5DBD-4652-B5B4-6A9CF41DB62C}"/>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1375064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61C51-F6ED-4347-BC49-2B771AF8F786}"/>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09D2A965-14AE-46FE-B164-B9E6D7AEFD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F90E3643-7809-4210-B2E4-05FD38D36BC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62D7BB7-3BB7-42BF-BD44-30FA8111B0E1}"/>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6" name="Espace réservé du pied de page 5">
            <a:extLst>
              <a:ext uri="{FF2B5EF4-FFF2-40B4-BE49-F238E27FC236}">
                <a16:creationId xmlns:a16="http://schemas.microsoft.com/office/drawing/2014/main" id="{719AC082-E8A5-47E2-A2F3-2CD4542F4E8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7E9635-9370-4DDA-B5EF-B34C5CF2BC6D}"/>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80249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no_Photo">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a:extLst>
              <a:ext uri="{28A0092B-C50C-407E-A947-70E740481C1C}">
                <a14:useLocalDpi xmlns:a14="http://schemas.microsoft.com/office/drawing/2010/main" val="0"/>
              </a:ext>
            </a:extLst>
          </a:blip>
          <a:srcRect t="5171" b="45785"/>
          <a:stretch/>
        </p:blipFill>
        <p:spPr>
          <a:xfrm>
            <a:off x="0" y="1089025"/>
            <a:ext cx="9144000" cy="2793999"/>
          </a:xfrm>
          <a:prstGeom prst="rect">
            <a:avLst/>
          </a:prstGeom>
        </p:spPr>
      </p:pic>
      <p:pic>
        <p:nvPicPr>
          <p:cNvPr id="10" name="Grafik 9"/>
          <p:cNvPicPr>
            <a:picLocks noChangeAspect="1"/>
          </p:cNvPicPr>
          <p:nvPr userDrawn="1"/>
        </p:nvPicPr>
        <p:blipFill>
          <a:blip r:embed="rId3"/>
          <a:stretch>
            <a:fillRect/>
          </a:stretch>
        </p:blipFill>
        <p:spPr>
          <a:xfrm>
            <a:off x="7890272" y="-217"/>
            <a:ext cx="1087040" cy="1087040"/>
          </a:xfrm>
          <a:prstGeom prst="rect">
            <a:avLst/>
          </a:prstGeom>
        </p:spPr>
      </p:pic>
      <p:sp>
        <p:nvSpPr>
          <p:cNvPr id="11" name="Textplatzhalter 3"/>
          <p:cNvSpPr>
            <a:spLocks noGrp="1"/>
          </p:cNvSpPr>
          <p:nvPr>
            <p:ph type="body" sz="quarter" idx="12" hasCustomPrompt="1"/>
          </p:nvPr>
        </p:nvSpPr>
        <p:spPr>
          <a:xfrm>
            <a:off x="431540" y="1391102"/>
            <a:ext cx="8316924" cy="856612"/>
          </a:xfrm>
        </p:spPr>
        <p:txBody>
          <a:bodyPr lIns="0" rIns="0"/>
          <a:lstStyle>
            <a:lvl1pPr marL="0" marR="0" indent="0" algn="l" defTabSz="457200" rtl="0" eaLnBrk="1" fontAlgn="auto" latinLnBrk="0" hangingPunct="1">
              <a:lnSpc>
                <a:spcPct val="100000"/>
              </a:lnSpc>
              <a:spcBef>
                <a:spcPct val="20000"/>
              </a:spcBef>
              <a:spcAft>
                <a:spcPts val="0"/>
              </a:spcAft>
              <a:buClr>
                <a:schemeClr val="bg2"/>
              </a:buClr>
              <a:buSzPct val="100000"/>
              <a:buFont typeface="Wingdings" panose="05000000000000000000" pitchFamily="2" charset="2"/>
              <a:buNone/>
              <a:tabLst/>
              <a:defRPr sz="2200" baseline="0">
                <a:solidFill>
                  <a:schemeClr val="bg1"/>
                </a:solidFill>
                <a:latin typeface="+mj-lt"/>
              </a:defRPr>
            </a:lvl1pPr>
          </a:lstStyle>
          <a:p>
            <a:pPr marL="0" marR="0" lvl="0" indent="0" algn="l" defTabSz="457200" rtl="0" eaLnBrk="1" fontAlgn="auto" latinLnBrk="0" hangingPunct="1">
              <a:lnSpc>
                <a:spcPct val="100000"/>
              </a:lnSpc>
              <a:spcBef>
                <a:spcPct val="20000"/>
              </a:spcBef>
              <a:spcAft>
                <a:spcPts val="0"/>
              </a:spcAft>
              <a:buClr>
                <a:schemeClr val="bg2"/>
              </a:buClr>
              <a:buSzPct val="100000"/>
              <a:buFont typeface="Wingdings" panose="05000000000000000000" pitchFamily="2" charset="2"/>
              <a:buNone/>
              <a:tabLst/>
              <a:defRPr/>
            </a:pPr>
            <a:r>
              <a:rPr lang="de-DE" dirty="0"/>
              <a:t>Title Version 1 </a:t>
            </a:r>
            <a:br>
              <a:rPr lang="de-DE" dirty="0"/>
            </a:br>
            <a:r>
              <a:rPr lang="de-DE" dirty="0"/>
              <a:t>(</a:t>
            </a:r>
            <a:r>
              <a:rPr lang="de-DE" dirty="0" err="1"/>
              <a:t>no</a:t>
            </a:r>
            <a:r>
              <a:rPr lang="de-DE" dirty="0"/>
              <a:t> </a:t>
            </a:r>
            <a:r>
              <a:rPr lang="de-DE" dirty="0" err="1"/>
              <a:t>Photo</a:t>
            </a:r>
            <a:r>
              <a:rPr lang="de-DE" dirty="0"/>
              <a:t>, </a:t>
            </a:r>
            <a:r>
              <a:rPr lang="de-DE" dirty="0" err="1"/>
              <a:t>two-line</a:t>
            </a:r>
            <a:r>
              <a:rPr lang="de-DE" dirty="0"/>
              <a:t> title)</a:t>
            </a:r>
          </a:p>
          <a:p>
            <a:pPr lvl="0"/>
            <a:br>
              <a:rPr lang="de-DE" dirty="0"/>
            </a:br>
            <a:endParaRPr lang="de-DE" dirty="0"/>
          </a:p>
        </p:txBody>
      </p:sp>
      <p:sp>
        <p:nvSpPr>
          <p:cNvPr id="14" name="Textplatzhalter 5"/>
          <p:cNvSpPr>
            <a:spLocks noGrp="1"/>
          </p:cNvSpPr>
          <p:nvPr>
            <p:ph type="body" sz="quarter" idx="13" hasCustomPrompt="1"/>
          </p:nvPr>
        </p:nvSpPr>
        <p:spPr>
          <a:xfrm>
            <a:off x="431540" y="3527425"/>
            <a:ext cx="6588732" cy="231061"/>
          </a:xfrm>
        </p:spPr>
        <p:txBody>
          <a:bodyPr lIns="0" tIns="0" rIns="0" anchor="b"/>
          <a:lstStyle>
            <a:lvl1pPr marL="0" indent="0">
              <a:buNone/>
              <a:defRPr sz="1400" baseline="0">
                <a:solidFill>
                  <a:schemeClr val="bg1"/>
                </a:solidFill>
              </a:defRPr>
            </a:lvl1pPr>
          </a:lstStyle>
          <a:p>
            <a:pPr lvl="0"/>
            <a:r>
              <a:rPr lang="de-DE" dirty="0"/>
              <a:t>[</a:t>
            </a:r>
            <a:r>
              <a:rPr lang="de-DE" dirty="0" err="1"/>
              <a:t>acad</a:t>
            </a:r>
            <a:r>
              <a:rPr lang="de-DE" dirty="0"/>
              <a:t>. title][</a:t>
            </a:r>
            <a:r>
              <a:rPr lang="de-DE" dirty="0" err="1"/>
              <a:t>first</a:t>
            </a:r>
            <a:r>
              <a:rPr lang="de-DE" dirty="0"/>
              <a:t> </a:t>
            </a:r>
            <a:r>
              <a:rPr lang="de-DE" dirty="0" err="1"/>
              <a:t>name</a:t>
            </a:r>
            <a:r>
              <a:rPr lang="de-DE" dirty="0"/>
              <a:t>][last </a:t>
            </a:r>
            <a:r>
              <a:rPr lang="de-DE" dirty="0" err="1"/>
              <a:t>name</a:t>
            </a:r>
            <a:r>
              <a:rPr lang="de-DE" dirty="0"/>
              <a:t>], [</a:t>
            </a:r>
            <a:r>
              <a:rPr lang="de-DE" dirty="0" err="1"/>
              <a:t>job</a:t>
            </a:r>
            <a:r>
              <a:rPr lang="de-DE" dirty="0"/>
              <a:t> </a:t>
            </a:r>
            <a:r>
              <a:rPr lang="de-DE" dirty="0" err="1"/>
              <a:t>position</a:t>
            </a:r>
            <a:r>
              <a:rPr lang="de-DE" dirty="0"/>
              <a:t>]</a:t>
            </a:r>
          </a:p>
        </p:txBody>
      </p:sp>
      <p:sp>
        <p:nvSpPr>
          <p:cNvPr id="15" name="Titel 1"/>
          <p:cNvSpPr txBox="1">
            <a:spLocks/>
          </p:cNvSpPr>
          <p:nvPr userDrawn="1"/>
        </p:nvSpPr>
        <p:spPr>
          <a:xfrm>
            <a:off x="431540" y="4745707"/>
            <a:ext cx="441504" cy="191910"/>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baseline="0">
                <a:solidFill>
                  <a:schemeClr val="bg2"/>
                </a:solidFill>
                <a:latin typeface="+mn-lt"/>
                <a:ea typeface="+mj-ea"/>
                <a:cs typeface="Open Sans bold"/>
              </a:defRPr>
            </a:lvl1pPr>
          </a:lstStyle>
          <a:p>
            <a:r>
              <a:rPr lang="de-DE" sz="1050" dirty="0">
                <a:solidFill>
                  <a:schemeClr val="tx1"/>
                </a:solidFill>
              </a:rPr>
              <a:t>Date:</a:t>
            </a:r>
            <a:endParaRPr lang="de-DE" sz="800" dirty="0">
              <a:solidFill>
                <a:schemeClr val="tx1"/>
              </a:solidFill>
              <a:ea typeface="+mn-ea"/>
              <a:cs typeface="Open Sans Regular"/>
            </a:endParaRPr>
          </a:p>
        </p:txBody>
      </p:sp>
      <p:sp>
        <p:nvSpPr>
          <p:cNvPr id="16" name="Textplatzhalter 16"/>
          <p:cNvSpPr>
            <a:spLocks noGrp="1"/>
          </p:cNvSpPr>
          <p:nvPr>
            <p:ph type="body" sz="quarter" idx="11" hasCustomPrompt="1"/>
          </p:nvPr>
        </p:nvSpPr>
        <p:spPr>
          <a:xfrm>
            <a:off x="791580" y="4745707"/>
            <a:ext cx="790575" cy="181768"/>
          </a:xfrm>
        </p:spPr>
        <p:txBody>
          <a:bodyPr lIns="0" tIns="0" rIns="0"/>
          <a:lstStyle>
            <a:lvl1pPr marL="0" indent="0">
              <a:buNone/>
              <a:defRPr sz="1050">
                <a:solidFill>
                  <a:schemeClr val="tx1"/>
                </a:solidFill>
              </a:defRPr>
            </a:lvl1pPr>
          </a:lstStyle>
          <a:p>
            <a:pPr lvl="0"/>
            <a:r>
              <a:rPr lang="de-DE" dirty="0"/>
              <a:t>DD.MM.YYYY</a:t>
            </a:r>
          </a:p>
        </p:txBody>
      </p:sp>
      <p:sp>
        <p:nvSpPr>
          <p:cNvPr id="18" name="Titel 1"/>
          <p:cNvSpPr txBox="1">
            <a:spLocks/>
          </p:cNvSpPr>
          <p:nvPr userDrawn="1"/>
        </p:nvSpPr>
        <p:spPr>
          <a:xfrm>
            <a:off x="431540" y="404219"/>
            <a:ext cx="4649864" cy="278168"/>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bg2"/>
                </a:solidFill>
                <a:latin typeface="+mn-lt"/>
                <a:ea typeface="+mj-ea"/>
                <a:cs typeface="Open Sans bold"/>
              </a:defRPr>
            </a:lvl1pPr>
          </a:lstStyle>
          <a:p>
            <a:r>
              <a:rPr lang="de-DE" sz="1400" dirty="0">
                <a:solidFill>
                  <a:srgbClr val="000000"/>
                </a:solidFill>
              </a:rPr>
              <a:t>Leibniz </a:t>
            </a:r>
            <a:r>
              <a:rPr lang="de-DE" sz="1400" dirty="0" err="1">
                <a:solidFill>
                  <a:srgbClr val="000000"/>
                </a:solidFill>
              </a:rPr>
              <a:t>Centre</a:t>
            </a:r>
            <a:r>
              <a:rPr lang="de-DE" sz="1400" dirty="0">
                <a:solidFill>
                  <a:srgbClr val="000000"/>
                </a:solidFill>
              </a:rPr>
              <a:t> </a:t>
            </a:r>
            <a:r>
              <a:rPr lang="de-DE" sz="1400" dirty="0" err="1">
                <a:solidFill>
                  <a:srgbClr val="000000"/>
                </a:solidFill>
              </a:rPr>
              <a:t>for</a:t>
            </a:r>
            <a:r>
              <a:rPr lang="de-DE" sz="1400" dirty="0">
                <a:solidFill>
                  <a:srgbClr val="000000"/>
                </a:solidFill>
              </a:rPr>
              <a:t> </a:t>
            </a:r>
            <a:r>
              <a:rPr lang="de-DE" sz="1400" dirty="0" err="1">
                <a:solidFill>
                  <a:srgbClr val="000000"/>
                </a:solidFill>
              </a:rPr>
              <a:t>Agricultural</a:t>
            </a:r>
            <a:r>
              <a:rPr lang="de-DE" sz="1400" baseline="0" dirty="0">
                <a:solidFill>
                  <a:srgbClr val="000000"/>
                </a:solidFill>
              </a:rPr>
              <a:t> </a:t>
            </a:r>
            <a:r>
              <a:rPr lang="de-DE" sz="1400" baseline="0" dirty="0" err="1">
                <a:solidFill>
                  <a:srgbClr val="000000"/>
                </a:solidFill>
              </a:rPr>
              <a:t>Landscape</a:t>
            </a:r>
            <a:r>
              <a:rPr lang="de-DE" sz="1400" baseline="0" dirty="0">
                <a:solidFill>
                  <a:srgbClr val="000000"/>
                </a:solidFill>
              </a:rPr>
              <a:t> Research (ZALF)</a:t>
            </a:r>
            <a:endParaRPr lang="de-DE" sz="1800" kern="1200" dirty="0">
              <a:solidFill>
                <a:srgbClr val="000000"/>
              </a:solidFill>
              <a:latin typeface="+mn-lt"/>
              <a:ea typeface="+mj-ea"/>
              <a:cs typeface="Open Sans Regular"/>
            </a:endParaRPr>
          </a:p>
        </p:txBody>
      </p:sp>
    </p:spTree>
    <p:extLst>
      <p:ext uri="{BB962C8B-B14F-4D97-AF65-F5344CB8AC3E}">
        <p14:creationId xmlns:p14="http://schemas.microsoft.com/office/powerpoint/2010/main" val="66275593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261DA4-E31D-4264-BFFF-61B7F19348A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4A4107C-2026-4D96-8616-DA7AF10025A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9C2B9C-B695-493F-AEA4-B83630773957}"/>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5" name="Espace réservé du pied de page 4">
            <a:extLst>
              <a:ext uri="{FF2B5EF4-FFF2-40B4-BE49-F238E27FC236}">
                <a16:creationId xmlns:a16="http://schemas.microsoft.com/office/drawing/2014/main" id="{81DC1B08-669D-4FFB-8152-6B739F6D5A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4ABF34-D9A6-43CB-A87C-E505544BDDAB}"/>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43775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9D4059-FFB3-40B1-BAFB-752AA30220AA}"/>
              </a:ext>
            </a:extLst>
          </p:cNvPr>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799BB09-13EF-40C5-9710-06692B521946}"/>
              </a:ext>
            </a:extLst>
          </p:cNvPr>
          <p:cNvSpPr>
            <a:spLocks noGrp="1"/>
          </p:cNvSpPr>
          <p:nvPr>
            <p:ph type="body" orient="vert" idx="1"/>
          </p:nvPr>
        </p:nvSpPr>
        <p:spPr>
          <a:xfrm>
            <a:off x="628650" y="273844"/>
            <a:ext cx="5800725" cy="435887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30C626-D141-4E14-84DB-F2BF9D6F380B}"/>
              </a:ext>
            </a:extLst>
          </p:cNvPr>
          <p:cNvSpPr>
            <a:spLocks noGrp="1"/>
          </p:cNvSpPr>
          <p:nvPr>
            <p:ph type="dt" sz="half" idx="10"/>
          </p:nvPr>
        </p:nvSpPr>
        <p:spPr/>
        <p:txBody>
          <a:bodyPr/>
          <a:lstStyle/>
          <a:p>
            <a:fld id="{4065085E-2F2F-41F4-98D1-701987F4A329}" type="datetimeFigureOut">
              <a:rPr lang="fr-FR" smtClean="0"/>
              <a:t>22/08/2024</a:t>
            </a:fld>
            <a:endParaRPr lang="fr-FR"/>
          </a:p>
        </p:txBody>
      </p:sp>
      <p:sp>
        <p:nvSpPr>
          <p:cNvPr id="5" name="Espace réservé du pied de page 4">
            <a:extLst>
              <a:ext uri="{FF2B5EF4-FFF2-40B4-BE49-F238E27FC236}">
                <a16:creationId xmlns:a16="http://schemas.microsoft.com/office/drawing/2014/main" id="{BE72FB10-5EC7-4D74-9E84-8A2F0683A2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E17CA3E-2E8D-45B2-A071-A6A1DBE47EA0}"/>
              </a:ext>
            </a:extLst>
          </p:cNvPr>
          <p:cNvSpPr>
            <a:spLocks noGrp="1"/>
          </p:cNvSpPr>
          <p:nvPr>
            <p:ph type="sldNum" sz="quarter" idx="12"/>
          </p:nvPr>
        </p:nvSpPr>
        <p:spPr/>
        <p:txBody>
          <a:bodyPr/>
          <a:lstStyle/>
          <a:p>
            <a:fld id="{A8B25A46-D16C-4E16-AAE0-72064F153859}" type="slidenum">
              <a:rPr lang="fr-FR" smtClean="0"/>
              <a:t>‹Nr.›</a:t>
            </a:fld>
            <a:endParaRPr lang="fr-FR"/>
          </a:p>
        </p:txBody>
      </p:sp>
    </p:spTree>
    <p:extLst>
      <p:ext uri="{BB962C8B-B14F-4D97-AF65-F5344CB8AC3E}">
        <p14:creationId xmlns:p14="http://schemas.microsoft.com/office/powerpoint/2010/main" val="2618637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slide_with_Photo">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a:extLst>
              <a:ext uri="{28A0092B-C50C-407E-A947-70E740481C1C}">
                <a14:useLocalDpi xmlns:a14="http://schemas.microsoft.com/office/drawing/2010/main" val="0"/>
              </a:ext>
            </a:extLst>
          </a:blip>
          <a:srcRect t="5171" b="45785"/>
          <a:stretch/>
        </p:blipFill>
        <p:spPr>
          <a:xfrm>
            <a:off x="0" y="1089025"/>
            <a:ext cx="9144000" cy="2793999"/>
          </a:xfrm>
          <a:prstGeom prst="rect">
            <a:avLst/>
          </a:prstGeom>
        </p:spPr>
      </p:pic>
      <p:pic>
        <p:nvPicPr>
          <p:cNvPr id="7" name="Grafik 6"/>
          <p:cNvPicPr>
            <a:picLocks noChangeAspect="1"/>
          </p:cNvPicPr>
          <p:nvPr userDrawn="1"/>
        </p:nvPicPr>
        <p:blipFill>
          <a:blip r:embed="rId3"/>
          <a:stretch>
            <a:fillRect/>
          </a:stretch>
        </p:blipFill>
        <p:spPr>
          <a:xfrm>
            <a:off x="7890272" y="-217"/>
            <a:ext cx="1087040" cy="1087040"/>
          </a:xfrm>
          <a:prstGeom prst="rect">
            <a:avLst/>
          </a:prstGeom>
        </p:spPr>
      </p:pic>
      <p:sp>
        <p:nvSpPr>
          <p:cNvPr id="4" name="Textplatzhalter 3"/>
          <p:cNvSpPr>
            <a:spLocks noGrp="1"/>
          </p:cNvSpPr>
          <p:nvPr>
            <p:ph type="body" sz="quarter" idx="12" hasCustomPrompt="1"/>
          </p:nvPr>
        </p:nvSpPr>
        <p:spPr>
          <a:xfrm>
            <a:off x="431540" y="1391102"/>
            <a:ext cx="4138613" cy="1298696"/>
          </a:xfrm>
        </p:spPr>
        <p:txBody>
          <a:bodyPr lIns="0" rIns="0"/>
          <a:lstStyle>
            <a:lvl1pPr marL="0" marR="0" indent="0" algn="l" defTabSz="457200" rtl="0" eaLnBrk="1" fontAlgn="auto" latinLnBrk="0" hangingPunct="1">
              <a:lnSpc>
                <a:spcPct val="100000"/>
              </a:lnSpc>
              <a:spcBef>
                <a:spcPct val="20000"/>
              </a:spcBef>
              <a:spcAft>
                <a:spcPts val="0"/>
              </a:spcAft>
              <a:buClr>
                <a:schemeClr val="bg2"/>
              </a:buClr>
              <a:buSzPct val="100000"/>
              <a:buFont typeface="Wingdings" panose="05000000000000000000" pitchFamily="2" charset="2"/>
              <a:buNone/>
              <a:tabLst/>
              <a:defRPr sz="2200" baseline="0">
                <a:solidFill>
                  <a:schemeClr val="bg1"/>
                </a:solidFill>
                <a:latin typeface="+mj-lt"/>
              </a:defRPr>
            </a:lvl1pPr>
          </a:lstStyle>
          <a:p>
            <a:pPr marL="0" marR="0" lvl="0" indent="0" algn="l" defTabSz="457200" rtl="0" eaLnBrk="1" fontAlgn="auto" latinLnBrk="0" hangingPunct="1">
              <a:lnSpc>
                <a:spcPct val="100000"/>
              </a:lnSpc>
              <a:spcBef>
                <a:spcPct val="20000"/>
              </a:spcBef>
              <a:spcAft>
                <a:spcPts val="0"/>
              </a:spcAft>
              <a:buClr>
                <a:schemeClr val="bg2"/>
              </a:buClr>
              <a:buSzPct val="100000"/>
              <a:buFont typeface="Wingdings" panose="05000000000000000000" pitchFamily="2" charset="2"/>
              <a:buNone/>
              <a:tabLst/>
              <a:defRPr/>
            </a:pPr>
            <a:r>
              <a:rPr lang="de-DE" dirty="0"/>
              <a:t>Title Version 1 </a:t>
            </a:r>
            <a:br>
              <a:rPr lang="de-DE" dirty="0"/>
            </a:br>
            <a:r>
              <a:rPr lang="de-DE" dirty="0"/>
              <a:t>(</a:t>
            </a:r>
            <a:r>
              <a:rPr lang="de-DE" dirty="0" err="1"/>
              <a:t>no</a:t>
            </a:r>
            <a:r>
              <a:rPr lang="de-DE" dirty="0"/>
              <a:t> </a:t>
            </a:r>
            <a:r>
              <a:rPr lang="de-DE" dirty="0" err="1"/>
              <a:t>Photo</a:t>
            </a:r>
            <a:r>
              <a:rPr lang="de-DE" dirty="0"/>
              <a:t>, </a:t>
            </a:r>
            <a:r>
              <a:rPr lang="de-DE" dirty="0" err="1"/>
              <a:t>three-line</a:t>
            </a:r>
            <a:r>
              <a:rPr lang="de-DE" dirty="0"/>
              <a:t> title)</a:t>
            </a:r>
          </a:p>
        </p:txBody>
      </p:sp>
      <p:sp>
        <p:nvSpPr>
          <p:cNvPr id="6" name="Textplatzhalter 5"/>
          <p:cNvSpPr>
            <a:spLocks noGrp="1"/>
          </p:cNvSpPr>
          <p:nvPr>
            <p:ph type="body" sz="quarter" idx="13" hasCustomPrompt="1"/>
          </p:nvPr>
        </p:nvSpPr>
        <p:spPr>
          <a:xfrm>
            <a:off x="431540" y="3527425"/>
            <a:ext cx="4138612" cy="231061"/>
          </a:xfrm>
        </p:spPr>
        <p:txBody>
          <a:bodyPr lIns="0" tIns="0" rIns="0" anchor="b"/>
          <a:lstStyle>
            <a:lvl1pPr marL="0" indent="0">
              <a:buNone/>
              <a:defRPr sz="1400" baseline="0">
                <a:solidFill>
                  <a:schemeClr val="bg1"/>
                </a:solidFill>
              </a:defRPr>
            </a:lvl1pPr>
          </a:lstStyle>
          <a:p>
            <a:pPr lvl="0"/>
            <a:r>
              <a:rPr lang="de-DE" dirty="0"/>
              <a:t>[</a:t>
            </a:r>
            <a:r>
              <a:rPr lang="de-DE" dirty="0" err="1"/>
              <a:t>acad</a:t>
            </a:r>
            <a:r>
              <a:rPr lang="de-DE" dirty="0"/>
              <a:t>. title][</a:t>
            </a:r>
            <a:r>
              <a:rPr lang="de-DE" dirty="0" err="1"/>
              <a:t>first</a:t>
            </a:r>
            <a:r>
              <a:rPr lang="de-DE" dirty="0"/>
              <a:t> </a:t>
            </a:r>
            <a:r>
              <a:rPr lang="de-DE" dirty="0" err="1"/>
              <a:t>name</a:t>
            </a:r>
            <a:r>
              <a:rPr lang="de-DE" dirty="0"/>
              <a:t>][last </a:t>
            </a:r>
            <a:r>
              <a:rPr lang="de-DE" dirty="0" err="1"/>
              <a:t>name</a:t>
            </a:r>
            <a:r>
              <a:rPr lang="de-DE" dirty="0"/>
              <a:t>], [</a:t>
            </a:r>
            <a:r>
              <a:rPr lang="de-DE" dirty="0" err="1"/>
              <a:t>job</a:t>
            </a:r>
            <a:r>
              <a:rPr lang="de-DE" dirty="0"/>
              <a:t> </a:t>
            </a:r>
            <a:r>
              <a:rPr lang="de-DE" dirty="0" err="1"/>
              <a:t>position</a:t>
            </a:r>
            <a:r>
              <a:rPr lang="de-DE" dirty="0"/>
              <a:t>]</a:t>
            </a:r>
          </a:p>
        </p:txBody>
      </p:sp>
      <p:sp>
        <p:nvSpPr>
          <p:cNvPr id="20" name="Titel 1"/>
          <p:cNvSpPr txBox="1">
            <a:spLocks/>
          </p:cNvSpPr>
          <p:nvPr userDrawn="1"/>
        </p:nvSpPr>
        <p:spPr>
          <a:xfrm>
            <a:off x="431540" y="4745707"/>
            <a:ext cx="441504" cy="191910"/>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baseline="0">
                <a:solidFill>
                  <a:schemeClr val="bg2"/>
                </a:solidFill>
                <a:latin typeface="+mn-lt"/>
                <a:ea typeface="+mj-ea"/>
                <a:cs typeface="Open Sans bold"/>
              </a:defRPr>
            </a:lvl1pPr>
          </a:lstStyle>
          <a:p>
            <a:r>
              <a:rPr lang="de-DE" sz="1050" dirty="0">
                <a:solidFill>
                  <a:schemeClr val="tx1"/>
                </a:solidFill>
              </a:rPr>
              <a:t>Date:</a:t>
            </a:r>
            <a:endParaRPr lang="de-DE" sz="800" dirty="0">
              <a:solidFill>
                <a:schemeClr val="tx1"/>
              </a:solidFill>
              <a:ea typeface="+mn-ea"/>
              <a:cs typeface="Open Sans Regular"/>
            </a:endParaRPr>
          </a:p>
        </p:txBody>
      </p:sp>
      <p:sp>
        <p:nvSpPr>
          <p:cNvPr id="24" name="Textplatzhalter 16"/>
          <p:cNvSpPr>
            <a:spLocks noGrp="1"/>
          </p:cNvSpPr>
          <p:nvPr>
            <p:ph type="body" sz="quarter" idx="11" hasCustomPrompt="1"/>
          </p:nvPr>
        </p:nvSpPr>
        <p:spPr>
          <a:xfrm>
            <a:off x="791580" y="4745707"/>
            <a:ext cx="790575" cy="181768"/>
          </a:xfrm>
        </p:spPr>
        <p:txBody>
          <a:bodyPr lIns="0" tIns="0" rIns="0"/>
          <a:lstStyle>
            <a:lvl1pPr marL="0" indent="0">
              <a:buNone/>
              <a:defRPr sz="1050">
                <a:solidFill>
                  <a:schemeClr val="tx1"/>
                </a:solidFill>
              </a:defRPr>
            </a:lvl1pPr>
          </a:lstStyle>
          <a:p>
            <a:pPr lvl="0"/>
            <a:r>
              <a:rPr lang="de-DE" dirty="0"/>
              <a:t>DD.MM.YYYY</a:t>
            </a:r>
          </a:p>
        </p:txBody>
      </p:sp>
      <p:sp>
        <p:nvSpPr>
          <p:cNvPr id="16" name="Titel 1"/>
          <p:cNvSpPr txBox="1">
            <a:spLocks/>
          </p:cNvSpPr>
          <p:nvPr userDrawn="1"/>
        </p:nvSpPr>
        <p:spPr>
          <a:xfrm>
            <a:off x="431540" y="404219"/>
            <a:ext cx="4649864" cy="278168"/>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bg2"/>
                </a:solidFill>
                <a:latin typeface="+mn-lt"/>
                <a:ea typeface="+mj-ea"/>
                <a:cs typeface="Open Sans bold"/>
              </a:defRPr>
            </a:lvl1pPr>
          </a:lstStyle>
          <a:p>
            <a:r>
              <a:rPr lang="de-DE" sz="1400" dirty="0">
                <a:solidFill>
                  <a:srgbClr val="000000"/>
                </a:solidFill>
              </a:rPr>
              <a:t>Leibniz </a:t>
            </a:r>
            <a:r>
              <a:rPr lang="de-DE" sz="1400" dirty="0" err="1">
                <a:solidFill>
                  <a:srgbClr val="000000"/>
                </a:solidFill>
              </a:rPr>
              <a:t>Centre</a:t>
            </a:r>
            <a:r>
              <a:rPr lang="de-DE" sz="1400" dirty="0">
                <a:solidFill>
                  <a:srgbClr val="000000"/>
                </a:solidFill>
              </a:rPr>
              <a:t> </a:t>
            </a:r>
            <a:r>
              <a:rPr lang="de-DE" sz="1400" dirty="0" err="1">
                <a:solidFill>
                  <a:srgbClr val="000000"/>
                </a:solidFill>
              </a:rPr>
              <a:t>for</a:t>
            </a:r>
            <a:r>
              <a:rPr lang="de-DE" sz="1400" dirty="0">
                <a:solidFill>
                  <a:srgbClr val="000000"/>
                </a:solidFill>
              </a:rPr>
              <a:t> </a:t>
            </a:r>
            <a:r>
              <a:rPr lang="de-DE" sz="1400" dirty="0" err="1">
                <a:solidFill>
                  <a:srgbClr val="000000"/>
                </a:solidFill>
              </a:rPr>
              <a:t>Agricultural</a:t>
            </a:r>
            <a:r>
              <a:rPr lang="de-DE" sz="1400" baseline="0" dirty="0">
                <a:solidFill>
                  <a:srgbClr val="000000"/>
                </a:solidFill>
              </a:rPr>
              <a:t> </a:t>
            </a:r>
            <a:r>
              <a:rPr lang="de-DE" sz="1400" baseline="0" dirty="0" err="1">
                <a:solidFill>
                  <a:srgbClr val="000000"/>
                </a:solidFill>
              </a:rPr>
              <a:t>Landscape</a:t>
            </a:r>
            <a:r>
              <a:rPr lang="de-DE" sz="1400" baseline="0" dirty="0">
                <a:solidFill>
                  <a:srgbClr val="000000"/>
                </a:solidFill>
              </a:rPr>
              <a:t> Research (ZALF)</a:t>
            </a:r>
            <a:endParaRPr lang="de-DE" sz="1800" kern="1200" dirty="0">
              <a:solidFill>
                <a:srgbClr val="000000"/>
              </a:solidFill>
              <a:latin typeface="+mn-lt"/>
              <a:ea typeface="+mj-ea"/>
              <a:cs typeface="Open Sans Regular"/>
            </a:endParaRPr>
          </a:p>
        </p:txBody>
      </p:sp>
    </p:spTree>
    <p:extLst>
      <p:ext uri="{BB962C8B-B14F-4D97-AF65-F5344CB8AC3E}">
        <p14:creationId xmlns:p14="http://schemas.microsoft.com/office/powerpoint/2010/main" val="3615640991"/>
      </p:ext>
    </p:extLst>
  </p:cSld>
  <p:clrMapOvr>
    <a:masterClrMapping/>
  </p:clrMapOvr>
  <p:transition spd="med">
    <p:fade/>
  </p:transition>
  <p:extLst>
    <p:ext uri="{DCECCB84-F9BA-43D5-87BE-67443E8EF086}">
      <p15:sldGuideLst xmlns:p15="http://schemas.microsoft.com/office/powerpoint/2012/main">
        <p15:guide id="3" pos="5488">
          <p15:clr>
            <a:srgbClr val="FBAE40"/>
          </p15:clr>
        </p15:guide>
        <p15:guide id="6" pos="3016" userDrawn="1">
          <p15:clr>
            <a:srgbClr val="FBAE40"/>
          </p15:clr>
        </p15:guide>
        <p15:guide id="7" orient="horz" pos="1212" userDrawn="1">
          <p15:clr>
            <a:srgbClr val="FBAE40"/>
          </p15:clr>
        </p15:guide>
        <p15:guide id="10" orient="horz" pos="275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15" name="Bildplatzhalter 27"/>
          <p:cNvSpPr>
            <a:spLocks noGrp="1"/>
          </p:cNvSpPr>
          <p:nvPr>
            <p:ph type="pic" sz="quarter" idx="14" hasCustomPrompt="1"/>
          </p:nvPr>
        </p:nvSpPr>
        <p:spPr>
          <a:xfrm>
            <a:off x="5118787" y="1059582"/>
            <a:ext cx="3784600" cy="2400365"/>
          </a:xfrm>
        </p:spPr>
        <p:txBody>
          <a:bodyPr/>
          <a:lstStyle>
            <a:lvl1pPr>
              <a:defRPr/>
            </a:lvl1pPr>
          </a:lstStyle>
          <a:p>
            <a:r>
              <a:rPr lang="de-DE" dirty="0" err="1"/>
              <a:t>picture</a:t>
            </a:r>
            <a:endParaRPr lang="de-DE" dirty="0"/>
          </a:p>
        </p:txBody>
      </p:sp>
      <p:sp>
        <p:nvSpPr>
          <p:cNvPr id="16" name="Textplatzhalter 40"/>
          <p:cNvSpPr>
            <a:spLocks noGrp="1"/>
          </p:cNvSpPr>
          <p:nvPr>
            <p:ph type="body" sz="quarter" idx="21" hasCustomPrompt="1"/>
          </p:nvPr>
        </p:nvSpPr>
        <p:spPr>
          <a:xfrm>
            <a:off x="223324" y="1059647"/>
            <a:ext cx="4194175" cy="438150"/>
          </a:xfrm>
        </p:spPr>
        <p:txBody>
          <a:bodyPr lIns="0" tIns="0"/>
          <a:lstStyle>
            <a:lvl1pPr marL="0" indent="0">
              <a:buNone/>
              <a:defRPr sz="1600" baseline="0">
                <a:solidFill>
                  <a:schemeClr val="tx1"/>
                </a:solidFill>
                <a:latin typeface="+mj-lt"/>
              </a:defRPr>
            </a:lvl1pPr>
          </a:lstStyle>
          <a:p>
            <a:pPr lvl="0"/>
            <a:r>
              <a:rPr lang="de-DE" dirty="0" err="1"/>
              <a:t>headline</a:t>
            </a:r>
            <a:r>
              <a:rPr lang="de-DE" dirty="0"/>
              <a:t>, Segoe UI </a:t>
            </a:r>
            <a:r>
              <a:rPr lang="de-DE" dirty="0" err="1"/>
              <a:t>Semibold</a:t>
            </a:r>
            <a:r>
              <a:rPr lang="de-DE" dirty="0"/>
              <a:t>, 16pt</a:t>
            </a:r>
          </a:p>
        </p:txBody>
      </p:sp>
      <p:sp>
        <p:nvSpPr>
          <p:cNvPr id="17" name="Textplatzhalter 43"/>
          <p:cNvSpPr>
            <a:spLocks noGrp="1"/>
          </p:cNvSpPr>
          <p:nvPr>
            <p:ph type="body" sz="quarter" idx="23" hasCustomPrompt="1"/>
          </p:nvPr>
        </p:nvSpPr>
        <p:spPr>
          <a:xfrm>
            <a:off x="5118787" y="3510747"/>
            <a:ext cx="3784600" cy="311150"/>
          </a:xfrm>
        </p:spPr>
        <p:txBody>
          <a:bodyPr lIns="0" tIns="0"/>
          <a:lstStyle>
            <a:lvl1pPr marL="0" indent="0">
              <a:buNone/>
              <a:defRPr sz="1100">
                <a:solidFill>
                  <a:schemeClr val="tx1"/>
                </a:solidFill>
              </a:defRPr>
            </a:lvl1pPr>
          </a:lstStyle>
          <a:p>
            <a:pPr lvl="0"/>
            <a:r>
              <a:rPr lang="de-DE" dirty="0" err="1"/>
              <a:t>caption</a:t>
            </a:r>
            <a:r>
              <a:rPr lang="de-DE" dirty="0"/>
              <a:t>, Segoe UI, 12pt</a:t>
            </a:r>
          </a:p>
        </p:txBody>
      </p:sp>
      <p:sp>
        <p:nvSpPr>
          <p:cNvPr id="18" name="Textplatzhalter 45"/>
          <p:cNvSpPr>
            <a:spLocks noGrp="1"/>
          </p:cNvSpPr>
          <p:nvPr>
            <p:ph type="body" sz="quarter" idx="24" hasCustomPrompt="1"/>
          </p:nvPr>
        </p:nvSpPr>
        <p:spPr>
          <a:xfrm>
            <a:off x="223324" y="2450297"/>
            <a:ext cx="4194175" cy="1371600"/>
          </a:xfrm>
        </p:spPr>
        <p:txBody>
          <a:bodyPr lIns="0" tIns="0"/>
          <a:lstStyle>
            <a:lvl1pPr>
              <a:defRPr sz="1600" baseline="0">
                <a:solidFill>
                  <a:schemeClr val="tx1"/>
                </a:solidFill>
              </a:defRPr>
            </a:lvl1pPr>
          </a:lstStyle>
          <a:p>
            <a:pPr lvl="0"/>
            <a:r>
              <a:rPr lang="de-DE" dirty="0" err="1"/>
              <a:t>bullet</a:t>
            </a:r>
            <a:r>
              <a:rPr lang="de-DE" dirty="0"/>
              <a:t> </a:t>
            </a:r>
            <a:r>
              <a:rPr lang="de-DE" dirty="0" err="1"/>
              <a:t>points</a:t>
            </a:r>
            <a:r>
              <a:rPr lang="de-DE" dirty="0"/>
              <a:t>, Segoe UI, 16pt</a:t>
            </a:r>
          </a:p>
        </p:txBody>
      </p:sp>
      <p:sp>
        <p:nvSpPr>
          <p:cNvPr id="19" name="Textplatzhalter 40"/>
          <p:cNvSpPr>
            <a:spLocks noGrp="1"/>
          </p:cNvSpPr>
          <p:nvPr>
            <p:ph type="body" sz="quarter" idx="22" hasCustomPrompt="1"/>
          </p:nvPr>
        </p:nvSpPr>
        <p:spPr>
          <a:xfrm>
            <a:off x="223324" y="1764497"/>
            <a:ext cx="4194175" cy="438150"/>
          </a:xfrm>
        </p:spPr>
        <p:txBody>
          <a:bodyPr lIns="0" tIns="0"/>
          <a:lstStyle>
            <a:lvl1pPr marL="0" indent="0">
              <a:buNone/>
              <a:defRPr sz="1600" baseline="0">
                <a:solidFill>
                  <a:schemeClr val="tx1"/>
                </a:solidFill>
                <a:latin typeface="+mn-lt"/>
              </a:defRPr>
            </a:lvl1pPr>
          </a:lstStyle>
          <a:p>
            <a:pPr lvl="0"/>
            <a:r>
              <a:rPr lang="de-DE" dirty="0" err="1"/>
              <a:t>text</a:t>
            </a:r>
            <a:r>
              <a:rPr lang="de-DE" dirty="0"/>
              <a:t> </a:t>
            </a:r>
            <a:r>
              <a:rPr lang="de-DE" dirty="0" err="1"/>
              <a:t>field</a:t>
            </a:r>
            <a:r>
              <a:rPr lang="de-DE" dirty="0"/>
              <a:t>, Segoe UI, 16pt</a:t>
            </a:r>
          </a:p>
        </p:txBody>
      </p:sp>
      <p:sp>
        <p:nvSpPr>
          <p:cNvPr id="11" name="Titelplatzhalter 1"/>
          <p:cNvSpPr>
            <a:spLocks noGrp="1"/>
          </p:cNvSpPr>
          <p:nvPr>
            <p:ph type="title"/>
          </p:nvPr>
        </p:nvSpPr>
        <p:spPr>
          <a:xfrm>
            <a:off x="233236" y="61139"/>
            <a:ext cx="7209265" cy="720684"/>
          </a:xfrm>
          <a:prstGeom prst="rect">
            <a:avLst/>
          </a:prstGeom>
        </p:spPr>
        <p:txBody>
          <a:bodyPr vert="horz" lIns="0" tIns="0" rIns="0" bIns="0" rtlCol="0" anchor="ctr" anchorCtr="0">
            <a:noAutofit/>
          </a:bodyPr>
          <a:lstStyle/>
          <a:p>
            <a:r>
              <a:rPr lang="de-DE" dirty="0"/>
              <a:t>Mastertitelformat bearbeiten</a:t>
            </a:r>
          </a:p>
        </p:txBody>
      </p:sp>
      <p:sp>
        <p:nvSpPr>
          <p:cNvPr id="3" name="Foliennummernplatzhalter 2">
            <a:extLst>
              <a:ext uri="{FF2B5EF4-FFF2-40B4-BE49-F238E27FC236}">
                <a16:creationId xmlns:a16="http://schemas.microsoft.com/office/drawing/2014/main" id="{EB2F8E32-630E-4E61-8F2E-E181B018742E}"/>
              </a:ext>
            </a:extLst>
          </p:cNvPr>
          <p:cNvSpPr>
            <a:spLocks noGrp="1"/>
          </p:cNvSpPr>
          <p:nvPr>
            <p:ph type="sldNum" sz="quarter" idx="25"/>
          </p:nvPr>
        </p:nvSpPr>
        <p:spPr/>
        <p:txBody>
          <a:bodyPr/>
          <a:lstStyle/>
          <a:p>
            <a:fld id="{8E9B98B9-A8BF-4AE1-837A-DA922CF9D24B}" type="slidenum">
              <a:rPr lang="de-DE" smtClean="0"/>
              <a:pPr/>
              <a:t>‹Nr.›</a:t>
            </a:fld>
            <a:endParaRPr lang="de-DE"/>
          </a:p>
        </p:txBody>
      </p:sp>
    </p:spTree>
    <p:extLst>
      <p:ext uri="{BB962C8B-B14F-4D97-AF65-F5344CB8AC3E}">
        <p14:creationId xmlns:p14="http://schemas.microsoft.com/office/powerpoint/2010/main" val="37138994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slide with partner logos">
    <p:spTree>
      <p:nvGrpSpPr>
        <p:cNvPr id="1" name=""/>
        <p:cNvGrpSpPr/>
        <p:nvPr/>
      </p:nvGrpSpPr>
      <p:grpSpPr>
        <a:xfrm>
          <a:off x="0" y="0"/>
          <a:ext cx="0" cy="0"/>
          <a:chOff x="0" y="0"/>
          <a:chExt cx="0" cy="0"/>
        </a:xfrm>
      </p:grpSpPr>
      <p:sp>
        <p:nvSpPr>
          <p:cNvPr id="10" name="Inhaltsplatzhalter 2"/>
          <p:cNvSpPr>
            <a:spLocks noGrp="1"/>
          </p:cNvSpPr>
          <p:nvPr>
            <p:ph sz="quarter" idx="17" hasCustomPrompt="1"/>
          </p:nvPr>
        </p:nvSpPr>
        <p:spPr>
          <a:xfrm>
            <a:off x="223324" y="4540220"/>
            <a:ext cx="1009650" cy="476249"/>
          </a:xfrm>
          <a:noFill/>
        </p:spPr>
        <p:txBody>
          <a:bodyPr/>
          <a:lstStyle>
            <a:lvl1pPr marL="0" indent="0" algn="l">
              <a:buNone/>
              <a:defRPr sz="700" baseline="0">
                <a:solidFill>
                  <a:srgbClr val="000000"/>
                </a:solidFill>
              </a:defRPr>
            </a:lvl1pPr>
          </a:lstStyle>
          <a:p>
            <a:pPr lvl="0"/>
            <a:r>
              <a:rPr lang="de-DE" dirty="0" err="1"/>
              <a:t>Placeholder</a:t>
            </a:r>
            <a:r>
              <a:rPr lang="de-DE" dirty="0"/>
              <a:t> Partnerlogos</a:t>
            </a:r>
          </a:p>
        </p:txBody>
      </p:sp>
      <p:sp>
        <p:nvSpPr>
          <p:cNvPr id="11" name="Inhaltsplatzhalter 2"/>
          <p:cNvSpPr>
            <a:spLocks noGrp="1"/>
          </p:cNvSpPr>
          <p:nvPr>
            <p:ph sz="quarter" idx="18" hasCustomPrompt="1"/>
          </p:nvPr>
        </p:nvSpPr>
        <p:spPr>
          <a:xfrm>
            <a:off x="1423474" y="4540220"/>
            <a:ext cx="1009650" cy="476249"/>
          </a:xfrm>
        </p:spPr>
        <p:txBody>
          <a:bodyPr/>
          <a:lstStyle>
            <a:lvl1pPr marL="0" indent="0" algn="l">
              <a:buNone/>
              <a:defRPr sz="700" baseline="0">
                <a:solidFill>
                  <a:srgbClr val="000000"/>
                </a:solidFill>
              </a:defRPr>
            </a:lvl1pPr>
          </a:lstStyle>
          <a:p>
            <a:pPr lvl="0"/>
            <a:r>
              <a:rPr lang="de-DE" dirty="0" err="1"/>
              <a:t>Placeholder</a:t>
            </a:r>
            <a:r>
              <a:rPr lang="de-DE" dirty="0"/>
              <a:t> Partnerlogos</a:t>
            </a:r>
          </a:p>
        </p:txBody>
      </p:sp>
      <p:sp>
        <p:nvSpPr>
          <p:cNvPr id="19" name="Inhaltsplatzhalter 2"/>
          <p:cNvSpPr>
            <a:spLocks noGrp="1"/>
          </p:cNvSpPr>
          <p:nvPr>
            <p:ph sz="quarter" idx="19" hasCustomPrompt="1"/>
          </p:nvPr>
        </p:nvSpPr>
        <p:spPr>
          <a:xfrm>
            <a:off x="2604574" y="4540220"/>
            <a:ext cx="1009650" cy="476249"/>
          </a:xfrm>
        </p:spPr>
        <p:txBody>
          <a:bodyPr/>
          <a:lstStyle>
            <a:lvl1pPr marL="0" indent="0" algn="l">
              <a:buNone/>
              <a:defRPr sz="700" baseline="0">
                <a:solidFill>
                  <a:srgbClr val="000000"/>
                </a:solidFill>
              </a:defRPr>
            </a:lvl1pPr>
          </a:lstStyle>
          <a:p>
            <a:pPr lvl="0"/>
            <a:r>
              <a:rPr lang="de-DE" dirty="0" err="1"/>
              <a:t>Placeholder</a:t>
            </a:r>
            <a:r>
              <a:rPr lang="de-DE" dirty="0"/>
              <a:t> Partnerlogos</a:t>
            </a:r>
          </a:p>
        </p:txBody>
      </p:sp>
      <p:sp>
        <p:nvSpPr>
          <p:cNvPr id="12" name="Titelplatzhalter 1"/>
          <p:cNvSpPr>
            <a:spLocks noGrp="1"/>
          </p:cNvSpPr>
          <p:nvPr>
            <p:ph type="title"/>
          </p:nvPr>
        </p:nvSpPr>
        <p:spPr>
          <a:xfrm>
            <a:off x="233236" y="61139"/>
            <a:ext cx="7209265" cy="720684"/>
          </a:xfrm>
          <a:prstGeom prst="rect">
            <a:avLst/>
          </a:prstGeom>
        </p:spPr>
        <p:txBody>
          <a:bodyPr vert="horz" lIns="0" tIns="0" rIns="0" bIns="0" rtlCol="0" anchor="ctr" anchorCtr="0">
            <a:noAutofit/>
          </a:bodyPr>
          <a:lstStyle/>
          <a:p>
            <a:r>
              <a:rPr lang="de-DE" dirty="0"/>
              <a:t>Mastertitelformat bearbeiten</a:t>
            </a:r>
          </a:p>
        </p:txBody>
      </p:sp>
      <p:sp>
        <p:nvSpPr>
          <p:cNvPr id="21" name="Bildplatzhalter 27">
            <a:extLst>
              <a:ext uri="{FF2B5EF4-FFF2-40B4-BE49-F238E27FC236}">
                <a16:creationId xmlns:a16="http://schemas.microsoft.com/office/drawing/2014/main" id="{D4E403AD-DF6B-4008-8FA8-4BA5A0169A24}"/>
              </a:ext>
            </a:extLst>
          </p:cNvPr>
          <p:cNvSpPr>
            <a:spLocks noGrp="1"/>
          </p:cNvSpPr>
          <p:nvPr>
            <p:ph type="pic" sz="quarter" idx="14" hasCustomPrompt="1"/>
          </p:nvPr>
        </p:nvSpPr>
        <p:spPr>
          <a:xfrm>
            <a:off x="5118787" y="1059582"/>
            <a:ext cx="3784600" cy="2400365"/>
          </a:xfrm>
        </p:spPr>
        <p:txBody>
          <a:bodyPr/>
          <a:lstStyle>
            <a:lvl1pPr>
              <a:defRPr/>
            </a:lvl1pPr>
          </a:lstStyle>
          <a:p>
            <a:r>
              <a:rPr lang="de-DE" dirty="0" err="1"/>
              <a:t>picture</a:t>
            </a:r>
            <a:endParaRPr lang="de-DE" dirty="0"/>
          </a:p>
        </p:txBody>
      </p:sp>
      <p:sp>
        <p:nvSpPr>
          <p:cNvPr id="22" name="Textplatzhalter 40">
            <a:extLst>
              <a:ext uri="{FF2B5EF4-FFF2-40B4-BE49-F238E27FC236}">
                <a16:creationId xmlns:a16="http://schemas.microsoft.com/office/drawing/2014/main" id="{BF5B707E-605C-4FC7-B351-EA02D83EE9E4}"/>
              </a:ext>
            </a:extLst>
          </p:cNvPr>
          <p:cNvSpPr>
            <a:spLocks noGrp="1"/>
          </p:cNvSpPr>
          <p:nvPr>
            <p:ph type="body" sz="quarter" idx="21" hasCustomPrompt="1"/>
          </p:nvPr>
        </p:nvSpPr>
        <p:spPr>
          <a:xfrm>
            <a:off x="223324" y="1059647"/>
            <a:ext cx="4194175" cy="438150"/>
          </a:xfrm>
        </p:spPr>
        <p:txBody>
          <a:bodyPr lIns="0" tIns="0"/>
          <a:lstStyle>
            <a:lvl1pPr marL="0" indent="0">
              <a:buNone/>
              <a:defRPr sz="1600" baseline="0">
                <a:solidFill>
                  <a:schemeClr val="tx1"/>
                </a:solidFill>
                <a:latin typeface="+mj-lt"/>
              </a:defRPr>
            </a:lvl1pPr>
          </a:lstStyle>
          <a:p>
            <a:pPr lvl="0"/>
            <a:r>
              <a:rPr lang="de-DE" dirty="0" err="1"/>
              <a:t>headline</a:t>
            </a:r>
            <a:r>
              <a:rPr lang="de-DE" dirty="0"/>
              <a:t>, Segoe UI </a:t>
            </a:r>
            <a:r>
              <a:rPr lang="de-DE" dirty="0" err="1"/>
              <a:t>Semibold</a:t>
            </a:r>
            <a:r>
              <a:rPr lang="de-DE" dirty="0"/>
              <a:t>, 16pt</a:t>
            </a:r>
          </a:p>
        </p:txBody>
      </p:sp>
      <p:sp>
        <p:nvSpPr>
          <p:cNvPr id="23" name="Textplatzhalter 43">
            <a:extLst>
              <a:ext uri="{FF2B5EF4-FFF2-40B4-BE49-F238E27FC236}">
                <a16:creationId xmlns:a16="http://schemas.microsoft.com/office/drawing/2014/main" id="{6C124B60-56E9-4F4A-87C7-15297D5F6915}"/>
              </a:ext>
            </a:extLst>
          </p:cNvPr>
          <p:cNvSpPr>
            <a:spLocks noGrp="1"/>
          </p:cNvSpPr>
          <p:nvPr>
            <p:ph type="body" sz="quarter" idx="23" hasCustomPrompt="1"/>
          </p:nvPr>
        </p:nvSpPr>
        <p:spPr>
          <a:xfrm>
            <a:off x="5118787" y="3510747"/>
            <a:ext cx="3784600" cy="311150"/>
          </a:xfrm>
        </p:spPr>
        <p:txBody>
          <a:bodyPr lIns="0" tIns="0"/>
          <a:lstStyle>
            <a:lvl1pPr marL="0" indent="0">
              <a:buNone/>
              <a:defRPr sz="1100">
                <a:solidFill>
                  <a:schemeClr val="tx1"/>
                </a:solidFill>
              </a:defRPr>
            </a:lvl1pPr>
          </a:lstStyle>
          <a:p>
            <a:pPr lvl="0"/>
            <a:r>
              <a:rPr lang="de-DE" dirty="0" err="1"/>
              <a:t>caption</a:t>
            </a:r>
            <a:r>
              <a:rPr lang="de-DE" dirty="0"/>
              <a:t>, Segoe UI, 12pt</a:t>
            </a:r>
          </a:p>
        </p:txBody>
      </p:sp>
      <p:sp>
        <p:nvSpPr>
          <p:cNvPr id="24" name="Textplatzhalter 45">
            <a:extLst>
              <a:ext uri="{FF2B5EF4-FFF2-40B4-BE49-F238E27FC236}">
                <a16:creationId xmlns:a16="http://schemas.microsoft.com/office/drawing/2014/main" id="{08C60E19-2A7C-4903-8654-7BD8B4141D68}"/>
              </a:ext>
            </a:extLst>
          </p:cNvPr>
          <p:cNvSpPr>
            <a:spLocks noGrp="1"/>
          </p:cNvSpPr>
          <p:nvPr>
            <p:ph type="body" sz="quarter" idx="24" hasCustomPrompt="1"/>
          </p:nvPr>
        </p:nvSpPr>
        <p:spPr>
          <a:xfrm>
            <a:off x="223324" y="2450297"/>
            <a:ext cx="4194175" cy="1371600"/>
          </a:xfrm>
        </p:spPr>
        <p:txBody>
          <a:bodyPr lIns="0" tIns="0"/>
          <a:lstStyle>
            <a:lvl1pPr>
              <a:defRPr sz="1600" baseline="0">
                <a:solidFill>
                  <a:schemeClr val="tx1"/>
                </a:solidFill>
              </a:defRPr>
            </a:lvl1pPr>
          </a:lstStyle>
          <a:p>
            <a:pPr lvl="0"/>
            <a:r>
              <a:rPr lang="de-DE" dirty="0" err="1"/>
              <a:t>bullet</a:t>
            </a:r>
            <a:r>
              <a:rPr lang="de-DE" dirty="0"/>
              <a:t> </a:t>
            </a:r>
            <a:r>
              <a:rPr lang="de-DE" dirty="0" err="1"/>
              <a:t>points</a:t>
            </a:r>
            <a:r>
              <a:rPr lang="de-DE" dirty="0"/>
              <a:t>, Segoe UI, 16pt</a:t>
            </a:r>
          </a:p>
        </p:txBody>
      </p:sp>
      <p:sp>
        <p:nvSpPr>
          <p:cNvPr id="25" name="Textplatzhalter 40">
            <a:extLst>
              <a:ext uri="{FF2B5EF4-FFF2-40B4-BE49-F238E27FC236}">
                <a16:creationId xmlns:a16="http://schemas.microsoft.com/office/drawing/2014/main" id="{8EB58AD0-9316-4EAA-B481-F726E6D0756D}"/>
              </a:ext>
            </a:extLst>
          </p:cNvPr>
          <p:cNvSpPr>
            <a:spLocks noGrp="1"/>
          </p:cNvSpPr>
          <p:nvPr>
            <p:ph type="body" sz="quarter" idx="22" hasCustomPrompt="1"/>
          </p:nvPr>
        </p:nvSpPr>
        <p:spPr>
          <a:xfrm>
            <a:off x="223324" y="1764497"/>
            <a:ext cx="4194175" cy="438150"/>
          </a:xfrm>
        </p:spPr>
        <p:txBody>
          <a:bodyPr lIns="0" tIns="0"/>
          <a:lstStyle>
            <a:lvl1pPr marL="0" indent="0">
              <a:buNone/>
              <a:defRPr sz="1600" baseline="0">
                <a:solidFill>
                  <a:schemeClr val="tx1"/>
                </a:solidFill>
                <a:latin typeface="+mn-lt"/>
              </a:defRPr>
            </a:lvl1pPr>
          </a:lstStyle>
          <a:p>
            <a:pPr lvl="0"/>
            <a:r>
              <a:rPr lang="de-DE" dirty="0" err="1"/>
              <a:t>text</a:t>
            </a:r>
            <a:r>
              <a:rPr lang="de-DE" dirty="0"/>
              <a:t> </a:t>
            </a:r>
            <a:r>
              <a:rPr lang="de-DE" dirty="0" err="1"/>
              <a:t>field</a:t>
            </a:r>
            <a:r>
              <a:rPr lang="de-DE" dirty="0"/>
              <a:t>, Segoe UI, 16pt</a:t>
            </a:r>
          </a:p>
        </p:txBody>
      </p:sp>
    </p:spTree>
    <p:extLst>
      <p:ext uri="{BB962C8B-B14F-4D97-AF65-F5344CB8AC3E}">
        <p14:creationId xmlns:p14="http://schemas.microsoft.com/office/powerpoint/2010/main" val="154791234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ish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pic>
        <p:nvPicPr>
          <p:cNvPr id="4" name="Grafik 3">
            <a:extLst>
              <a:ext uri="{FF2B5EF4-FFF2-40B4-BE49-F238E27FC236}">
                <a16:creationId xmlns:a16="http://schemas.microsoft.com/office/drawing/2014/main" id="{208D8C20-E3B3-40C2-B640-EEC85124DD7C}"/>
              </a:ext>
            </a:extLst>
          </p:cNvPr>
          <p:cNvPicPr>
            <a:picLocks noChangeAspect="1"/>
          </p:cNvPicPr>
          <p:nvPr userDrawn="1"/>
        </p:nvPicPr>
        <p:blipFill rotWithShape="1">
          <a:blip r:embed="rId2"/>
          <a:srcRect t="21285"/>
          <a:stretch/>
        </p:blipFill>
        <p:spPr>
          <a:xfrm>
            <a:off x="1" y="4479962"/>
            <a:ext cx="9143999" cy="663538"/>
          </a:xfrm>
          <a:prstGeom prst="rect">
            <a:avLst/>
          </a:prstGeom>
        </p:spPr>
      </p:pic>
      <p:sp>
        <p:nvSpPr>
          <p:cNvPr id="3" name="Foliennummernplatzhalter 2"/>
          <p:cNvSpPr>
            <a:spLocks noGrp="1"/>
          </p:cNvSpPr>
          <p:nvPr>
            <p:ph type="sldNum" sz="quarter" idx="10"/>
          </p:nvPr>
        </p:nvSpPr>
        <p:spPr/>
        <p:txBody>
          <a:bodyPr/>
          <a:lstStyle>
            <a:lvl1pPr>
              <a:defRPr>
                <a:solidFill>
                  <a:schemeClr val="bg1"/>
                </a:solidFill>
              </a:defRPr>
            </a:lvl1pPr>
          </a:lstStyle>
          <a:p>
            <a:fld id="{8E9B98B9-A8BF-4AE1-837A-DA922CF9D24B}" type="slidenum">
              <a:rPr lang="de-DE" smtClean="0"/>
              <a:pPr/>
              <a:t>‹Nr.›</a:t>
            </a:fld>
            <a:endParaRPr lang="de-DE" dirty="0"/>
          </a:p>
        </p:txBody>
      </p:sp>
      <p:sp>
        <p:nvSpPr>
          <p:cNvPr id="5" name="Textplatzhalter 5"/>
          <p:cNvSpPr>
            <a:spLocks noGrp="1"/>
          </p:cNvSpPr>
          <p:nvPr>
            <p:ph type="body" sz="quarter" idx="13" hasCustomPrompt="1"/>
          </p:nvPr>
        </p:nvSpPr>
        <p:spPr>
          <a:xfrm>
            <a:off x="971600" y="4680949"/>
            <a:ext cx="6588732" cy="231061"/>
          </a:xfrm>
        </p:spPr>
        <p:txBody>
          <a:bodyPr lIns="0" tIns="0" rIns="0" anchor="b"/>
          <a:lstStyle>
            <a:lvl1pPr marL="0" indent="0">
              <a:buNone/>
              <a:defRPr sz="1400" baseline="0">
                <a:solidFill>
                  <a:schemeClr val="bg1"/>
                </a:solidFill>
              </a:defRPr>
            </a:lvl1pPr>
          </a:lstStyle>
          <a:p>
            <a:pPr lvl="0"/>
            <a:r>
              <a:rPr lang="de-DE" dirty="0"/>
              <a:t>[</a:t>
            </a:r>
            <a:r>
              <a:rPr lang="de-DE" dirty="0" err="1"/>
              <a:t>acad</a:t>
            </a:r>
            <a:r>
              <a:rPr lang="de-DE" dirty="0"/>
              <a:t>. title][</a:t>
            </a:r>
            <a:r>
              <a:rPr lang="de-DE" dirty="0" err="1"/>
              <a:t>first</a:t>
            </a:r>
            <a:r>
              <a:rPr lang="de-DE" dirty="0"/>
              <a:t> </a:t>
            </a:r>
            <a:r>
              <a:rPr lang="de-DE" dirty="0" err="1"/>
              <a:t>name</a:t>
            </a:r>
            <a:r>
              <a:rPr lang="de-DE" dirty="0"/>
              <a:t>][last </a:t>
            </a:r>
            <a:r>
              <a:rPr lang="de-DE" dirty="0" err="1"/>
              <a:t>name</a:t>
            </a:r>
            <a:r>
              <a:rPr lang="de-DE" dirty="0"/>
              <a:t>], [Email], [Tel.nr.]</a:t>
            </a:r>
          </a:p>
        </p:txBody>
      </p:sp>
      <p:sp>
        <p:nvSpPr>
          <p:cNvPr id="6" name="Textplatzhalter 5"/>
          <p:cNvSpPr>
            <a:spLocks noGrp="1"/>
          </p:cNvSpPr>
          <p:nvPr>
            <p:ph type="body" sz="quarter" idx="14" hasCustomPrompt="1"/>
          </p:nvPr>
        </p:nvSpPr>
        <p:spPr>
          <a:xfrm>
            <a:off x="267089" y="4680949"/>
            <a:ext cx="668507" cy="231061"/>
          </a:xfrm>
        </p:spPr>
        <p:txBody>
          <a:bodyPr lIns="0" tIns="0" rIns="0" anchor="b"/>
          <a:lstStyle>
            <a:lvl1pPr marL="0" indent="0">
              <a:buNone/>
              <a:defRPr sz="1400" baseline="0">
                <a:solidFill>
                  <a:schemeClr val="bg1"/>
                </a:solidFill>
              </a:defRPr>
            </a:lvl1pPr>
          </a:lstStyle>
          <a:p>
            <a:pPr lvl="0"/>
            <a:r>
              <a:rPr lang="de-DE" dirty="0" err="1"/>
              <a:t>Contact</a:t>
            </a:r>
            <a:r>
              <a:rPr lang="de-DE" dirty="0"/>
              <a:t>:</a:t>
            </a:r>
          </a:p>
        </p:txBody>
      </p:sp>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4262" y="1803382"/>
            <a:ext cx="5915476" cy="1551600"/>
          </a:xfrm>
          <a:prstGeom prst="rect">
            <a:avLst/>
          </a:prstGeom>
        </p:spPr>
      </p:pic>
    </p:spTree>
    <p:extLst>
      <p:ext uri="{BB962C8B-B14F-4D97-AF65-F5344CB8AC3E}">
        <p14:creationId xmlns:p14="http://schemas.microsoft.com/office/powerpoint/2010/main" val="137083025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ty slide with header">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3236" y="61139"/>
            <a:ext cx="7209265" cy="720684"/>
          </a:xfrm>
          <a:prstGeom prst="rect">
            <a:avLst/>
          </a:prstGeom>
        </p:spPr>
        <p:txBody>
          <a:bodyPr vert="horz" lIns="0" tIns="0" rIns="0" bIns="0" rtlCol="0" anchor="ctr" anchorCtr="0">
            <a:noAutofit/>
          </a:bodyPr>
          <a:lstStyle/>
          <a:p>
            <a:r>
              <a:rPr lang="de-DE" dirty="0"/>
              <a:t>Mastertitelformat bearbeiten</a:t>
            </a:r>
          </a:p>
        </p:txBody>
      </p:sp>
      <p:sp>
        <p:nvSpPr>
          <p:cNvPr id="4" name="Foliennummernplatzhalter 3">
            <a:extLst>
              <a:ext uri="{FF2B5EF4-FFF2-40B4-BE49-F238E27FC236}">
                <a16:creationId xmlns:a16="http://schemas.microsoft.com/office/drawing/2014/main" id="{BEF5CA0F-058F-47A5-9F2A-79B1056DADC8}"/>
              </a:ext>
            </a:extLst>
          </p:cNvPr>
          <p:cNvSpPr>
            <a:spLocks noGrp="1"/>
          </p:cNvSpPr>
          <p:nvPr>
            <p:ph type="sldNum" sz="quarter" idx="10"/>
          </p:nvPr>
        </p:nvSpPr>
        <p:spPr/>
        <p:txBody>
          <a:bodyPr/>
          <a:lstStyle/>
          <a:p>
            <a:fld id="{8E9B98B9-A8BF-4AE1-837A-DA922CF9D24B}" type="slidenum">
              <a:rPr lang="de-DE" smtClean="0"/>
              <a:pPr/>
              <a:t>‹Nr.›</a:t>
            </a:fld>
            <a:endParaRPr lang="de-DE" dirty="0"/>
          </a:p>
        </p:txBody>
      </p:sp>
    </p:spTree>
    <p:extLst>
      <p:ext uri="{BB962C8B-B14F-4D97-AF65-F5344CB8AC3E}">
        <p14:creationId xmlns:p14="http://schemas.microsoft.com/office/powerpoint/2010/main" val="57009089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ethods">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3236" y="228221"/>
            <a:ext cx="7209265" cy="553602"/>
          </a:xfrm>
          <a:prstGeom prst="rect">
            <a:avLst/>
          </a:prstGeom>
        </p:spPr>
        <p:txBody>
          <a:bodyPr vert="horz" lIns="0" tIns="0" rIns="0" bIns="0" rtlCol="0" anchor="ctr" anchorCtr="0">
            <a:noAutofit/>
          </a:bodyPr>
          <a:lstStyle/>
          <a:p>
            <a:r>
              <a:rPr lang="de-DE" dirty="0"/>
              <a:t>Mastertitelformat bearbeiten</a:t>
            </a:r>
          </a:p>
        </p:txBody>
      </p:sp>
      <p:sp>
        <p:nvSpPr>
          <p:cNvPr id="4" name="Foliennummernplatzhalter 3">
            <a:extLst>
              <a:ext uri="{FF2B5EF4-FFF2-40B4-BE49-F238E27FC236}">
                <a16:creationId xmlns:a16="http://schemas.microsoft.com/office/drawing/2014/main" id="{BEF5CA0F-058F-47A5-9F2A-79B1056DADC8}"/>
              </a:ext>
            </a:extLst>
          </p:cNvPr>
          <p:cNvSpPr>
            <a:spLocks noGrp="1"/>
          </p:cNvSpPr>
          <p:nvPr>
            <p:ph type="sldNum" sz="quarter" idx="10"/>
          </p:nvPr>
        </p:nvSpPr>
        <p:spPr/>
        <p:txBody>
          <a:bodyPr/>
          <a:lstStyle/>
          <a:p>
            <a:fld id="{8E9B98B9-A8BF-4AE1-837A-DA922CF9D24B}" type="slidenum">
              <a:rPr lang="de-DE" smtClean="0"/>
              <a:pPr/>
              <a:t>‹Nr.›</a:t>
            </a:fld>
            <a:endParaRPr lang="de-DE" dirty="0"/>
          </a:p>
        </p:txBody>
      </p:sp>
      <p:sp>
        <p:nvSpPr>
          <p:cNvPr id="5" name="Textfeld 4"/>
          <p:cNvSpPr txBox="1"/>
          <p:nvPr userDrawn="1"/>
        </p:nvSpPr>
        <p:spPr>
          <a:xfrm>
            <a:off x="111209" y="12776"/>
            <a:ext cx="8237108" cy="215444"/>
          </a:xfrm>
          <a:prstGeom prst="rect">
            <a:avLst/>
          </a:prstGeom>
          <a:noFill/>
        </p:spPr>
        <p:txBody>
          <a:bodyPr wrap="square" rtlCol="0">
            <a:spAutoFit/>
          </a:bodyPr>
          <a:lstStyle/>
          <a:p>
            <a:pPr algn="ctr"/>
            <a:r>
              <a:rPr lang="de-DE" sz="800" dirty="0">
                <a:solidFill>
                  <a:schemeClr val="bg1">
                    <a:lumMod val="65000"/>
                  </a:schemeClr>
                </a:solidFill>
              </a:rPr>
              <a:t>INTRODUCTION		THEORETICAL</a:t>
            </a:r>
            <a:r>
              <a:rPr lang="de-DE" sz="800" baseline="0" dirty="0">
                <a:solidFill>
                  <a:schemeClr val="bg1">
                    <a:lumMod val="65000"/>
                  </a:schemeClr>
                </a:solidFill>
              </a:rPr>
              <a:t> BACKGROUND</a:t>
            </a:r>
            <a:r>
              <a:rPr lang="de-DE" sz="800" baseline="0" dirty="0">
                <a:solidFill>
                  <a:schemeClr val="bg1"/>
                </a:solidFill>
              </a:rPr>
              <a:t>		METHODS		</a:t>
            </a:r>
            <a:r>
              <a:rPr lang="de-DE" sz="800" baseline="0" dirty="0">
                <a:solidFill>
                  <a:schemeClr val="bg1">
                    <a:lumMod val="65000"/>
                  </a:schemeClr>
                </a:solidFill>
              </a:rPr>
              <a:t>FIRST RESULTS	</a:t>
            </a:r>
            <a:endParaRPr lang="de-DE" sz="800" dirty="0">
              <a:solidFill>
                <a:schemeClr val="bg1"/>
              </a:solidFill>
            </a:endParaRPr>
          </a:p>
        </p:txBody>
      </p:sp>
    </p:spTree>
    <p:extLst>
      <p:ext uri="{BB962C8B-B14F-4D97-AF65-F5344CB8AC3E}">
        <p14:creationId xmlns:p14="http://schemas.microsoft.com/office/powerpoint/2010/main" val="341914020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3236" y="228221"/>
            <a:ext cx="7209265" cy="553602"/>
          </a:xfrm>
          <a:prstGeom prst="rect">
            <a:avLst/>
          </a:prstGeom>
        </p:spPr>
        <p:txBody>
          <a:bodyPr vert="horz" lIns="0" tIns="0" rIns="0" bIns="0" rtlCol="0" anchor="ctr" anchorCtr="0">
            <a:noAutofit/>
          </a:bodyPr>
          <a:lstStyle/>
          <a:p>
            <a:r>
              <a:rPr lang="de-DE" dirty="0"/>
              <a:t>Mastertitelformat bearbeiten</a:t>
            </a:r>
          </a:p>
        </p:txBody>
      </p:sp>
      <p:sp>
        <p:nvSpPr>
          <p:cNvPr id="4" name="Foliennummernplatzhalter 3">
            <a:extLst>
              <a:ext uri="{FF2B5EF4-FFF2-40B4-BE49-F238E27FC236}">
                <a16:creationId xmlns:a16="http://schemas.microsoft.com/office/drawing/2014/main" id="{BEF5CA0F-058F-47A5-9F2A-79B1056DADC8}"/>
              </a:ext>
            </a:extLst>
          </p:cNvPr>
          <p:cNvSpPr>
            <a:spLocks noGrp="1"/>
          </p:cNvSpPr>
          <p:nvPr>
            <p:ph type="sldNum" sz="quarter" idx="10"/>
          </p:nvPr>
        </p:nvSpPr>
        <p:spPr/>
        <p:txBody>
          <a:bodyPr/>
          <a:lstStyle/>
          <a:p>
            <a:fld id="{8E9B98B9-A8BF-4AE1-837A-DA922CF9D24B}" type="slidenum">
              <a:rPr lang="de-DE" smtClean="0"/>
              <a:pPr/>
              <a:t>‹Nr.›</a:t>
            </a:fld>
            <a:endParaRPr lang="de-DE" dirty="0"/>
          </a:p>
        </p:txBody>
      </p:sp>
      <p:sp>
        <p:nvSpPr>
          <p:cNvPr id="5" name="Textfeld 4"/>
          <p:cNvSpPr txBox="1"/>
          <p:nvPr userDrawn="1"/>
        </p:nvSpPr>
        <p:spPr>
          <a:xfrm>
            <a:off x="111209" y="12776"/>
            <a:ext cx="8237108" cy="215444"/>
          </a:xfrm>
          <a:prstGeom prst="rect">
            <a:avLst/>
          </a:prstGeom>
          <a:noFill/>
        </p:spPr>
        <p:txBody>
          <a:bodyPr wrap="square" rtlCol="0">
            <a:spAutoFit/>
          </a:bodyPr>
          <a:lstStyle/>
          <a:p>
            <a:pPr algn="ctr"/>
            <a:r>
              <a:rPr lang="de-DE" sz="800" dirty="0">
                <a:solidFill>
                  <a:schemeClr val="bg1"/>
                </a:solidFill>
              </a:rPr>
              <a:t>INTRODUCTION		</a:t>
            </a:r>
            <a:r>
              <a:rPr lang="de-DE" sz="800" dirty="0">
                <a:solidFill>
                  <a:schemeClr val="bg1">
                    <a:lumMod val="65000"/>
                  </a:schemeClr>
                </a:solidFill>
              </a:rPr>
              <a:t>THEORETICAL</a:t>
            </a:r>
            <a:r>
              <a:rPr lang="de-DE" sz="800" baseline="0" dirty="0">
                <a:solidFill>
                  <a:schemeClr val="bg1">
                    <a:lumMod val="65000"/>
                  </a:schemeClr>
                </a:solidFill>
              </a:rPr>
              <a:t> BACKGROUND		METHODS		FIRST RESULTS	</a:t>
            </a:r>
            <a:endParaRPr lang="de-DE" sz="800" dirty="0">
              <a:solidFill>
                <a:schemeClr val="bg1">
                  <a:lumMod val="65000"/>
                </a:schemeClr>
              </a:solidFill>
            </a:endParaRPr>
          </a:p>
        </p:txBody>
      </p:sp>
    </p:spTree>
    <p:extLst>
      <p:ext uri="{BB962C8B-B14F-4D97-AF65-F5344CB8AC3E}">
        <p14:creationId xmlns:p14="http://schemas.microsoft.com/office/powerpoint/2010/main" val="248029870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C4CD06C-9EE6-4411-A016-B41291196D96}"/>
              </a:ext>
            </a:extLst>
          </p:cNvPr>
          <p:cNvSpPr>
            <a:spLocks noGrp="1"/>
          </p:cNvSpPr>
          <p:nvPr>
            <p:ph type="sldNum" sz="quarter" idx="4"/>
          </p:nvPr>
        </p:nvSpPr>
        <p:spPr>
          <a:xfrm>
            <a:off x="8403994" y="4672005"/>
            <a:ext cx="597902" cy="274637"/>
          </a:xfrm>
          <a:prstGeom prst="rect">
            <a:avLst/>
          </a:prstGeom>
        </p:spPr>
        <p:txBody>
          <a:bodyPr vert="horz" lIns="91440" tIns="45720" rIns="91440" bIns="45720" rtlCol="0" anchor="b"/>
          <a:lstStyle>
            <a:lvl1pPr algn="r">
              <a:defRPr sz="1000">
                <a:solidFill>
                  <a:schemeClr val="tx1"/>
                </a:solidFill>
              </a:defRPr>
            </a:lvl1pPr>
          </a:lstStyle>
          <a:p>
            <a:fld id="{A2BF301D-5FAD-45A8-B8BE-91AA176BBFE6}" type="slidenum">
              <a:rPr lang="de-DE" smtClean="0"/>
              <a:pPr/>
              <a:t>‹Nr.›</a:t>
            </a:fld>
            <a:endParaRPr lang="de-DE" dirty="0"/>
          </a:p>
        </p:txBody>
      </p:sp>
    </p:spTree>
    <p:extLst>
      <p:ext uri="{BB962C8B-B14F-4D97-AF65-F5344CB8AC3E}">
        <p14:creationId xmlns:p14="http://schemas.microsoft.com/office/powerpoint/2010/main" val="4226937363"/>
      </p:ext>
    </p:extLst>
  </p:cSld>
  <p:clrMap bg1="lt1" tx1="dk1" bg2="lt2" tx2="dk2" accent1="accent1" accent2="accent2" accent3="accent3" accent4="accent4" accent5="accent5" accent6="accent6" hlink="hlink" folHlink="folHlink"/>
  <p:sldLayoutIdLst>
    <p:sldLayoutId id="2147483668" r:id="rId1"/>
  </p:sldLayoutIdLst>
  <p:transition spd="med">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3236" y="61139"/>
            <a:ext cx="7209265" cy="720684"/>
          </a:xfrm>
          <a:prstGeom prst="rect">
            <a:avLst/>
          </a:prstGeom>
        </p:spPr>
        <p:txBody>
          <a:bodyPr vert="horz" lIns="0" tIns="0" rIns="0" bIns="0" rtlCol="0" anchor="ctr" anchorCtr="0">
            <a:noAutofit/>
          </a:bodyPr>
          <a:lstStyle/>
          <a:p>
            <a:r>
              <a:rPr lang="de-DE" dirty="0"/>
              <a:t>Mastertitelformat bearbeiten</a:t>
            </a:r>
          </a:p>
        </p:txBody>
      </p:sp>
      <p:sp>
        <p:nvSpPr>
          <p:cNvPr id="3" name="Textplatzhalter 2"/>
          <p:cNvSpPr>
            <a:spLocks noGrp="1"/>
          </p:cNvSpPr>
          <p:nvPr>
            <p:ph type="body" idx="1"/>
          </p:nvPr>
        </p:nvSpPr>
        <p:spPr>
          <a:xfrm>
            <a:off x="148281" y="990592"/>
            <a:ext cx="8853616" cy="3533783"/>
          </a:xfrm>
          <a:prstGeom prst="rect">
            <a:avLst/>
          </a:prstGeom>
        </p:spPr>
        <p:txBody>
          <a:bodyPr vert="horz" lIns="91440" tIns="45720" rIns="9144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208D8C20-E3B3-40C2-B640-EEC85124DD7C}"/>
              </a:ext>
            </a:extLst>
          </p:cNvPr>
          <p:cNvPicPr>
            <a:picLocks noChangeAspect="1"/>
          </p:cNvPicPr>
          <p:nvPr userDrawn="1"/>
        </p:nvPicPr>
        <p:blipFill>
          <a:blip r:embed="rId11"/>
          <a:stretch>
            <a:fillRect/>
          </a:stretch>
        </p:blipFill>
        <p:spPr>
          <a:xfrm>
            <a:off x="1" y="0"/>
            <a:ext cx="9143999" cy="842962"/>
          </a:xfrm>
          <a:prstGeom prst="rect">
            <a:avLst/>
          </a:prstGeom>
        </p:spPr>
      </p:pic>
      <p:sp>
        <p:nvSpPr>
          <p:cNvPr id="4" name="Foliennummernplatzhalter 3">
            <a:extLst>
              <a:ext uri="{FF2B5EF4-FFF2-40B4-BE49-F238E27FC236}">
                <a16:creationId xmlns:a16="http://schemas.microsoft.com/office/drawing/2014/main" id="{AF6C91C6-7308-4DBA-946D-ADA463765BA9}"/>
              </a:ext>
            </a:extLst>
          </p:cNvPr>
          <p:cNvSpPr>
            <a:spLocks noGrp="1"/>
          </p:cNvSpPr>
          <p:nvPr userDrawn="1">
            <p:ph type="sldNum" sz="quarter" idx="4"/>
          </p:nvPr>
        </p:nvSpPr>
        <p:spPr>
          <a:xfrm>
            <a:off x="8403993" y="4672005"/>
            <a:ext cx="597903" cy="274637"/>
          </a:xfrm>
          <a:prstGeom prst="rect">
            <a:avLst/>
          </a:prstGeom>
        </p:spPr>
        <p:txBody>
          <a:bodyPr vert="horz" lIns="91440" tIns="45720" rIns="91440" bIns="45720" rtlCol="0" anchor="b"/>
          <a:lstStyle>
            <a:lvl1pPr algn="r">
              <a:defRPr sz="1000">
                <a:solidFill>
                  <a:schemeClr val="tx1"/>
                </a:solidFill>
              </a:defRPr>
            </a:lvl1pPr>
          </a:lstStyle>
          <a:p>
            <a:fld id="{8E9B98B9-A8BF-4AE1-837A-DA922CF9D24B}" type="slidenum">
              <a:rPr lang="de-DE" smtClean="0"/>
              <a:pPr/>
              <a:t>‹Nr.›</a:t>
            </a:fld>
            <a:endParaRPr lang="de-DE" dirty="0"/>
          </a:p>
        </p:txBody>
      </p:sp>
      <p:pic>
        <p:nvPicPr>
          <p:cNvPr id="9" name="Grafik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3999" cy="841248"/>
          </a:xfrm>
          <a:prstGeom prst="rect">
            <a:avLst/>
          </a:prstGeom>
        </p:spPr>
      </p:pic>
    </p:spTree>
    <p:extLst>
      <p:ext uri="{BB962C8B-B14F-4D97-AF65-F5344CB8AC3E}">
        <p14:creationId xmlns:p14="http://schemas.microsoft.com/office/powerpoint/2010/main" val="3186329601"/>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58" r:id="rId3"/>
    <p:sldLayoutId id="2147483663" r:id="rId4"/>
    <p:sldLayoutId id="2147483670" r:id="rId5"/>
    <p:sldLayoutId id="2147483669" r:id="rId6"/>
    <p:sldLayoutId id="2147483683" r:id="rId7"/>
    <p:sldLayoutId id="2147483684" r:id="rId8"/>
    <p:sldLayoutId id="2147483685" r:id="rId9"/>
  </p:sldLayoutIdLst>
  <p:transition spd="med">
    <p:fade/>
  </p:transition>
  <p:hf hdr="0" ftr="0" dt="0"/>
  <p:txStyles>
    <p:titleStyle>
      <a:lvl1pPr algn="l" defTabSz="457200" rtl="0" eaLnBrk="1" latinLnBrk="0" hangingPunct="1">
        <a:spcBef>
          <a:spcPct val="0"/>
        </a:spcBef>
        <a:buNone/>
        <a:defRPr sz="1800" kern="1200">
          <a:solidFill>
            <a:schemeClr val="bg1"/>
          </a:solidFill>
          <a:latin typeface="+mj-lt"/>
          <a:ea typeface="+mj-ea"/>
          <a:cs typeface="Open Sans bold"/>
        </a:defRPr>
      </a:lvl1pPr>
    </p:titleStyle>
    <p:bodyStyle>
      <a:lvl1pPr marL="177800" indent="-17780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1pPr>
      <a:lvl2pPr marL="361950" indent="-18415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2pPr>
      <a:lvl3pPr marL="5397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3pPr>
      <a:lvl4pPr marL="7175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4pPr>
      <a:lvl5pPr marL="895350" indent="-177800" algn="l" defTabSz="457200" rtl="0" eaLnBrk="1" latinLnBrk="0" hangingPunct="1">
        <a:spcBef>
          <a:spcPct val="20000"/>
        </a:spcBef>
        <a:buClr>
          <a:schemeClr val="bg2"/>
        </a:buClr>
        <a:buSzPct val="100000"/>
        <a:buFont typeface="Wingdings" panose="05000000000000000000" pitchFamily="2" charset="2"/>
        <a:buChar char="§"/>
        <a:defRPr sz="1200" kern="1200">
          <a:solidFill>
            <a:schemeClr val="tx1"/>
          </a:solidFill>
          <a:latin typeface="+mn-lt"/>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70535EF-84B8-4902-8133-DF8937567FC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D46F90-63C9-495E-A623-9B8BD330839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0FF5E7-38A4-483B-853E-821EFD7F2F4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4065085E-2F2F-41F4-98D1-701987F4A329}" type="datetimeFigureOut">
              <a:rPr lang="fr-FR" smtClean="0"/>
              <a:pPr/>
              <a:t>22/08/2024</a:t>
            </a:fld>
            <a:endParaRPr lang="fr-FR"/>
          </a:p>
        </p:txBody>
      </p:sp>
      <p:sp>
        <p:nvSpPr>
          <p:cNvPr id="5" name="Espace réservé du pied de page 4">
            <a:extLst>
              <a:ext uri="{FF2B5EF4-FFF2-40B4-BE49-F238E27FC236}">
                <a16:creationId xmlns:a16="http://schemas.microsoft.com/office/drawing/2014/main" id="{CAAD9F4C-5CC3-4D43-827B-DE36A3BD598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21B8A449-A696-42AD-AB61-734A7B49C32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A8B25A46-D16C-4E16-AAE0-72064F153859}" type="slidenum">
              <a:rPr lang="fr-FR" smtClean="0"/>
              <a:pPr/>
              <a:t>‹Nr.›</a:t>
            </a:fld>
            <a:endParaRPr lang="fr-FR"/>
          </a:p>
        </p:txBody>
      </p:sp>
    </p:spTree>
    <p:extLst>
      <p:ext uri="{BB962C8B-B14F-4D97-AF65-F5344CB8AC3E}">
        <p14:creationId xmlns:p14="http://schemas.microsoft.com/office/powerpoint/2010/main" val="7852922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mp"/><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E1B68-4580-4072-AE45-D51048FED878}"/>
              </a:ext>
            </a:extLst>
          </p:cNvPr>
          <p:cNvSpPr>
            <a:spLocks noGrp="1"/>
          </p:cNvSpPr>
          <p:nvPr>
            <p:ph type="ctrTitle"/>
          </p:nvPr>
        </p:nvSpPr>
        <p:spPr/>
        <p:txBody>
          <a:bodyPr>
            <a:normAutofit fontScale="90000"/>
          </a:bodyPr>
          <a:lstStyle/>
          <a:p>
            <a:pPr algn="l"/>
            <a:r>
              <a:rPr lang="en-US" dirty="0"/>
              <a:t>Contribution of diversification to resilience capacities of agricultural systems</a:t>
            </a:r>
            <a:endParaRPr lang="fr-FR" dirty="0"/>
          </a:p>
        </p:txBody>
      </p:sp>
      <p:sp>
        <p:nvSpPr>
          <p:cNvPr id="3" name="Sous-titre 2">
            <a:extLst>
              <a:ext uri="{FF2B5EF4-FFF2-40B4-BE49-F238E27FC236}">
                <a16:creationId xmlns:a16="http://schemas.microsoft.com/office/drawing/2014/main" id="{45E9FF09-D834-40B9-A4CA-D8EE4E086120}"/>
              </a:ext>
            </a:extLst>
          </p:cNvPr>
          <p:cNvSpPr>
            <a:spLocks noGrp="1"/>
          </p:cNvSpPr>
          <p:nvPr>
            <p:ph type="subTitle" idx="1"/>
          </p:nvPr>
        </p:nvSpPr>
        <p:spPr/>
        <p:txBody>
          <a:bodyPr/>
          <a:lstStyle/>
          <a:p>
            <a:r>
              <a:rPr lang="fr-FR" u="sng" dirty="0"/>
              <a:t>M. Arndt</a:t>
            </a:r>
            <a:r>
              <a:rPr lang="fr-FR" dirty="0"/>
              <a:t>; K. </a:t>
            </a:r>
            <a:r>
              <a:rPr lang="fr-FR" dirty="0" err="1"/>
              <a:t>Helming</a:t>
            </a:r>
            <a:endParaRPr lang="fr-FR" dirty="0"/>
          </a:p>
          <a:p>
            <a:r>
              <a:rPr lang="fr-FR" sz="1500" dirty="0"/>
              <a:t>Leibniz Centre for Agricultural Landscape </a:t>
            </a:r>
            <a:r>
              <a:rPr lang="fr-FR" sz="1500" dirty="0" err="1"/>
              <a:t>Research</a:t>
            </a:r>
            <a:r>
              <a:rPr lang="fr-FR" sz="1500" dirty="0"/>
              <a:t> (ZALF)</a:t>
            </a:r>
          </a:p>
        </p:txBody>
      </p:sp>
    </p:spTree>
    <p:extLst>
      <p:ext uri="{BB962C8B-B14F-4D97-AF65-F5344CB8AC3E}">
        <p14:creationId xmlns:p14="http://schemas.microsoft.com/office/powerpoint/2010/main" val="248416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elle 31">
            <a:extLst>
              <a:ext uri="{FF2B5EF4-FFF2-40B4-BE49-F238E27FC236}">
                <a16:creationId xmlns:a16="http://schemas.microsoft.com/office/drawing/2014/main" id="{F9C7C924-32CB-A672-CC77-91C537718165}"/>
              </a:ext>
            </a:extLst>
          </p:cNvPr>
          <p:cNvGraphicFramePr>
            <a:graphicFrameLocks noGrp="1"/>
          </p:cNvGraphicFramePr>
          <p:nvPr>
            <p:extLst>
              <p:ext uri="{D42A27DB-BD31-4B8C-83A1-F6EECF244321}">
                <p14:modId xmlns:p14="http://schemas.microsoft.com/office/powerpoint/2010/main" val="2814132457"/>
              </p:ext>
            </p:extLst>
          </p:nvPr>
        </p:nvGraphicFramePr>
        <p:xfrm>
          <a:off x="142104" y="885500"/>
          <a:ext cx="8786379" cy="3880840"/>
        </p:xfrm>
        <a:graphic>
          <a:graphicData uri="http://schemas.openxmlformats.org/drawingml/2006/table">
            <a:tbl>
              <a:tblPr firstRow="1" bandRow="1">
                <a:tableStyleId>{5C22544A-7EE6-4342-B048-85BDC9FD1C3A}</a:tableStyleId>
              </a:tblPr>
              <a:tblGrid>
                <a:gridCol w="2737708">
                  <a:extLst>
                    <a:ext uri="{9D8B030D-6E8A-4147-A177-3AD203B41FA5}">
                      <a16:colId xmlns:a16="http://schemas.microsoft.com/office/drawing/2014/main" val="3287683711"/>
                    </a:ext>
                  </a:extLst>
                </a:gridCol>
                <a:gridCol w="1819713">
                  <a:extLst>
                    <a:ext uri="{9D8B030D-6E8A-4147-A177-3AD203B41FA5}">
                      <a16:colId xmlns:a16="http://schemas.microsoft.com/office/drawing/2014/main" val="3767394593"/>
                    </a:ext>
                  </a:extLst>
                </a:gridCol>
                <a:gridCol w="2011836">
                  <a:extLst>
                    <a:ext uri="{9D8B030D-6E8A-4147-A177-3AD203B41FA5}">
                      <a16:colId xmlns:a16="http://schemas.microsoft.com/office/drawing/2014/main" val="1629214780"/>
                    </a:ext>
                  </a:extLst>
                </a:gridCol>
                <a:gridCol w="2217122">
                  <a:extLst>
                    <a:ext uri="{9D8B030D-6E8A-4147-A177-3AD203B41FA5}">
                      <a16:colId xmlns:a16="http://schemas.microsoft.com/office/drawing/2014/main" val="4124516"/>
                    </a:ext>
                  </a:extLst>
                </a:gridCol>
              </a:tblGrid>
              <a:tr h="37084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800" dirty="0" err="1">
                          <a:solidFill>
                            <a:schemeClr val="tx1"/>
                          </a:solidFill>
                        </a:rPr>
                        <a:t>Robustness</a:t>
                      </a:r>
                      <a:endParaRPr lang="de-DE" sz="1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800" dirty="0">
                          <a:solidFill>
                            <a:schemeClr val="tx1"/>
                          </a:solidFill>
                        </a:rPr>
                        <a:t>Adaptation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800" dirty="0">
                          <a:solidFill>
                            <a:schemeClr val="tx1"/>
                          </a:solidFill>
                        </a:rPr>
                        <a:t>Transformation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84070"/>
                  </a:ext>
                </a:extLst>
              </a:tr>
              <a:tr h="63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err="1">
                          <a:solidFill>
                            <a:schemeClr val="tx1"/>
                          </a:solidFill>
                        </a:rPr>
                        <a:t>Crop</a:t>
                      </a:r>
                      <a:r>
                        <a:rPr lang="de-DE" dirty="0">
                          <a:solidFill>
                            <a:schemeClr val="tx1"/>
                          </a:solidFill>
                        </a:rPr>
                        <a:t> </a:t>
                      </a:r>
                      <a:r>
                        <a:rPr lang="de-DE" dirty="0" err="1">
                          <a:solidFill>
                            <a:schemeClr val="tx1"/>
                          </a:solidFill>
                        </a:rPr>
                        <a:t>rotation</a:t>
                      </a:r>
                      <a:r>
                        <a:rPr lang="de-DE" dirty="0">
                          <a:solidFill>
                            <a:schemeClr val="tx1"/>
                          </a:solidFill>
                        </a:rPr>
                        <a:t>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0214680"/>
                  </a:ext>
                </a:extLst>
              </a:tr>
              <a:tr h="720000">
                <a:tc>
                  <a:txBody>
                    <a:bodyPr/>
                    <a:lstStyle/>
                    <a:p>
                      <a:r>
                        <a:rPr lang="de-DE" dirty="0" err="1">
                          <a:solidFill>
                            <a:schemeClr val="tx1"/>
                          </a:solidFill>
                        </a:rPr>
                        <a:t>Social</a:t>
                      </a:r>
                      <a:r>
                        <a:rPr lang="de-DE" dirty="0">
                          <a:solidFill>
                            <a:schemeClr val="tx1"/>
                          </a:solidFill>
                        </a:rPr>
                        <a:t> </a:t>
                      </a:r>
                      <a:r>
                        <a:rPr lang="de-DE" dirty="0" err="1">
                          <a:solidFill>
                            <a:schemeClr val="tx1"/>
                          </a:solidFill>
                        </a:rPr>
                        <a:t>agriculture</a:t>
                      </a:r>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4943141"/>
                  </a:ext>
                </a:extLst>
              </a:tr>
              <a:tr h="720000">
                <a:tc>
                  <a:txBody>
                    <a:bodyPr/>
                    <a:lstStyle/>
                    <a:p>
                      <a:r>
                        <a:rPr lang="de-DE" dirty="0" err="1">
                          <a:solidFill>
                            <a:schemeClr val="tx1"/>
                          </a:solidFill>
                        </a:rPr>
                        <a:t>Conversion</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organic</a:t>
                      </a:r>
                      <a:r>
                        <a:rPr lang="de-DE" dirty="0">
                          <a:solidFill>
                            <a:schemeClr val="tx1"/>
                          </a:solidFill>
                        </a:rPr>
                        <a:t>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1396896"/>
                  </a:ext>
                </a:extLst>
              </a:tr>
              <a:tr h="720000">
                <a:tc>
                  <a:txBody>
                    <a:bodyPr/>
                    <a:lstStyle/>
                    <a:p>
                      <a:r>
                        <a:rPr lang="de-DE" dirty="0" err="1">
                          <a:solidFill>
                            <a:schemeClr val="tx1"/>
                          </a:solidFill>
                        </a:rPr>
                        <a:t>Agritourism</a:t>
                      </a:r>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3560198"/>
                  </a:ext>
                </a:extLst>
              </a:tr>
              <a:tr h="720000">
                <a:tc>
                  <a:txBody>
                    <a:bodyPr/>
                    <a:lstStyle/>
                    <a:p>
                      <a:r>
                        <a:rPr lang="de-DE" dirty="0">
                          <a:solidFill>
                            <a:schemeClr val="tx1"/>
                          </a:solidFill>
                        </a:rPr>
                        <a:t>Energy </a:t>
                      </a:r>
                      <a:r>
                        <a:rPr lang="de-DE" dirty="0" err="1">
                          <a:solidFill>
                            <a:schemeClr val="tx1"/>
                          </a:solidFill>
                        </a:rPr>
                        <a:t>production</a:t>
                      </a:r>
                      <a:r>
                        <a:rPr lang="de-DE" dirty="0">
                          <a:solidFill>
                            <a:schemeClr val="tx1"/>
                          </a:solidFill>
                        </a:rPr>
                        <a:t> </a:t>
                      </a:r>
                      <a:r>
                        <a:rPr lang="de-DE" dirty="0" err="1">
                          <a:solidFill>
                            <a:schemeClr val="tx1"/>
                          </a:solidFill>
                        </a:rPr>
                        <a:t>through</a:t>
                      </a:r>
                      <a:r>
                        <a:rPr lang="de-DE" dirty="0">
                          <a:solidFill>
                            <a:schemeClr val="tx1"/>
                          </a:solidFill>
                        </a:rPr>
                        <a:t> </a:t>
                      </a:r>
                      <a:r>
                        <a:rPr lang="de-DE" dirty="0" err="1">
                          <a:solidFill>
                            <a:schemeClr val="tx1"/>
                          </a:solidFill>
                        </a:rPr>
                        <a:t>paludiculture</a:t>
                      </a:r>
                      <a:r>
                        <a:rPr lang="de-DE" dirty="0">
                          <a:solidFill>
                            <a:schemeClr val="tx1"/>
                          </a:solidFill>
                        </a:rPr>
                        <a:t>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5348906"/>
                  </a:ext>
                </a:extLst>
              </a:tr>
            </a:tbl>
          </a:graphicData>
        </a:graphic>
      </p:graphicFrame>
      <p:sp>
        <p:nvSpPr>
          <p:cNvPr id="2" name="Titel 1">
            <a:extLst>
              <a:ext uri="{FF2B5EF4-FFF2-40B4-BE49-F238E27FC236}">
                <a16:creationId xmlns:a16="http://schemas.microsoft.com/office/drawing/2014/main" id="{78D1E98A-B7D9-439B-9D01-7ED14671A3C4}"/>
              </a:ext>
            </a:extLst>
          </p:cNvPr>
          <p:cNvSpPr>
            <a:spLocks noGrp="1"/>
          </p:cNvSpPr>
          <p:nvPr>
            <p:ph type="title"/>
          </p:nvPr>
        </p:nvSpPr>
        <p:spPr/>
        <p:txBody>
          <a:bodyPr/>
          <a:lstStyle/>
          <a:p>
            <a:r>
              <a:rPr lang="de-DE" dirty="0" err="1"/>
              <a:t>Resilience</a:t>
            </a:r>
            <a:r>
              <a:rPr lang="de-DE" dirty="0"/>
              <a:t> </a:t>
            </a:r>
            <a:r>
              <a:rPr lang="de-DE" dirty="0" err="1"/>
              <a:t>capacities</a:t>
            </a:r>
            <a:r>
              <a:rPr lang="de-DE" dirty="0"/>
              <a:t> and diversification </a:t>
            </a:r>
            <a:r>
              <a:rPr lang="de-DE"/>
              <a:t>options</a:t>
            </a:r>
            <a:endParaRPr lang="de-DE" dirty="0"/>
          </a:p>
        </p:txBody>
      </p:sp>
      <p:sp>
        <p:nvSpPr>
          <p:cNvPr id="3" name="Foliennummernplatzhalter 2">
            <a:extLst>
              <a:ext uri="{FF2B5EF4-FFF2-40B4-BE49-F238E27FC236}">
                <a16:creationId xmlns:a16="http://schemas.microsoft.com/office/drawing/2014/main" id="{0BB22797-CDCE-9E39-F58A-C82BC123FEF1}"/>
              </a:ext>
            </a:extLst>
          </p:cNvPr>
          <p:cNvSpPr>
            <a:spLocks noGrp="1"/>
          </p:cNvSpPr>
          <p:nvPr>
            <p:ph type="sldNum" sz="quarter" idx="10"/>
          </p:nvPr>
        </p:nvSpPr>
        <p:spPr/>
        <p:txBody>
          <a:bodyPr/>
          <a:lstStyle/>
          <a:p>
            <a:fld id="{8E9B98B9-A8BF-4AE1-837A-DA922CF9D24B}" type="slidenum">
              <a:rPr lang="de-DE" smtClean="0"/>
              <a:pPr/>
              <a:t>10</a:t>
            </a:fld>
            <a:endParaRPr lang="de-DE" dirty="0"/>
          </a:p>
        </p:txBody>
      </p:sp>
      <p:sp>
        <p:nvSpPr>
          <p:cNvPr id="5" name="Ellipse 4">
            <a:extLst>
              <a:ext uri="{FF2B5EF4-FFF2-40B4-BE49-F238E27FC236}">
                <a16:creationId xmlns:a16="http://schemas.microsoft.com/office/drawing/2014/main" id="{5B20CEA4-8CF7-E8E2-D22D-8C533661ECA1}"/>
              </a:ext>
            </a:extLst>
          </p:cNvPr>
          <p:cNvSpPr/>
          <p:nvPr/>
        </p:nvSpPr>
        <p:spPr>
          <a:xfrm>
            <a:off x="3153420" y="1313725"/>
            <a:ext cx="648000" cy="648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4</a:t>
            </a:r>
          </a:p>
        </p:txBody>
      </p:sp>
      <p:sp>
        <p:nvSpPr>
          <p:cNvPr id="12" name="Ellipse 11">
            <a:extLst>
              <a:ext uri="{FF2B5EF4-FFF2-40B4-BE49-F238E27FC236}">
                <a16:creationId xmlns:a16="http://schemas.microsoft.com/office/drawing/2014/main" id="{B8124754-8162-B3B3-1D9A-079602810484}"/>
              </a:ext>
            </a:extLst>
          </p:cNvPr>
          <p:cNvSpPr/>
          <p:nvPr/>
        </p:nvSpPr>
        <p:spPr>
          <a:xfrm>
            <a:off x="5333354" y="2043184"/>
            <a:ext cx="648000" cy="648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4</a:t>
            </a:r>
          </a:p>
        </p:txBody>
      </p:sp>
      <p:sp>
        <p:nvSpPr>
          <p:cNvPr id="13" name="Ellipse 12">
            <a:extLst>
              <a:ext uri="{FF2B5EF4-FFF2-40B4-BE49-F238E27FC236}">
                <a16:creationId xmlns:a16="http://schemas.microsoft.com/office/drawing/2014/main" id="{808EFC8E-70C2-1BC0-98E3-A215F6F89AF9}"/>
              </a:ext>
            </a:extLst>
          </p:cNvPr>
          <p:cNvSpPr/>
          <p:nvPr/>
        </p:nvSpPr>
        <p:spPr>
          <a:xfrm>
            <a:off x="7278970" y="2043184"/>
            <a:ext cx="648000" cy="648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4</a:t>
            </a:r>
          </a:p>
        </p:txBody>
      </p:sp>
      <p:sp>
        <p:nvSpPr>
          <p:cNvPr id="18" name="Ellipse 17">
            <a:extLst>
              <a:ext uri="{FF2B5EF4-FFF2-40B4-BE49-F238E27FC236}">
                <a16:creationId xmlns:a16="http://schemas.microsoft.com/office/drawing/2014/main" id="{6EB6ECEE-6A54-ED6D-2DC5-AAE291AFDEAF}"/>
              </a:ext>
            </a:extLst>
          </p:cNvPr>
          <p:cNvSpPr/>
          <p:nvPr/>
        </p:nvSpPr>
        <p:spPr>
          <a:xfrm>
            <a:off x="3469961" y="3500951"/>
            <a:ext cx="576000" cy="576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3</a:t>
            </a:r>
          </a:p>
        </p:txBody>
      </p:sp>
      <p:sp>
        <p:nvSpPr>
          <p:cNvPr id="19" name="Ellipse 18">
            <a:extLst>
              <a:ext uri="{FF2B5EF4-FFF2-40B4-BE49-F238E27FC236}">
                <a16:creationId xmlns:a16="http://schemas.microsoft.com/office/drawing/2014/main" id="{B440E84A-F0E5-BC09-F53C-D6E0110946BD}"/>
              </a:ext>
            </a:extLst>
          </p:cNvPr>
          <p:cNvSpPr/>
          <p:nvPr/>
        </p:nvSpPr>
        <p:spPr>
          <a:xfrm>
            <a:off x="5315382" y="3428951"/>
            <a:ext cx="720000" cy="720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5</a:t>
            </a:r>
          </a:p>
        </p:txBody>
      </p:sp>
      <p:sp>
        <p:nvSpPr>
          <p:cNvPr id="20" name="Ellipse 19">
            <a:extLst>
              <a:ext uri="{FF2B5EF4-FFF2-40B4-BE49-F238E27FC236}">
                <a16:creationId xmlns:a16="http://schemas.microsoft.com/office/drawing/2014/main" id="{AE9C15EF-9E4C-27C5-2295-599B3BDFFDA5}"/>
              </a:ext>
            </a:extLst>
          </p:cNvPr>
          <p:cNvSpPr/>
          <p:nvPr/>
        </p:nvSpPr>
        <p:spPr>
          <a:xfrm>
            <a:off x="7278998" y="3464951"/>
            <a:ext cx="648000" cy="648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4</a:t>
            </a:r>
          </a:p>
        </p:txBody>
      </p:sp>
      <p:sp>
        <p:nvSpPr>
          <p:cNvPr id="26" name="Ellipse 25">
            <a:extLst>
              <a:ext uri="{FF2B5EF4-FFF2-40B4-BE49-F238E27FC236}">
                <a16:creationId xmlns:a16="http://schemas.microsoft.com/office/drawing/2014/main" id="{25139AE4-0506-C086-7ADC-FCFEDAE90946}"/>
              </a:ext>
            </a:extLst>
          </p:cNvPr>
          <p:cNvSpPr/>
          <p:nvPr/>
        </p:nvSpPr>
        <p:spPr>
          <a:xfrm>
            <a:off x="4994995" y="4126118"/>
            <a:ext cx="720000" cy="720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5</a:t>
            </a:r>
          </a:p>
        </p:txBody>
      </p:sp>
      <p:sp>
        <p:nvSpPr>
          <p:cNvPr id="30" name="Ellipse 29">
            <a:extLst>
              <a:ext uri="{FF2B5EF4-FFF2-40B4-BE49-F238E27FC236}">
                <a16:creationId xmlns:a16="http://schemas.microsoft.com/office/drawing/2014/main" id="{23FAF182-6DF5-C2ED-8B1D-8F1282EF7D40}"/>
              </a:ext>
            </a:extLst>
          </p:cNvPr>
          <p:cNvSpPr/>
          <p:nvPr/>
        </p:nvSpPr>
        <p:spPr>
          <a:xfrm>
            <a:off x="5099382" y="1385725"/>
            <a:ext cx="504000" cy="504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2</a:t>
            </a:r>
          </a:p>
        </p:txBody>
      </p:sp>
      <p:sp>
        <p:nvSpPr>
          <p:cNvPr id="25" name="Ellipse 24">
            <a:extLst>
              <a:ext uri="{FF2B5EF4-FFF2-40B4-BE49-F238E27FC236}">
                <a16:creationId xmlns:a16="http://schemas.microsoft.com/office/drawing/2014/main" id="{6077D026-21AA-F64D-EB2C-F3724BF0784B}"/>
              </a:ext>
            </a:extLst>
          </p:cNvPr>
          <p:cNvSpPr/>
          <p:nvPr/>
        </p:nvSpPr>
        <p:spPr>
          <a:xfrm>
            <a:off x="3860666" y="1277725"/>
            <a:ext cx="720000" cy="720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5</a:t>
            </a:r>
          </a:p>
        </p:txBody>
      </p:sp>
      <p:sp>
        <p:nvSpPr>
          <p:cNvPr id="33" name="Ellipse 32">
            <a:extLst>
              <a:ext uri="{FF2B5EF4-FFF2-40B4-BE49-F238E27FC236}">
                <a16:creationId xmlns:a16="http://schemas.microsoft.com/office/drawing/2014/main" id="{870F10B6-BEB3-093A-1CF1-D3CBA80A0B06}"/>
              </a:ext>
            </a:extLst>
          </p:cNvPr>
          <p:cNvSpPr/>
          <p:nvPr/>
        </p:nvSpPr>
        <p:spPr>
          <a:xfrm>
            <a:off x="7549026" y="1349725"/>
            <a:ext cx="576000" cy="576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3</a:t>
            </a:r>
          </a:p>
        </p:txBody>
      </p:sp>
      <p:sp>
        <p:nvSpPr>
          <p:cNvPr id="35" name="Ellipse 34">
            <a:extLst>
              <a:ext uri="{FF2B5EF4-FFF2-40B4-BE49-F238E27FC236}">
                <a16:creationId xmlns:a16="http://schemas.microsoft.com/office/drawing/2014/main" id="{9D548E4D-327B-0FC1-8E1E-F0E959FBB90C}"/>
              </a:ext>
            </a:extLst>
          </p:cNvPr>
          <p:cNvSpPr/>
          <p:nvPr/>
        </p:nvSpPr>
        <p:spPr>
          <a:xfrm>
            <a:off x="5666496" y="2677796"/>
            <a:ext cx="720000" cy="720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5</a:t>
            </a:r>
          </a:p>
        </p:txBody>
      </p:sp>
      <p:sp>
        <p:nvSpPr>
          <p:cNvPr id="36" name="Ellipse 35">
            <a:extLst>
              <a:ext uri="{FF2B5EF4-FFF2-40B4-BE49-F238E27FC236}">
                <a16:creationId xmlns:a16="http://schemas.microsoft.com/office/drawing/2014/main" id="{54062F38-98A1-5E7A-F7ED-DFFDD6F756D4}"/>
              </a:ext>
            </a:extLst>
          </p:cNvPr>
          <p:cNvSpPr/>
          <p:nvPr/>
        </p:nvSpPr>
        <p:spPr>
          <a:xfrm>
            <a:off x="7531026" y="2731796"/>
            <a:ext cx="612000" cy="612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3,5</a:t>
            </a:r>
          </a:p>
        </p:txBody>
      </p:sp>
      <p:sp>
        <p:nvSpPr>
          <p:cNvPr id="41" name="Ellipse 40">
            <a:extLst>
              <a:ext uri="{FF2B5EF4-FFF2-40B4-BE49-F238E27FC236}">
                <a16:creationId xmlns:a16="http://schemas.microsoft.com/office/drawing/2014/main" id="{5EEA6DB8-FE9D-26B0-2698-B37D526455C9}"/>
              </a:ext>
            </a:extLst>
          </p:cNvPr>
          <p:cNvSpPr/>
          <p:nvPr/>
        </p:nvSpPr>
        <p:spPr>
          <a:xfrm>
            <a:off x="6961739" y="4126118"/>
            <a:ext cx="720000" cy="720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5</a:t>
            </a:r>
          </a:p>
        </p:txBody>
      </p:sp>
      <p:sp>
        <p:nvSpPr>
          <p:cNvPr id="43" name="Ellipse 42">
            <a:extLst>
              <a:ext uri="{FF2B5EF4-FFF2-40B4-BE49-F238E27FC236}">
                <a16:creationId xmlns:a16="http://schemas.microsoft.com/office/drawing/2014/main" id="{3D406AF4-A3BE-854C-33ED-A91D48D33FEB}"/>
              </a:ext>
            </a:extLst>
          </p:cNvPr>
          <p:cNvSpPr/>
          <p:nvPr/>
        </p:nvSpPr>
        <p:spPr>
          <a:xfrm>
            <a:off x="5732164" y="4198118"/>
            <a:ext cx="576000" cy="576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3</a:t>
            </a:r>
          </a:p>
        </p:txBody>
      </p:sp>
      <p:sp>
        <p:nvSpPr>
          <p:cNvPr id="45" name="Ellipse 44">
            <a:extLst>
              <a:ext uri="{FF2B5EF4-FFF2-40B4-BE49-F238E27FC236}">
                <a16:creationId xmlns:a16="http://schemas.microsoft.com/office/drawing/2014/main" id="{04F18EC7-AAAC-C79C-2480-1697E7F1FB83}"/>
              </a:ext>
            </a:extLst>
          </p:cNvPr>
          <p:cNvSpPr/>
          <p:nvPr/>
        </p:nvSpPr>
        <p:spPr>
          <a:xfrm>
            <a:off x="3459368" y="2043184"/>
            <a:ext cx="648000" cy="648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4</a:t>
            </a:r>
          </a:p>
        </p:txBody>
      </p:sp>
      <p:sp>
        <p:nvSpPr>
          <p:cNvPr id="46" name="Ellipse 45">
            <a:extLst>
              <a:ext uri="{FF2B5EF4-FFF2-40B4-BE49-F238E27FC236}">
                <a16:creationId xmlns:a16="http://schemas.microsoft.com/office/drawing/2014/main" id="{F1D16858-E398-C4BC-346E-06B93B08FEFB}"/>
              </a:ext>
            </a:extLst>
          </p:cNvPr>
          <p:cNvSpPr/>
          <p:nvPr/>
        </p:nvSpPr>
        <p:spPr>
          <a:xfrm>
            <a:off x="3883768" y="2713796"/>
            <a:ext cx="648000" cy="648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4</a:t>
            </a:r>
          </a:p>
        </p:txBody>
      </p:sp>
      <p:sp>
        <p:nvSpPr>
          <p:cNvPr id="47" name="Ellipse 46">
            <a:extLst>
              <a:ext uri="{FF2B5EF4-FFF2-40B4-BE49-F238E27FC236}">
                <a16:creationId xmlns:a16="http://schemas.microsoft.com/office/drawing/2014/main" id="{875DE31B-9927-7B3A-4891-2FC7536CDBB4}"/>
              </a:ext>
            </a:extLst>
          </p:cNvPr>
          <p:cNvSpPr/>
          <p:nvPr/>
        </p:nvSpPr>
        <p:spPr>
          <a:xfrm>
            <a:off x="3058189" y="2677796"/>
            <a:ext cx="720000" cy="720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5</a:t>
            </a:r>
          </a:p>
        </p:txBody>
      </p:sp>
      <p:sp>
        <p:nvSpPr>
          <p:cNvPr id="48" name="Ellipse 47">
            <a:extLst>
              <a:ext uri="{FF2B5EF4-FFF2-40B4-BE49-F238E27FC236}">
                <a16:creationId xmlns:a16="http://schemas.microsoft.com/office/drawing/2014/main" id="{14FB2BC5-EB62-4576-2760-D0727DE6FBE5}"/>
              </a:ext>
            </a:extLst>
          </p:cNvPr>
          <p:cNvSpPr/>
          <p:nvPr/>
        </p:nvSpPr>
        <p:spPr>
          <a:xfrm>
            <a:off x="3068336" y="4126118"/>
            <a:ext cx="720000" cy="720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5</a:t>
            </a:r>
          </a:p>
        </p:txBody>
      </p:sp>
      <p:sp>
        <p:nvSpPr>
          <p:cNvPr id="49" name="Ellipse 48">
            <a:extLst>
              <a:ext uri="{FF2B5EF4-FFF2-40B4-BE49-F238E27FC236}">
                <a16:creationId xmlns:a16="http://schemas.microsoft.com/office/drawing/2014/main" id="{D7316CF8-5C60-2075-BA29-6F70D0E6610B}"/>
              </a:ext>
            </a:extLst>
          </p:cNvPr>
          <p:cNvSpPr/>
          <p:nvPr/>
        </p:nvSpPr>
        <p:spPr>
          <a:xfrm>
            <a:off x="3837420" y="4198118"/>
            <a:ext cx="576000" cy="576000"/>
          </a:xfrm>
          <a:prstGeom prst="ellipse">
            <a:avLst/>
          </a:prstGeom>
          <a:solidFill>
            <a:srgbClr val="597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3</a:t>
            </a:r>
          </a:p>
        </p:txBody>
      </p:sp>
      <p:sp>
        <p:nvSpPr>
          <p:cNvPr id="50" name="Ellipse 49">
            <a:extLst>
              <a:ext uri="{FF2B5EF4-FFF2-40B4-BE49-F238E27FC236}">
                <a16:creationId xmlns:a16="http://schemas.microsoft.com/office/drawing/2014/main" id="{F7296E6C-D4D3-BF72-531B-308E737DBFE6}"/>
              </a:ext>
            </a:extLst>
          </p:cNvPr>
          <p:cNvSpPr/>
          <p:nvPr/>
        </p:nvSpPr>
        <p:spPr>
          <a:xfrm>
            <a:off x="5172781" y="2857796"/>
            <a:ext cx="360000" cy="360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0</a:t>
            </a:r>
          </a:p>
        </p:txBody>
      </p:sp>
      <p:sp>
        <p:nvSpPr>
          <p:cNvPr id="51" name="Ellipse 50">
            <a:extLst>
              <a:ext uri="{FF2B5EF4-FFF2-40B4-BE49-F238E27FC236}">
                <a16:creationId xmlns:a16="http://schemas.microsoft.com/office/drawing/2014/main" id="{C2173E95-2D62-F8C0-B972-C6F4FBF049B1}"/>
              </a:ext>
            </a:extLst>
          </p:cNvPr>
          <p:cNvSpPr/>
          <p:nvPr/>
        </p:nvSpPr>
        <p:spPr>
          <a:xfrm>
            <a:off x="7082501" y="1457725"/>
            <a:ext cx="360000" cy="360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0</a:t>
            </a:r>
          </a:p>
        </p:txBody>
      </p:sp>
      <p:sp>
        <p:nvSpPr>
          <p:cNvPr id="53" name="Ellipse 52">
            <a:extLst>
              <a:ext uri="{FF2B5EF4-FFF2-40B4-BE49-F238E27FC236}">
                <a16:creationId xmlns:a16="http://schemas.microsoft.com/office/drawing/2014/main" id="{DA682655-7B1C-1DC3-A784-F28E63134CAA}"/>
              </a:ext>
            </a:extLst>
          </p:cNvPr>
          <p:cNvSpPr/>
          <p:nvPr/>
        </p:nvSpPr>
        <p:spPr>
          <a:xfrm>
            <a:off x="7098998" y="2857796"/>
            <a:ext cx="360000" cy="360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0</a:t>
            </a:r>
          </a:p>
        </p:txBody>
      </p:sp>
      <p:sp>
        <p:nvSpPr>
          <p:cNvPr id="54" name="Ellipse 53">
            <a:extLst>
              <a:ext uri="{FF2B5EF4-FFF2-40B4-BE49-F238E27FC236}">
                <a16:creationId xmlns:a16="http://schemas.microsoft.com/office/drawing/2014/main" id="{0850AE74-C88A-76A7-EC19-A6C7B4FF229B}"/>
              </a:ext>
            </a:extLst>
          </p:cNvPr>
          <p:cNvSpPr/>
          <p:nvPr/>
        </p:nvSpPr>
        <p:spPr>
          <a:xfrm>
            <a:off x="7783026" y="4306118"/>
            <a:ext cx="360000" cy="360000"/>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0</a:t>
            </a:r>
          </a:p>
        </p:txBody>
      </p:sp>
      <p:sp>
        <p:nvSpPr>
          <p:cNvPr id="55" name="Ellipse 54">
            <a:extLst>
              <a:ext uri="{FF2B5EF4-FFF2-40B4-BE49-F238E27FC236}">
                <a16:creationId xmlns:a16="http://schemas.microsoft.com/office/drawing/2014/main" id="{84FDC0A2-863F-AAB5-E869-C8D6A251D1B1}"/>
              </a:ext>
            </a:extLst>
          </p:cNvPr>
          <p:cNvSpPr/>
          <p:nvPr/>
        </p:nvSpPr>
        <p:spPr>
          <a:xfrm>
            <a:off x="5783382" y="1385725"/>
            <a:ext cx="504000" cy="50400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defTabSz="914400"/>
            <a:r>
              <a:rPr lang="de-DE" sz="1100" dirty="0">
                <a:solidFill>
                  <a:schemeClr val="tx1"/>
                </a:soli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363611241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E5960-AED6-4F00-3FC5-7B298EC01E27}"/>
              </a:ext>
            </a:extLst>
          </p:cNvPr>
          <p:cNvSpPr>
            <a:spLocks noGrp="1"/>
          </p:cNvSpPr>
          <p:nvPr>
            <p:ph type="title"/>
          </p:nvPr>
        </p:nvSpPr>
        <p:spPr/>
        <p:txBody>
          <a:bodyPr/>
          <a:lstStyle/>
          <a:p>
            <a:r>
              <a:rPr lang="de-DE" dirty="0" err="1"/>
              <a:t>Resilience</a:t>
            </a:r>
            <a:r>
              <a:rPr lang="de-DE" dirty="0"/>
              <a:t> </a:t>
            </a:r>
            <a:r>
              <a:rPr lang="de-DE" dirty="0" err="1"/>
              <a:t>capacities</a:t>
            </a:r>
            <a:r>
              <a:rPr lang="de-DE" dirty="0"/>
              <a:t> – </a:t>
            </a:r>
            <a:r>
              <a:rPr lang="de-DE" dirty="0" err="1"/>
              <a:t>how</a:t>
            </a:r>
            <a:r>
              <a:rPr lang="de-DE" dirty="0"/>
              <a:t> </a:t>
            </a:r>
            <a:r>
              <a:rPr lang="de-DE" dirty="0" err="1"/>
              <a:t>they‘re</a:t>
            </a:r>
            <a:r>
              <a:rPr lang="de-DE" dirty="0"/>
              <a:t> </a:t>
            </a:r>
            <a:r>
              <a:rPr lang="de-DE" dirty="0" err="1"/>
              <a:t>seen</a:t>
            </a:r>
            <a:r>
              <a:rPr lang="de-DE" dirty="0"/>
              <a:t>? </a:t>
            </a:r>
          </a:p>
        </p:txBody>
      </p:sp>
      <p:sp>
        <p:nvSpPr>
          <p:cNvPr id="3" name="Foliennummernplatzhalter 2">
            <a:extLst>
              <a:ext uri="{FF2B5EF4-FFF2-40B4-BE49-F238E27FC236}">
                <a16:creationId xmlns:a16="http://schemas.microsoft.com/office/drawing/2014/main" id="{D4301153-322A-CBCE-7022-5AD23A0E5C02}"/>
              </a:ext>
            </a:extLst>
          </p:cNvPr>
          <p:cNvSpPr>
            <a:spLocks noGrp="1"/>
          </p:cNvSpPr>
          <p:nvPr>
            <p:ph type="sldNum" sz="quarter" idx="10"/>
          </p:nvPr>
        </p:nvSpPr>
        <p:spPr/>
        <p:txBody>
          <a:bodyPr/>
          <a:lstStyle/>
          <a:p>
            <a:fld id="{8E9B98B9-A8BF-4AE1-837A-DA922CF9D24B}" type="slidenum">
              <a:rPr lang="de-DE" smtClean="0"/>
              <a:pPr/>
              <a:t>11</a:t>
            </a:fld>
            <a:endParaRPr lang="de-DE" dirty="0"/>
          </a:p>
        </p:txBody>
      </p:sp>
      <p:sp>
        <p:nvSpPr>
          <p:cNvPr id="4" name="Textfeld 3">
            <a:extLst>
              <a:ext uri="{FF2B5EF4-FFF2-40B4-BE49-F238E27FC236}">
                <a16:creationId xmlns:a16="http://schemas.microsoft.com/office/drawing/2014/main" id="{A5A82903-F71D-9B82-657C-CD0A5201A5F2}"/>
              </a:ext>
            </a:extLst>
          </p:cNvPr>
          <p:cNvSpPr txBox="1"/>
          <p:nvPr/>
        </p:nvSpPr>
        <p:spPr>
          <a:xfrm>
            <a:off x="155773" y="891394"/>
            <a:ext cx="1260140" cy="307777"/>
          </a:xfrm>
          <a:prstGeom prst="rect">
            <a:avLst/>
          </a:prstGeom>
          <a:noFill/>
        </p:spPr>
        <p:txBody>
          <a:bodyPr wrap="square" rtlCol="0">
            <a:spAutoFit/>
          </a:bodyPr>
          <a:lstStyle/>
          <a:p>
            <a:r>
              <a:rPr lang="de-DE" sz="1400" b="1" dirty="0" err="1"/>
              <a:t>Robustness</a:t>
            </a:r>
            <a:endParaRPr lang="de-DE" sz="1400" b="1" dirty="0"/>
          </a:p>
        </p:txBody>
      </p:sp>
      <p:sp>
        <p:nvSpPr>
          <p:cNvPr id="5" name="Textfeld 4">
            <a:extLst>
              <a:ext uri="{FF2B5EF4-FFF2-40B4-BE49-F238E27FC236}">
                <a16:creationId xmlns:a16="http://schemas.microsoft.com/office/drawing/2014/main" id="{F485BD10-AFEB-0A42-7F83-69F8CE9BE74C}"/>
              </a:ext>
            </a:extLst>
          </p:cNvPr>
          <p:cNvSpPr txBox="1"/>
          <p:nvPr/>
        </p:nvSpPr>
        <p:spPr>
          <a:xfrm>
            <a:off x="3207798" y="876637"/>
            <a:ext cx="1260140" cy="307777"/>
          </a:xfrm>
          <a:prstGeom prst="rect">
            <a:avLst/>
          </a:prstGeom>
          <a:noFill/>
        </p:spPr>
        <p:txBody>
          <a:bodyPr wrap="square" rtlCol="0">
            <a:spAutoFit/>
          </a:bodyPr>
          <a:lstStyle/>
          <a:p>
            <a:r>
              <a:rPr lang="de-DE" sz="1400" b="1" dirty="0"/>
              <a:t>Adaptation</a:t>
            </a:r>
          </a:p>
        </p:txBody>
      </p:sp>
      <p:sp>
        <p:nvSpPr>
          <p:cNvPr id="6" name="Textfeld 5">
            <a:extLst>
              <a:ext uri="{FF2B5EF4-FFF2-40B4-BE49-F238E27FC236}">
                <a16:creationId xmlns:a16="http://schemas.microsoft.com/office/drawing/2014/main" id="{1A690332-BC09-8B90-4F1B-FF636BFC97FB}"/>
              </a:ext>
            </a:extLst>
          </p:cNvPr>
          <p:cNvSpPr txBox="1"/>
          <p:nvPr/>
        </p:nvSpPr>
        <p:spPr>
          <a:xfrm>
            <a:off x="6913291" y="891394"/>
            <a:ext cx="1805937" cy="307777"/>
          </a:xfrm>
          <a:prstGeom prst="rect">
            <a:avLst/>
          </a:prstGeom>
          <a:noFill/>
        </p:spPr>
        <p:txBody>
          <a:bodyPr wrap="square" rtlCol="0">
            <a:spAutoFit/>
          </a:bodyPr>
          <a:lstStyle/>
          <a:p>
            <a:r>
              <a:rPr lang="de-DE" sz="1400" b="1" dirty="0"/>
              <a:t>Transformation</a:t>
            </a:r>
          </a:p>
        </p:txBody>
      </p:sp>
      <p:sp>
        <p:nvSpPr>
          <p:cNvPr id="18" name="Sprechblase: oval 17">
            <a:extLst>
              <a:ext uri="{FF2B5EF4-FFF2-40B4-BE49-F238E27FC236}">
                <a16:creationId xmlns:a16="http://schemas.microsoft.com/office/drawing/2014/main" id="{2A78B4BA-AD9A-F949-23CD-90E8D740E0DB}"/>
              </a:ext>
            </a:extLst>
          </p:cNvPr>
          <p:cNvSpPr/>
          <p:nvPr/>
        </p:nvSpPr>
        <p:spPr>
          <a:xfrm>
            <a:off x="3545312" y="1772177"/>
            <a:ext cx="2967776" cy="1473940"/>
          </a:xfrm>
          <a:prstGeom prst="wedgeEllipseCallout">
            <a:avLst>
              <a:gd name="adj1" fmla="val -46509"/>
              <a:gd name="adj2" fmla="val 102381"/>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lnSpc>
                <a:spcPct val="107000"/>
              </a:lnSpc>
              <a:spcAft>
                <a:spcPts val="800"/>
              </a:spcAft>
            </a:pPr>
            <a:r>
              <a:rPr lang="en-US" sz="1100" i="1" dirty="0">
                <a:solidFill>
                  <a:schemeClr val="tx1"/>
                </a:solidFill>
                <a:effectLst/>
                <a:ea typeface="Calibri" panose="020F0502020204030204" pitchFamily="34" charset="0"/>
                <a:cs typeface="Times New Roman" panose="02020603050405020304" pitchFamily="18" charset="0"/>
              </a:rPr>
              <a:t>“It's good to adapt and transform. Once you've transformed, your mind is still in learning mode. When you're learning, it's easier to learn more, and there are many ways to adapt and transform.”</a:t>
            </a:r>
            <a:endParaRPr lang="de-DE" sz="1100" i="1" dirty="0">
              <a:solidFill>
                <a:schemeClr val="tx1"/>
              </a:solidFill>
              <a:effectLst/>
              <a:ea typeface="Calibri" panose="020F0502020204030204" pitchFamily="34" charset="0"/>
              <a:cs typeface="Times New Roman" panose="02020603050405020304" pitchFamily="18" charset="0"/>
            </a:endParaRPr>
          </a:p>
        </p:txBody>
      </p:sp>
      <p:sp>
        <p:nvSpPr>
          <p:cNvPr id="19" name="Sprechblase: oval 18">
            <a:extLst>
              <a:ext uri="{FF2B5EF4-FFF2-40B4-BE49-F238E27FC236}">
                <a16:creationId xmlns:a16="http://schemas.microsoft.com/office/drawing/2014/main" id="{2F13CC9B-86A2-48A2-0771-9144C0D10EC8}"/>
              </a:ext>
            </a:extLst>
          </p:cNvPr>
          <p:cNvSpPr/>
          <p:nvPr/>
        </p:nvSpPr>
        <p:spPr>
          <a:xfrm>
            <a:off x="6584487" y="2301543"/>
            <a:ext cx="2456090" cy="1170307"/>
          </a:xfrm>
          <a:prstGeom prst="wedgeEllipseCallout">
            <a:avLst>
              <a:gd name="adj1" fmla="val -73723"/>
              <a:gd name="adj2" fmla="val 37918"/>
            </a:avLst>
          </a:prstGeom>
          <a:solidFill>
            <a:srgbClr val="FFDE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400"/>
            <a:r>
              <a:rPr lang="en-US" sz="1100" i="1" dirty="0">
                <a:solidFill>
                  <a:schemeClr val="tx1"/>
                </a:solidFill>
                <a:cs typeface="Segoe UI" panose="020B0502040204020203" pitchFamily="34" charset="0"/>
              </a:rPr>
              <a:t>“After a transformation, the transformed systems needs to generate money before anything else can happen!”</a:t>
            </a:r>
            <a:endParaRPr lang="de-DE" sz="1100" i="1" dirty="0">
              <a:solidFill>
                <a:schemeClr val="tx1"/>
              </a:solidFill>
              <a:cs typeface="Segoe UI" panose="020B0502040204020203" pitchFamily="34" charset="0"/>
            </a:endParaRPr>
          </a:p>
        </p:txBody>
      </p:sp>
      <p:sp>
        <p:nvSpPr>
          <p:cNvPr id="20" name="Sprechblase: oval 19">
            <a:extLst>
              <a:ext uri="{FF2B5EF4-FFF2-40B4-BE49-F238E27FC236}">
                <a16:creationId xmlns:a16="http://schemas.microsoft.com/office/drawing/2014/main" id="{A77B1332-6BA2-5757-EEA4-ED9671ED1A2E}"/>
              </a:ext>
            </a:extLst>
          </p:cNvPr>
          <p:cNvSpPr/>
          <p:nvPr/>
        </p:nvSpPr>
        <p:spPr>
          <a:xfrm>
            <a:off x="6636757" y="1252539"/>
            <a:ext cx="2147712" cy="974571"/>
          </a:xfrm>
          <a:prstGeom prst="wedgeEllipseCallout">
            <a:avLst>
              <a:gd name="adj1" fmla="val -63387"/>
              <a:gd name="adj2" fmla="val -56644"/>
            </a:avLst>
          </a:prstGeom>
          <a:solidFill>
            <a:srgbClr val="FFDE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400"/>
            <a:r>
              <a:rPr lang="en-US" sz="1100" i="1" dirty="0">
                <a:solidFill>
                  <a:schemeClr val="tx1"/>
                </a:solidFill>
                <a:effectLst/>
                <a:ea typeface="Aptos" panose="020B0004020202020204" pitchFamily="34" charset="0"/>
                <a:cs typeface="Times New Roman" panose="02020603050405020304" pitchFamily="18" charset="0"/>
              </a:rPr>
              <a:t>“Transformation is key. We all have to constantly question whether we're on the right path.”</a:t>
            </a:r>
            <a:endParaRPr lang="de-DE" sz="1100" i="1" dirty="0">
              <a:solidFill>
                <a:schemeClr val="tx1"/>
              </a:solidFill>
              <a:cs typeface="Segoe UI" panose="020B0502040204020203" pitchFamily="34" charset="0"/>
            </a:endParaRPr>
          </a:p>
        </p:txBody>
      </p:sp>
      <p:sp>
        <p:nvSpPr>
          <p:cNvPr id="23" name="Sprechblase: oval 22">
            <a:extLst>
              <a:ext uri="{FF2B5EF4-FFF2-40B4-BE49-F238E27FC236}">
                <a16:creationId xmlns:a16="http://schemas.microsoft.com/office/drawing/2014/main" id="{52A46B23-898C-599B-D1AB-1566D3CA078B}"/>
              </a:ext>
            </a:extLst>
          </p:cNvPr>
          <p:cNvSpPr/>
          <p:nvPr/>
        </p:nvSpPr>
        <p:spPr>
          <a:xfrm>
            <a:off x="1015326" y="2216429"/>
            <a:ext cx="2312370" cy="1302897"/>
          </a:xfrm>
          <a:prstGeom prst="wedgeEllipseCallout">
            <a:avLst>
              <a:gd name="adj1" fmla="val -29934"/>
              <a:gd name="adj2" fmla="val 79210"/>
            </a:avLst>
          </a:prstGeom>
          <a:solidFill>
            <a:srgbClr val="B0C1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400"/>
            <a:r>
              <a:rPr lang="en-US" sz="1100" i="1" dirty="0">
                <a:solidFill>
                  <a:schemeClr val="tx1"/>
                </a:solidFill>
                <a:cs typeface="Segoe UI" panose="020B0502040204020203" pitchFamily="34" charset="0"/>
              </a:rPr>
              <a:t>“Permanent adaptation is essential in agriculture! Without adaptation, no stable yields!” </a:t>
            </a:r>
            <a:endParaRPr lang="de-DE" sz="1100" i="1" dirty="0">
              <a:solidFill>
                <a:schemeClr val="tx1"/>
              </a:solidFill>
              <a:cs typeface="Segoe UI" panose="020B0502040204020203" pitchFamily="34" charset="0"/>
            </a:endParaRPr>
          </a:p>
        </p:txBody>
      </p:sp>
      <p:sp>
        <p:nvSpPr>
          <p:cNvPr id="15" name="Sprechblase: oval 14">
            <a:extLst>
              <a:ext uri="{FF2B5EF4-FFF2-40B4-BE49-F238E27FC236}">
                <a16:creationId xmlns:a16="http://schemas.microsoft.com/office/drawing/2014/main" id="{7E56A75D-53DE-0766-8206-60A65C60637E}"/>
              </a:ext>
            </a:extLst>
          </p:cNvPr>
          <p:cNvSpPr/>
          <p:nvPr/>
        </p:nvSpPr>
        <p:spPr>
          <a:xfrm>
            <a:off x="6526578" y="3624988"/>
            <a:ext cx="2617422" cy="1263747"/>
          </a:xfrm>
          <a:prstGeom prst="wedgeEllipseCallout">
            <a:avLst>
              <a:gd name="adj1" fmla="val -52419"/>
              <a:gd name="adj2" fmla="val 29047"/>
            </a:avLst>
          </a:prstGeom>
          <a:solidFill>
            <a:srgbClr val="FFDE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400"/>
            <a:r>
              <a:rPr lang="en-US" sz="1100" i="1" dirty="0">
                <a:solidFill>
                  <a:schemeClr val="tx1"/>
                </a:solidFill>
                <a:cs typeface="Segoe UI" panose="020B0502040204020203" pitchFamily="34" charset="0"/>
              </a:rPr>
              <a:t>“It depends on the size of the company. Some can do it permanently, while others need a break afterwards (capacity are tied up).</a:t>
            </a:r>
            <a:r>
              <a:rPr lang="de-DE" sz="1100" i="1" dirty="0">
                <a:solidFill>
                  <a:schemeClr val="tx1"/>
                </a:solidFill>
                <a:cs typeface="Segoe UI" panose="020B0502040204020203" pitchFamily="34" charset="0"/>
              </a:rPr>
              <a:t>“</a:t>
            </a:r>
          </a:p>
        </p:txBody>
      </p:sp>
      <p:pic>
        <p:nvPicPr>
          <p:cNvPr id="17" name="Grafik 16" descr="Bauer mit einfarbiger Füllung">
            <a:extLst>
              <a:ext uri="{FF2B5EF4-FFF2-40B4-BE49-F238E27FC236}">
                <a16:creationId xmlns:a16="http://schemas.microsoft.com/office/drawing/2014/main" id="{6E855D8B-2320-1BC0-969A-CA4D13F5CD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9106" y="3113320"/>
            <a:ext cx="914400" cy="914400"/>
          </a:xfrm>
          <a:prstGeom prst="rect">
            <a:avLst/>
          </a:prstGeom>
        </p:spPr>
      </p:pic>
      <p:pic>
        <p:nvPicPr>
          <p:cNvPr id="22" name="Grafik 21" descr="Schulmädchen mit einfarbiger Füllung">
            <a:extLst>
              <a:ext uri="{FF2B5EF4-FFF2-40B4-BE49-F238E27FC236}">
                <a16:creationId xmlns:a16="http://schemas.microsoft.com/office/drawing/2014/main" id="{A9DF25B2-7091-84F2-E263-DB76BCFBDA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0978" y="3894923"/>
            <a:ext cx="993812" cy="993812"/>
          </a:xfrm>
          <a:prstGeom prst="rect">
            <a:avLst/>
          </a:prstGeom>
        </p:spPr>
      </p:pic>
      <p:pic>
        <p:nvPicPr>
          <p:cNvPr id="25" name="Grafik 24" descr="Weibliches Profil mit einfarbiger Füllung">
            <a:extLst>
              <a:ext uri="{FF2B5EF4-FFF2-40B4-BE49-F238E27FC236}">
                <a16:creationId xmlns:a16="http://schemas.microsoft.com/office/drawing/2014/main" id="{69A5E7A2-81F7-DAAA-F705-3E35FB12FE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2687" y="4329275"/>
            <a:ext cx="914400" cy="914400"/>
          </a:xfrm>
          <a:prstGeom prst="rect">
            <a:avLst/>
          </a:prstGeom>
        </p:spPr>
      </p:pic>
      <p:pic>
        <p:nvPicPr>
          <p:cNvPr id="27" name="Grafik 26" descr="Männliches Profil mit einfarbiger Füllung">
            <a:extLst>
              <a:ext uri="{FF2B5EF4-FFF2-40B4-BE49-F238E27FC236}">
                <a16:creationId xmlns:a16="http://schemas.microsoft.com/office/drawing/2014/main" id="{AA9C9502-DEA4-6119-B324-4D3D6711DE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9505" y="3886930"/>
            <a:ext cx="914400" cy="914400"/>
          </a:xfrm>
          <a:prstGeom prst="rect">
            <a:avLst/>
          </a:prstGeom>
        </p:spPr>
      </p:pic>
      <p:pic>
        <p:nvPicPr>
          <p:cNvPr id="29" name="Grafik 28" descr="Büromitarbeiter mit einfarbiger Füllung">
            <a:extLst>
              <a:ext uri="{FF2B5EF4-FFF2-40B4-BE49-F238E27FC236}">
                <a16:creationId xmlns:a16="http://schemas.microsoft.com/office/drawing/2014/main" id="{DBADFAC7-9B68-8E4D-6729-30FE9AEF6E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60522" y="958729"/>
            <a:ext cx="914400" cy="914400"/>
          </a:xfrm>
          <a:prstGeom prst="rect">
            <a:avLst/>
          </a:prstGeom>
        </p:spPr>
      </p:pic>
    </p:spTree>
    <p:extLst>
      <p:ext uri="{BB962C8B-B14F-4D97-AF65-F5344CB8AC3E}">
        <p14:creationId xmlns:p14="http://schemas.microsoft.com/office/powerpoint/2010/main" val="3101591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Kreis, Screenshot, Diagramm enthält.&#10;&#10;Automatisch generierte Beschreibung">
            <a:extLst>
              <a:ext uri="{FF2B5EF4-FFF2-40B4-BE49-F238E27FC236}">
                <a16:creationId xmlns:a16="http://schemas.microsoft.com/office/drawing/2014/main" id="{E96098AD-4BDF-F553-4648-5565984E67B4}"/>
              </a:ext>
            </a:extLst>
          </p:cNvPr>
          <p:cNvPicPr>
            <a:picLocks noChangeAspect="1"/>
          </p:cNvPicPr>
          <p:nvPr/>
        </p:nvPicPr>
        <p:blipFill>
          <a:blip r:embed="rId3"/>
          <a:stretch>
            <a:fillRect/>
          </a:stretch>
        </p:blipFill>
        <p:spPr>
          <a:xfrm>
            <a:off x="2196619" y="1122298"/>
            <a:ext cx="4750763" cy="3459148"/>
          </a:xfrm>
          <a:prstGeom prst="rect">
            <a:avLst/>
          </a:prstGeom>
        </p:spPr>
      </p:pic>
      <p:sp>
        <p:nvSpPr>
          <p:cNvPr id="2" name="Titel 1">
            <a:extLst>
              <a:ext uri="{FF2B5EF4-FFF2-40B4-BE49-F238E27FC236}">
                <a16:creationId xmlns:a16="http://schemas.microsoft.com/office/drawing/2014/main" id="{D14C5FD9-29E6-656E-3EB7-3E226C4C7CDF}"/>
              </a:ext>
            </a:extLst>
          </p:cNvPr>
          <p:cNvSpPr>
            <a:spLocks noGrp="1"/>
          </p:cNvSpPr>
          <p:nvPr>
            <p:ph type="title"/>
          </p:nvPr>
        </p:nvSpPr>
        <p:spPr/>
        <p:txBody>
          <a:bodyPr/>
          <a:lstStyle/>
          <a:p>
            <a:r>
              <a:rPr lang="de-DE" dirty="0" err="1"/>
              <a:t>Resilience</a:t>
            </a:r>
            <a:r>
              <a:rPr lang="de-DE" dirty="0"/>
              <a:t> </a:t>
            </a:r>
            <a:r>
              <a:rPr lang="de-DE" dirty="0" err="1"/>
              <a:t>capacities</a:t>
            </a:r>
            <a:r>
              <a:rPr lang="de-DE" dirty="0"/>
              <a:t> and </a:t>
            </a:r>
            <a:r>
              <a:rPr lang="de-DE" dirty="0" err="1"/>
              <a:t>the</a:t>
            </a:r>
            <a:r>
              <a:rPr lang="de-DE" dirty="0"/>
              <a:t> adaptive </a:t>
            </a:r>
            <a:r>
              <a:rPr lang="de-DE" dirty="0" err="1"/>
              <a:t>cycle</a:t>
            </a:r>
            <a:r>
              <a:rPr lang="de-DE" dirty="0"/>
              <a:t> (</a:t>
            </a:r>
            <a:r>
              <a:rPr lang="de-DE" dirty="0" err="1"/>
              <a:t>Holling</a:t>
            </a:r>
            <a:r>
              <a:rPr lang="de-DE" dirty="0"/>
              <a:t>)</a:t>
            </a:r>
          </a:p>
        </p:txBody>
      </p:sp>
      <p:sp>
        <p:nvSpPr>
          <p:cNvPr id="3" name="Foliennummernplatzhalter 2">
            <a:extLst>
              <a:ext uri="{FF2B5EF4-FFF2-40B4-BE49-F238E27FC236}">
                <a16:creationId xmlns:a16="http://schemas.microsoft.com/office/drawing/2014/main" id="{5F8818C7-0559-9C39-F2FB-B2573DEE026D}"/>
              </a:ext>
            </a:extLst>
          </p:cNvPr>
          <p:cNvSpPr>
            <a:spLocks noGrp="1"/>
          </p:cNvSpPr>
          <p:nvPr>
            <p:ph type="sldNum" sz="quarter" idx="10"/>
          </p:nvPr>
        </p:nvSpPr>
        <p:spPr/>
        <p:txBody>
          <a:bodyPr/>
          <a:lstStyle/>
          <a:p>
            <a:fld id="{8E9B98B9-A8BF-4AE1-837A-DA922CF9D24B}" type="slidenum">
              <a:rPr lang="de-DE" smtClean="0"/>
              <a:pPr/>
              <a:t>12</a:t>
            </a:fld>
            <a:endParaRPr lang="de-DE" dirty="0"/>
          </a:p>
        </p:txBody>
      </p:sp>
      <p:sp>
        <p:nvSpPr>
          <p:cNvPr id="12" name="Pfeil: nach links 11">
            <a:extLst>
              <a:ext uri="{FF2B5EF4-FFF2-40B4-BE49-F238E27FC236}">
                <a16:creationId xmlns:a16="http://schemas.microsoft.com/office/drawing/2014/main" id="{9331D5BD-A18E-E40C-E2FD-B09CDD4F0326}"/>
              </a:ext>
            </a:extLst>
          </p:cNvPr>
          <p:cNvSpPr/>
          <p:nvPr/>
        </p:nvSpPr>
        <p:spPr>
          <a:xfrm>
            <a:off x="6999749" y="1303974"/>
            <a:ext cx="1944216" cy="683586"/>
          </a:xfrm>
          <a:prstGeom prst="leftArrow">
            <a:avLst/>
          </a:prstGeom>
          <a:solidFill>
            <a:srgbClr val="90B6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de-DE" sz="1600" dirty="0" err="1">
                <a:solidFill>
                  <a:schemeClr val="tx1"/>
                </a:solidFill>
                <a:latin typeface="Segoe UI" panose="020B0502040204020203" pitchFamily="34" charset="0"/>
                <a:cs typeface="Segoe UI" panose="020B0502040204020203" pitchFamily="34" charset="0"/>
              </a:rPr>
              <a:t>Robustness</a:t>
            </a:r>
            <a:endParaRPr lang="de-DE" sz="1600" dirty="0">
              <a:solidFill>
                <a:schemeClr val="tx1"/>
              </a:solidFill>
              <a:latin typeface="Segoe UI" panose="020B0502040204020203" pitchFamily="34" charset="0"/>
              <a:cs typeface="Segoe UI" panose="020B0502040204020203" pitchFamily="34" charset="0"/>
            </a:endParaRPr>
          </a:p>
        </p:txBody>
      </p:sp>
      <p:sp>
        <p:nvSpPr>
          <p:cNvPr id="13" name="Pfeil: nach links 12">
            <a:extLst>
              <a:ext uri="{FF2B5EF4-FFF2-40B4-BE49-F238E27FC236}">
                <a16:creationId xmlns:a16="http://schemas.microsoft.com/office/drawing/2014/main" id="{BDAF43C9-EE75-5C24-68B7-F765A100B3DB}"/>
              </a:ext>
            </a:extLst>
          </p:cNvPr>
          <p:cNvSpPr/>
          <p:nvPr/>
        </p:nvSpPr>
        <p:spPr>
          <a:xfrm>
            <a:off x="7056276" y="3466268"/>
            <a:ext cx="1944216" cy="683586"/>
          </a:xfrm>
          <a:prstGeom prst="leftArrow">
            <a:avLst/>
          </a:prstGeom>
          <a:solidFill>
            <a:srgbClr val="FFDE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de-DE" sz="1600" dirty="0">
                <a:solidFill>
                  <a:schemeClr val="tx1"/>
                </a:solidFill>
                <a:latin typeface="Segoe UI" panose="020B0502040204020203" pitchFamily="34" charset="0"/>
                <a:cs typeface="Segoe UI" panose="020B0502040204020203" pitchFamily="34" charset="0"/>
              </a:rPr>
              <a:t>Transformation</a:t>
            </a:r>
          </a:p>
        </p:txBody>
      </p:sp>
      <p:sp>
        <p:nvSpPr>
          <p:cNvPr id="15" name="Pfeil: nach rechts 14">
            <a:extLst>
              <a:ext uri="{FF2B5EF4-FFF2-40B4-BE49-F238E27FC236}">
                <a16:creationId xmlns:a16="http://schemas.microsoft.com/office/drawing/2014/main" id="{3AE757C5-D22B-49EA-A0AC-82D366D20610}"/>
              </a:ext>
            </a:extLst>
          </p:cNvPr>
          <p:cNvSpPr/>
          <p:nvPr/>
        </p:nvSpPr>
        <p:spPr>
          <a:xfrm>
            <a:off x="143508" y="1290840"/>
            <a:ext cx="1944216" cy="683585"/>
          </a:xfrm>
          <a:prstGeom prst="rightArrow">
            <a:avLst/>
          </a:prstGeom>
          <a:solidFill>
            <a:srgbClr val="B0C1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de-DE" sz="1600" dirty="0">
                <a:solidFill>
                  <a:schemeClr val="tx1"/>
                </a:solidFill>
                <a:latin typeface="Segoe UI" panose="020B0502040204020203" pitchFamily="34" charset="0"/>
                <a:cs typeface="Segoe UI" panose="020B0502040204020203" pitchFamily="34" charset="0"/>
              </a:rPr>
              <a:t>Adaptation</a:t>
            </a:r>
          </a:p>
        </p:txBody>
      </p:sp>
      <p:sp>
        <p:nvSpPr>
          <p:cNvPr id="17" name="Pfeil: nach rechts 16">
            <a:extLst>
              <a:ext uri="{FF2B5EF4-FFF2-40B4-BE49-F238E27FC236}">
                <a16:creationId xmlns:a16="http://schemas.microsoft.com/office/drawing/2014/main" id="{972412C2-E68B-427F-A2AD-1E1B1E6C0489}"/>
              </a:ext>
            </a:extLst>
          </p:cNvPr>
          <p:cNvSpPr/>
          <p:nvPr/>
        </p:nvSpPr>
        <p:spPr>
          <a:xfrm>
            <a:off x="143508" y="3255826"/>
            <a:ext cx="1944216" cy="683585"/>
          </a:xfrm>
          <a:prstGeom prst="rightArrow">
            <a:avLst/>
          </a:prstGeom>
          <a:solidFill>
            <a:srgbClr val="CB755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de-DE" sz="1600" dirty="0" err="1">
                <a:solidFill>
                  <a:schemeClr val="tx1"/>
                </a:solidFill>
                <a:latin typeface="Segoe UI" panose="020B0502040204020203" pitchFamily="34" charset="0"/>
                <a:cs typeface="Segoe UI" panose="020B0502040204020203" pitchFamily="34" charset="0"/>
              </a:rPr>
              <a:t>Anticipation</a:t>
            </a:r>
            <a:endParaRPr lang="de-DE" sz="1600" dirty="0">
              <a:solidFill>
                <a:schemeClr val="tx1"/>
              </a:solidFill>
              <a:latin typeface="Segoe UI" panose="020B0502040204020203" pitchFamily="34" charset="0"/>
              <a:cs typeface="Segoe UI" panose="020B0502040204020203" pitchFamily="34" charset="0"/>
            </a:endParaRPr>
          </a:p>
        </p:txBody>
      </p:sp>
      <p:sp>
        <p:nvSpPr>
          <p:cNvPr id="18" name="Textfeld 17">
            <a:extLst>
              <a:ext uri="{FF2B5EF4-FFF2-40B4-BE49-F238E27FC236}">
                <a16:creationId xmlns:a16="http://schemas.microsoft.com/office/drawing/2014/main" id="{8AC1A80E-408E-CA2E-9283-8FCD2DEF4811}"/>
              </a:ext>
            </a:extLst>
          </p:cNvPr>
          <p:cNvSpPr txBox="1"/>
          <p:nvPr/>
        </p:nvSpPr>
        <p:spPr>
          <a:xfrm>
            <a:off x="2083815" y="4315245"/>
            <a:ext cx="5256584" cy="492443"/>
          </a:xfrm>
          <a:prstGeom prst="rect">
            <a:avLst/>
          </a:prstGeom>
          <a:solidFill>
            <a:schemeClr val="bg1"/>
          </a:solidFill>
        </p:spPr>
        <p:txBody>
          <a:bodyPr wrap="square" rtlCol="0">
            <a:spAutoFit/>
          </a:bodyPr>
          <a:lstStyle/>
          <a:p>
            <a:r>
              <a:rPr lang="de-DE" sz="900" dirty="0">
                <a:solidFill>
                  <a:schemeClr val="bg1">
                    <a:lumMod val="75000"/>
                  </a:schemeClr>
                </a:solidFill>
              </a:rPr>
              <a:t>https://www.resalliance.org/files/Adaptive-cycle-from-Panarchy-edited-by-Lance-H-Gunderson-and-CS-Holling-Figure_W640.jpg</a:t>
            </a:r>
          </a:p>
          <a:p>
            <a:endParaRPr lang="de-DE" sz="800" dirty="0">
              <a:solidFill>
                <a:schemeClr val="bg1">
                  <a:lumMod val="65000"/>
                </a:schemeClr>
              </a:solidFill>
            </a:endParaRPr>
          </a:p>
        </p:txBody>
      </p:sp>
    </p:spTree>
    <p:extLst>
      <p:ext uri="{BB962C8B-B14F-4D97-AF65-F5344CB8AC3E}">
        <p14:creationId xmlns:p14="http://schemas.microsoft.com/office/powerpoint/2010/main" val="16652512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0768E-CDF0-632C-21CA-4591852CE124}"/>
              </a:ext>
            </a:extLst>
          </p:cNvPr>
          <p:cNvSpPr>
            <a:spLocks noGrp="1"/>
          </p:cNvSpPr>
          <p:nvPr>
            <p:ph type="title"/>
          </p:nvPr>
        </p:nvSpPr>
        <p:spPr/>
        <p:txBody>
          <a:bodyPr/>
          <a:lstStyle/>
          <a:p>
            <a:r>
              <a:rPr lang="de-DE" dirty="0"/>
              <a:t>Equilibrium </a:t>
            </a:r>
            <a:r>
              <a:rPr lang="de-DE" dirty="0" err="1"/>
              <a:t>of</a:t>
            </a:r>
            <a:r>
              <a:rPr lang="de-DE" dirty="0"/>
              <a:t> </a:t>
            </a:r>
            <a:r>
              <a:rPr lang="de-DE" dirty="0" err="1"/>
              <a:t>the</a:t>
            </a:r>
            <a:r>
              <a:rPr lang="de-DE" dirty="0"/>
              <a:t> </a:t>
            </a:r>
            <a:r>
              <a:rPr lang="de-DE" dirty="0" err="1"/>
              <a:t>three</a:t>
            </a:r>
            <a:r>
              <a:rPr lang="de-DE" dirty="0"/>
              <a:t> </a:t>
            </a:r>
            <a:r>
              <a:rPr lang="de-DE" dirty="0" err="1"/>
              <a:t>resilience</a:t>
            </a:r>
            <a:r>
              <a:rPr lang="de-DE" dirty="0"/>
              <a:t> </a:t>
            </a:r>
            <a:r>
              <a:rPr lang="de-DE" dirty="0" err="1"/>
              <a:t>capacities</a:t>
            </a:r>
            <a:endParaRPr lang="de-DE" dirty="0"/>
          </a:p>
        </p:txBody>
      </p:sp>
      <p:sp>
        <p:nvSpPr>
          <p:cNvPr id="3" name="Foliennummernplatzhalter 2">
            <a:extLst>
              <a:ext uri="{FF2B5EF4-FFF2-40B4-BE49-F238E27FC236}">
                <a16:creationId xmlns:a16="http://schemas.microsoft.com/office/drawing/2014/main" id="{7D5C1B3F-4117-BAE0-E3EB-33CD79BF9B1B}"/>
              </a:ext>
            </a:extLst>
          </p:cNvPr>
          <p:cNvSpPr>
            <a:spLocks noGrp="1"/>
          </p:cNvSpPr>
          <p:nvPr>
            <p:ph type="sldNum" sz="quarter" idx="10"/>
          </p:nvPr>
        </p:nvSpPr>
        <p:spPr/>
        <p:txBody>
          <a:bodyPr/>
          <a:lstStyle/>
          <a:p>
            <a:fld id="{8E9B98B9-A8BF-4AE1-837A-DA922CF9D24B}" type="slidenum">
              <a:rPr lang="de-DE" smtClean="0"/>
              <a:pPr/>
              <a:t>13</a:t>
            </a:fld>
            <a:endParaRPr lang="de-DE" dirty="0"/>
          </a:p>
        </p:txBody>
      </p:sp>
      <p:grpSp>
        <p:nvGrpSpPr>
          <p:cNvPr id="5" name="Gruppieren 4">
            <a:extLst>
              <a:ext uri="{FF2B5EF4-FFF2-40B4-BE49-F238E27FC236}">
                <a16:creationId xmlns:a16="http://schemas.microsoft.com/office/drawing/2014/main" id="{2F01B681-C534-B55F-F8AC-778B58186E27}"/>
              </a:ext>
            </a:extLst>
          </p:cNvPr>
          <p:cNvGrpSpPr/>
          <p:nvPr/>
        </p:nvGrpSpPr>
        <p:grpSpPr>
          <a:xfrm>
            <a:off x="1432614" y="1007154"/>
            <a:ext cx="6037442" cy="4193248"/>
            <a:chOff x="1571091" y="1007154"/>
            <a:chExt cx="6037442" cy="4193248"/>
          </a:xfrm>
        </p:grpSpPr>
        <p:pic>
          <p:nvPicPr>
            <p:cNvPr id="9" name="Grafik 8" descr="Offene Hand Silhouette">
              <a:extLst>
                <a:ext uri="{FF2B5EF4-FFF2-40B4-BE49-F238E27FC236}">
                  <a16:creationId xmlns:a16="http://schemas.microsoft.com/office/drawing/2014/main" id="{5C4A404C-0DEF-397C-D4CD-A7D1C0ACB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6345" y="3508214"/>
              <a:ext cx="1692188" cy="1692188"/>
            </a:xfrm>
            <a:prstGeom prst="rect">
              <a:avLst/>
            </a:prstGeom>
          </p:spPr>
        </p:pic>
        <p:grpSp>
          <p:nvGrpSpPr>
            <p:cNvPr id="4" name="Gruppieren 3">
              <a:extLst>
                <a:ext uri="{FF2B5EF4-FFF2-40B4-BE49-F238E27FC236}">
                  <a16:creationId xmlns:a16="http://schemas.microsoft.com/office/drawing/2014/main" id="{A0A2B278-F466-96F8-1C65-A2A0CEAA84F1}"/>
                </a:ext>
              </a:extLst>
            </p:cNvPr>
            <p:cNvGrpSpPr/>
            <p:nvPr/>
          </p:nvGrpSpPr>
          <p:grpSpPr>
            <a:xfrm>
              <a:off x="1571091" y="1007154"/>
              <a:ext cx="5845519" cy="4184541"/>
              <a:chOff x="1571091" y="1007154"/>
              <a:chExt cx="5845519" cy="4184541"/>
            </a:xfrm>
          </p:grpSpPr>
          <p:pic>
            <p:nvPicPr>
              <p:cNvPr id="10" name="Grafik 9" descr="Offene Hand Silhouette">
                <a:extLst>
                  <a:ext uri="{FF2B5EF4-FFF2-40B4-BE49-F238E27FC236}">
                    <a16:creationId xmlns:a16="http://schemas.microsoft.com/office/drawing/2014/main" id="{0B555442-EAB7-97B6-E428-C78687817F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1091" y="3438350"/>
                <a:ext cx="1753345" cy="1753345"/>
              </a:xfrm>
              <a:prstGeom prst="rect">
                <a:avLst/>
              </a:prstGeom>
              <a:scene3d>
                <a:camera prst="orthographicFront">
                  <a:rot lat="0" lon="10800000" rev="0"/>
                </a:camera>
                <a:lightRig rig="threePt" dir="t"/>
              </a:scene3d>
            </p:spPr>
          </p:pic>
          <p:grpSp>
            <p:nvGrpSpPr>
              <p:cNvPr id="13" name="Gruppieren 12">
                <a:extLst>
                  <a:ext uri="{FF2B5EF4-FFF2-40B4-BE49-F238E27FC236}">
                    <a16:creationId xmlns:a16="http://schemas.microsoft.com/office/drawing/2014/main" id="{C3361B35-1CF2-9B8B-41E7-18C586DDD678}"/>
                  </a:ext>
                </a:extLst>
              </p:cNvPr>
              <p:cNvGrpSpPr/>
              <p:nvPr/>
            </p:nvGrpSpPr>
            <p:grpSpPr>
              <a:xfrm>
                <a:off x="3668776" y="1007154"/>
                <a:ext cx="1700783" cy="1692188"/>
                <a:chOff x="2087723" y="1671241"/>
                <a:chExt cx="1700783" cy="1692188"/>
              </a:xfrm>
            </p:grpSpPr>
            <p:sp>
              <p:nvSpPr>
                <p:cNvPr id="11" name="Ellipse 10">
                  <a:extLst>
                    <a:ext uri="{FF2B5EF4-FFF2-40B4-BE49-F238E27FC236}">
                      <a16:creationId xmlns:a16="http://schemas.microsoft.com/office/drawing/2014/main" id="{4476899C-7C3D-1A47-570B-8863FC1687B3}"/>
                    </a:ext>
                  </a:extLst>
                </p:cNvPr>
                <p:cNvSpPr/>
                <p:nvPr/>
              </p:nvSpPr>
              <p:spPr>
                <a:xfrm>
                  <a:off x="2087723" y="1671241"/>
                  <a:ext cx="1692188" cy="1692188"/>
                </a:xfrm>
                <a:prstGeom prst="ellipse">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12" name="Textfeld 11">
                  <a:extLst>
                    <a:ext uri="{FF2B5EF4-FFF2-40B4-BE49-F238E27FC236}">
                      <a16:creationId xmlns:a16="http://schemas.microsoft.com/office/drawing/2014/main" id="{B9A35FC1-DCEF-9008-D6B3-8CDC12D7F908}"/>
                    </a:ext>
                  </a:extLst>
                </p:cNvPr>
                <p:cNvSpPr txBox="1"/>
                <p:nvPr/>
              </p:nvSpPr>
              <p:spPr>
                <a:xfrm>
                  <a:off x="2150109" y="2332669"/>
                  <a:ext cx="1638397" cy="369332"/>
                </a:xfrm>
                <a:prstGeom prst="rect">
                  <a:avLst/>
                </a:prstGeom>
                <a:noFill/>
              </p:spPr>
              <p:txBody>
                <a:bodyPr wrap="none" rtlCol="0">
                  <a:spAutoFit/>
                </a:bodyPr>
                <a:lstStyle/>
                <a:p>
                  <a:r>
                    <a:rPr lang="de-DE" dirty="0"/>
                    <a:t>ADAPTABILITY</a:t>
                  </a:r>
                </a:p>
              </p:txBody>
            </p:sp>
          </p:grpSp>
          <p:grpSp>
            <p:nvGrpSpPr>
              <p:cNvPr id="20" name="Gruppieren 19">
                <a:extLst>
                  <a:ext uri="{FF2B5EF4-FFF2-40B4-BE49-F238E27FC236}">
                    <a16:creationId xmlns:a16="http://schemas.microsoft.com/office/drawing/2014/main" id="{7D767FE7-0783-B369-A2BC-C3505E3F5B56}"/>
                  </a:ext>
                </a:extLst>
              </p:cNvPr>
              <p:cNvGrpSpPr/>
              <p:nvPr/>
            </p:nvGrpSpPr>
            <p:grpSpPr>
              <a:xfrm>
                <a:off x="1694634" y="2139702"/>
                <a:ext cx="1692188" cy="1692188"/>
                <a:chOff x="1286018" y="1878056"/>
                <a:chExt cx="1692188" cy="1692188"/>
              </a:xfrm>
            </p:grpSpPr>
            <p:sp>
              <p:nvSpPr>
                <p:cNvPr id="16" name="Ellipse 15">
                  <a:extLst>
                    <a:ext uri="{FF2B5EF4-FFF2-40B4-BE49-F238E27FC236}">
                      <a16:creationId xmlns:a16="http://schemas.microsoft.com/office/drawing/2014/main" id="{7C858ECD-6007-84F8-1AD7-02D7C091A0A3}"/>
                    </a:ext>
                  </a:extLst>
                </p:cNvPr>
                <p:cNvSpPr/>
                <p:nvPr/>
              </p:nvSpPr>
              <p:spPr>
                <a:xfrm>
                  <a:off x="1286018" y="1878056"/>
                  <a:ext cx="1692188" cy="1692188"/>
                </a:xfrm>
                <a:prstGeom prst="ellipse">
                  <a:avLst/>
                </a:prstGeom>
                <a:solidFill>
                  <a:srgbClr val="5975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17" name="Textfeld 16">
                  <a:extLst>
                    <a:ext uri="{FF2B5EF4-FFF2-40B4-BE49-F238E27FC236}">
                      <a16:creationId xmlns:a16="http://schemas.microsoft.com/office/drawing/2014/main" id="{37EC0CC7-663B-76E4-4713-5690EF47E842}"/>
                    </a:ext>
                  </a:extLst>
                </p:cNvPr>
                <p:cNvSpPr txBox="1"/>
                <p:nvPr/>
              </p:nvSpPr>
              <p:spPr>
                <a:xfrm>
                  <a:off x="1348404" y="2539484"/>
                  <a:ext cx="1567417" cy="369332"/>
                </a:xfrm>
                <a:prstGeom prst="rect">
                  <a:avLst/>
                </a:prstGeom>
                <a:noFill/>
              </p:spPr>
              <p:txBody>
                <a:bodyPr wrap="none" rtlCol="0">
                  <a:spAutoFit/>
                </a:bodyPr>
                <a:lstStyle/>
                <a:p>
                  <a:r>
                    <a:rPr lang="de-DE" dirty="0"/>
                    <a:t>ROBUSTNESS</a:t>
                  </a:r>
                </a:p>
              </p:txBody>
            </p:sp>
          </p:grpSp>
          <p:grpSp>
            <p:nvGrpSpPr>
              <p:cNvPr id="21" name="Gruppieren 20">
                <a:extLst>
                  <a:ext uri="{FF2B5EF4-FFF2-40B4-BE49-F238E27FC236}">
                    <a16:creationId xmlns:a16="http://schemas.microsoft.com/office/drawing/2014/main" id="{45E7494D-4D36-9B00-68EC-7F86080F2DCE}"/>
                  </a:ext>
                </a:extLst>
              </p:cNvPr>
              <p:cNvGrpSpPr/>
              <p:nvPr/>
            </p:nvGrpSpPr>
            <p:grpSpPr>
              <a:xfrm>
                <a:off x="5677483" y="2139702"/>
                <a:ext cx="1739127" cy="1692188"/>
                <a:chOff x="6964948" y="1823944"/>
                <a:chExt cx="1739127" cy="1692188"/>
              </a:xfrm>
            </p:grpSpPr>
            <p:sp>
              <p:nvSpPr>
                <p:cNvPr id="18" name="Ellipse 17">
                  <a:extLst>
                    <a:ext uri="{FF2B5EF4-FFF2-40B4-BE49-F238E27FC236}">
                      <a16:creationId xmlns:a16="http://schemas.microsoft.com/office/drawing/2014/main" id="{36A31315-C758-642A-C50F-CD9BC030AAEC}"/>
                    </a:ext>
                  </a:extLst>
                </p:cNvPr>
                <p:cNvSpPr/>
                <p:nvPr/>
              </p:nvSpPr>
              <p:spPr>
                <a:xfrm>
                  <a:off x="6964948" y="1823944"/>
                  <a:ext cx="1692188" cy="169218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19" name="Textfeld 18">
                  <a:extLst>
                    <a:ext uri="{FF2B5EF4-FFF2-40B4-BE49-F238E27FC236}">
                      <a16:creationId xmlns:a16="http://schemas.microsoft.com/office/drawing/2014/main" id="{21ADD4CD-F9AC-BA60-A265-7F01321AD9C8}"/>
                    </a:ext>
                  </a:extLst>
                </p:cNvPr>
                <p:cNvSpPr txBox="1"/>
                <p:nvPr/>
              </p:nvSpPr>
              <p:spPr>
                <a:xfrm>
                  <a:off x="7091133" y="2400984"/>
                  <a:ext cx="1612942" cy="646331"/>
                </a:xfrm>
                <a:prstGeom prst="rect">
                  <a:avLst/>
                </a:prstGeom>
                <a:noFill/>
              </p:spPr>
              <p:txBody>
                <a:bodyPr wrap="none" rtlCol="0">
                  <a:spAutoFit/>
                </a:bodyPr>
                <a:lstStyle/>
                <a:p>
                  <a:r>
                    <a:rPr lang="de-DE" dirty="0"/>
                    <a:t>TRANSFORM-</a:t>
                  </a:r>
                </a:p>
                <a:p>
                  <a:pPr algn="ctr"/>
                  <a:r>
                    <a:rPr lang="de-DE" dirty="0"/>
                    <a:t>ABILITY</a:t>
                  </a:r>
                </a:p>
              </p:txBody>
            </p:sp>
          </p:grpSp>
        </p:grpSp>
      </p:grpSp>
      <p:pic>
        <p:nvPicPr>
          <p:cNvPr id="7" name="Grafik 6" descr="Waage der Justitia mit einfarbiger Füllung">
            <a:extLst>
              <a:ext uri="{FF2B5EF4-FFF2-40B4-BE49-F238E27FC236}">
                <a16:creationId xmlns:a16="http://schemas.microsoft.com/office/drawing/2014/main" id="{AD6AED76-D9BA-3D7B-4384-780753887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6589" y="3508214"/>
            <a:ext cx="1331787" cy="1331787"/>
          </a:xfrm>
          <a:prstGeom prst="rect">
            <a:avLst/>
          </a:prstGeom>
        </p:spPr>
      </p:pic>
      <p:pic>
        <p:nvPicPr>
          <p:cNvPr id="6" name="Grafik 5" descr="Ein Bild, das Entwurf, Diagramm, Kreis, Design enthält.&#10;&#10;Automatisch generierte Beschreibung">
            <a:extLst>
              <a:ext uri="{FF2B5EF4-FFF2-40B4-BE49-F238E27FC236}">
                <a16:creationId xmlns:a16="http://schemas.microsoft.com/office/drawing/2014/main" id="{E934EFE1-E99A-0F33-E6A3-3453FB28216E}"/>
              </a:ext>
            </a:extLst>
          </p:cNvPr>
          <p:cNvPicPr>
            <a:picLocks noChangeAspect="1"/>
          </p:cNvPicPr>
          <p:nvPr/>
        </p:nvPicPr>
        <p:blipFill>
          <a:blip r:embed="rId7"/>
          <a:stretch>
            <a:fillRect/>
          </a:stretch>
        </p:blipFill>
        <p:spPr>
          <a:xfrm>
            <a:off x="3421819" y="3130505"/>
            <a:ext cx="1909148" cy="1962314"/>
          </a:xfrm>
          <a:prstGeom prst="rect">
            <a:avLst/>
          </a:prstGeom>
        </p:spPr>
      </p:pic>
      <p:sp>
        <p:nvSpPr>
          <p:cNvPr id="8" name="Textfeld 7">
            <a:extLst>
              <a:ext uri="{FF2B5EF4-FFF2-40B4-BE49-F238E27FC236}">
                <a16:creationId xmlns:a16="http://schemas.microsoft.com/office/drawing/2014/main" id="{4DD44482-0FB8-CC49-D660-5262FDADD95B}"/>
              </a:ext>
            </a:extLst>
          </p:cNvPr>
          <p:cNvSpPr txBox="1"/>
          <p:nvPr/>
        </p:nvSpPr>
        <p:spPr>
          <a:xfrm>
            <a:off x="2699792" y="4924481"/>
            <a:ext cx="4462549" cy="215444"/>
          </a:xfrm>
          <a:prstGeom prst="rect">
            <a:avLst/>
          </a:prstGeom>
          <a:noFill/>
        </p:spPr>
        <p:txBody>
          <a:bodyPr wrap="square" rtlCol="0">
            <a:spAutoFit/>
          </a:bodyPr>
          <a:lstStyle/>
          <a:p>
            <a:r>
              <a:rPr lang="de-DE" sz="800" dirty="0">
                <a:solidFill>
                  <a:schemeClr val="bg1">
                    <a:lumMod val="75000"/>
                  </a:schemeClr>
                </a:solidFill>
              </a:rPr>
              <a:t>https://upload.wikimedia.org/wikipedia/commons/2/26/3-ball_cascade_movie.gif</a:t>
            </a:r>
          </a:p>
        </p:txBody>
      </p:sp>
    </p:spTree>
    <p:extLst>
      <p:ext uri="{BB962C8B-B14F-4D97-AF65-F5344CB8AC3E}">
        <p14:creationId xmlns:p14="http://schemas.microsoft.com/office/powerpoint/2010/main" val="18188511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sp>
        <p:nvSpPr>
          <p:cNvPr id="6" name="Textplatzhalter 5"/>
          <p:cNvSpPr>
            <a:spLocks noGrp="1"/>
          </p:cNvSpPr>
          <p:nvPr>
            <p:ph type="body" sz="quarter" idx="13"/>
          </p:nvPr>
        </p:nvSpPr>
        <p:spPr/>
        <p:txBody>
          <a:bodyPr/>
          <a:lstStyle/>
          <a:p>
            <a:r>
              <a:rPr lang="de-DE" dirty="0"/>
              <a:t>Marie Arndt; marie.arndt@zalf.de</a:t>
            </a:r>
          </a:p>
        </p:txBody>
      </p:sp>
      <p:sp>
        <p:nvSpPr>
          <p:cNvPr id="7" name="Textplatzhalter 6"/>
          <p:cNvSpPr>
            <a:spLocks noGrp="1"/>
          </p:cNvSpPr>
          <p:nvPr>
            <p:ph type="body" sz="quarter" idx="14"/>
          </p:nvPr>
        </p:nvSpPr>
        <p:spPr/>
        <p:txBody>
          <a:bodyPr/>
          <a:lstStyle/>
          <a:p>
            <a:r>
              <a:rPr lang="de-DE" dirty="0" err="1"/>
              <a:t>Contact</a:t>
            </a:r>
            <a:r>
              <a:rPr lang="de-DE" dirty="0"/>
              <a:t>:</a:t>
            </a:r>
          </a:p>
        </p:txBody>
      </p:sp>
    </p:spTree>
    <p:extLst>
      <p:ext uri="{BB962C8B-B14F-4D97-AF65-F5344CB8AC3E}">
        <p14:creationId xmlns:p14="http://schemas.microsoft.com/office/powerpoint/2010/main" val="399857437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B51C3-8C6C-F74D-4D25-98EBD79540E0}"/>
              </a:ext>
            </a:extLst>
          </p:cNvPr>
          <p:cNvSpPr>
            <a:spLocks noGrp="1"/>
          </p:cNvSpPr>
          <p:nvPr>
            <p:ph type="title"/>
          </p:nvPr>
        </p:nvSpPr>
        <p:spPr/>
        <p:txBody>
          <a:bodyPr/>
          <a:lstStyle/>
          <a:p>
            <a:r>
              <a:rPr lang="de-DE" dirty="0"/>
              <a:t>References</a:t>
            </a:r>
          </a:p>
        </p:txBody>
      </p:sp>
      <p:sp>
        <p:nvSpPr>
          <p:cNvPr id="3" name="Foliennummernplatzhalter 2">
            <a:extLst>
              <a:ext uri="{FF2B5EF4-FFF2-40B4-BE49-F238E27FC236}">
                <a16:creationId xmlns:a16="http://schemas.microsoft.com/office/drawing/2014/main" id="{F7476C69-25C1-9F70-27F7-B4556FC4DBC6}"/>
              </a:ext>
            </a:extLst>
          </p:cNvPr>
          <p:cNvSpPr>
            <a:spLocks noGrp="1"/>
          </p:cNvSpPr>
          <p:nvPr>
            <p:ph type="sldNum" sz="quarter" idx="10"/>
          </p:nvPr>
        </p:nvSpPr>
        <p:spPr/>
        <p:txBody>
          <a:bodyPr/>
          <a:lstStyle/>
          <a:p>
            <a:fld id="{8E9B98B9-A8BF-4AE1-837A-DA922CF9D24B}" type="slidenum">
              <a:rPr lang="de-DE" smtClean="0"/>
              <a:pPr/>
              <a:t>15</a:t>
            </a:fld>
            <a:endParaRPr lang="de-DE" dirty="0"/>
          </a:p>
        </p:txBody>
      </p:sp>
      <p:sp>
        <p:nvSpPr>
          <p:cNvPr id="5" name="Textfeld 4">
            <a:extLst>
              <a:ext uri="{FF2B5EF4-FFF2-40B4-BE49-F238E27FC236}">
                <a16:creationId xmlns:a16="http://schemas.microsoft.com/office/drawing/2014/main" id="{79F63203-3571-1BAF-AD05-9D9C0FAA5288}"/>
              </a:ext>
            </a:extLst>
          </p:cNvPr>
          <p:cNvSpPr txBox="1"/>
          <p:nvPr/>
        </p:nvSpPr>
        <p:spPr>
          <a:xfrm>
            <a:off x="359532" y="1203598"/>
            <a:ext cx="7864441" cy="3308598"/>
          </a:xfrm>
          <a:prstGeom prst="rect">
            <a:avLst/>
          </a:prstGeom>
          <a:noFill/>
        </p:spPr>
        <p:txBody>
          <a:bodyPr wrap="square" rtlCol="0">
            <a:spAutoFit/>
          </a:bodyPr>
          <a:lstStyle/>
          <a:p>
            <a:r>
              <a:rPr lang="en-US" sz="1100" dirty="0"/>
              <a:t>Campbell, B. M., </a:t>
            </a:r>
            <a:r>
              <a:rPr lang="en-US" sz="1100" dirty="0" err="1"/>
              <a:t>Beare</a:t>
            </a:r>
            <a:r>
              <a:rPr lang="en-US" sz="1100" dirty="0"/>
              <a:t>, D. J., Bennett, E. M., Hall-Spencer, J. M., Ingram, J. S., Jaramillo, F., ... &amp; </a:t>
            </a:r>
            <a:r>
              <a:rPr lang="en-US" sz="1100" dirty="0" err="1"/>
              <a:t>Shindell</a:t>
            </a:r>
            <a:r>
              <a:rPr lang="en-US" sz="1100" dirty="0"/>
              <a:t>, D. (2017). Agriculture production as a major driver of the Earth system exceeding planetary boundaries. </a:t>
            </a:r>
            <a:r>
              <a:rPr lang="en-US" sz="1100" i="1" dirty="0"/>
              <a:t>Ecology and society</a:t>
            </a:r>
            <a:r>
              <a:rPr lang="en-US" sz="1100" dirty="0"/>
              <a:t>, </a:t>
            </a:r>
            <a:r>
              <a:rPr lang="en-US" sz="1100" i="1" dirty="0"/>
              <a:t>22</a:t>
            </a:r>
            <a:r>
              <a:rPr lang="en-US" sz="1100" dirty="0"/>
              <a:t>(4).</a:t>
            </a:r>
          </a:p>
          <a:p>
            <a:endParaRPr lang="de-DE" sz="1100" b="0" i="0" u="none" strike="noStrike" baseline="0" dirty="0">
              <a:solidFill>
                <a:srgbClr val="000000"/>
              </a:solidFill>
              <a:latin typeface="Segoe UI" panose="020B0502040204020203" pitchFamily="34" charset="0"/>
            </a:endParaRPr>
          </a:p>
          <a:p>
            <a:r>
              <a:rPr lang="de-DE" sz="1100" b="0" i="0" u="none" strike="noStrike" baseline="0" dirty="0">
                <a:solidFill>
                  <a:srgbClr val="000000"/>
                </a:solidFill>
                <a:latin typeface="Segoe UI" panose="020B0502040204020203" pitchFamily="34" charset="0"/>
              </a:rPr>
              <a:t>Gutzler, </a:t>
            </a:r>
            <a:r>
              <a:rPr lang="de-DE" sz="1100" b="0" i="0" u="none" strike="noStrike" baseline="0" dirty="0" err="1">
                <a:solidFill>
                  <a:srgbClr val="000000"/>
                </a:solidFill>
                <a:latin typeface="Segoe UI" panose="020B0502040204020203" pitchFamily="34" charset="0"/>
              </a:rPr>
              <a:t>Helming</a:t>
            </a:r>
            <a:r>
              <a:rPr lang="de-DE" sz="1100" b="0" i="0" u="none" strike="noStrike" baseline="0" dirty="0">
                <a:solidFill>
                  <a:srgbClr val="000000"/>
                </a:solidFill>
                <a:latin typeface="Segoe UI" panose="020B0502040204020203" pitchFamily="34" charset="0"/>
              </a:rPr>
              <a:t>, Balla, </a:t>
            </a:r>
            <a:r>
              <a:rPr lang="de-DE" sz="1100" b="0" i="0" u="none" strike="noStrike" baseline="0" dirty="0" err="1">
                <a:solidFill>
                  <a:srgbClr val="000000"/>
                </a:solidFill>
                <a:latin typeface="Segoe UI" panose="020B0502040204020203" pitchFamily="34" charset="0"/>
              </a:rPr>
              <a:t>Dannowski</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Deumlich</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Glemnitz</a:t>
            </a:r>
            <a:r>
              <a:rPr lang="de-DE" sz="1100" b="0" i="0" u="none" strike="noStrike" baseline="0" dirty="0">
                <a:solidFill>
                  <a:srgbClr val="000000"/>
                </a:solidFill>
                <a:latin typeface="Segoe UI" panose="020B0502040204020203" pitchFamily="34" charset="0"/>
              </a:rPr>
              <a:t>, Knierim, </a:t>
            </a:r>
            <a:r>
              <a:rPr lang="de-DE" sz="1100" b="0" i="0" u="none" strike="noStrike" baseline="0" dirty="0" err="1">
                <a:solidFill>
                  <a:srgbClr val="000000"/>
                </a:solidFill>
                <a:latin typeface="Segoe UI" panose="020B0502040204020203" pitchFamily="34" charset="0"/>
              </a:rPr>
              <a:t>Mirschel</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Nendel</a:t>
            </a:r>
            <a:r>
              <a:rPr lang="de-DE" sz="1100" b="0" i="0" u="none" strike="noStrike" baseline="0" dirty="0">
                <a:solidFill>
                  <a:srgbClr val="000000"/>
                </a:solidFill>
                <a:latin typeface="Segoe UI" panose="020B0502040204020203" pitchFamily="34" charset="0"/>
              </a:rPr>
              <a:t>, Paul, Sieber, </a:t>
            </a:r>
            <a:r>
              <a:rPr lang="de-DE" sz="1100" b="0" i="0" u="none" strike="noStrike" baseline="0" dirty="0" err="1">
                <a:solidFill>
                  <a:srgbClr val="000000"/>
                </a:solidFill>
                <a:latin typeface="Segoe UI" panose="020B0502040204020203" pitchFamily="34" charset="0"/>
              </a:rPr>
              <a:t>Stachow</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Starick</a:t>
            </a:r>
            <a:r>
              <a:rPr lang="de-DE" sz="1100" b="0" i="0" u="none" strike="noStrike" baseline="0" dirty="0">
                <a:solidFill>
                  <a:srgbClr val="000000"/>
                </a:solidFill>
                <a:latin typeface="Segoe UI" panose="020B0502040204020203" pitchFamily="34" charset="0"/>
              </a:rPr>
              <a:t>, Wieland, </a:t>
            </a:r>
            <a:r>
              <a:rPr lang="de-DE" sz="1100" b="0" i="0" u="none" strike="noStrike" baseline="0" dirty="0" err="1">
                <a:solidFill>
                  <a:srgbClr val="000000"/>
                </a:solidFill>
                <a:latin typeface="Segoe UI" panose="020B0502040204020203" pitchFamily="34" charset="0"/>
              </a:rPr>
              <a:t>Wurbs</a:t>
            </a:r>
            <a:r>
              <a:rPr lang="de-DE" sz="1100" b="0" i="0" u="none" strike="noStrike" baseline="0" dirty="0">
                <a:solidFill>
                  <a:srgbClr val="000000"/>
                </a:solidFill>
                <a:latin typeface="Segoe UI" panose="020B0502040204020203" pitchFamily="34" charset="0"/>
              </a:rPr>
              <a:t>, Zander (2015): </a:t>
            </a:r>
            <a:r>
              <a:rPr lang="de-DE" sz="1100" b="0" i="0" u="none" strike="noStrike" baseline="0" dirty="0" err="1">
                <a:solidFill>
                  <a:srgbClr val="000000"/>
                </a:solidFill>
                <a:latin typeface="Segoe UI" panose="020B0502040204020203" pitchFamily="34" charset="0"/>
              </a:rPr>
              <a:t>Agricultural</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land</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use</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changes</a:t>
            </a:r>
            <a:r>
              <a:rPr lang="de-DE" sz="1100" b="0" i="0" u="none" strike="noStrike" baseline="0" dirty="0">
                <a:solidFill>
                  <a:srgbClr val="000000"/>
                </a:solidFill>
                <a:latin typeface="Segoe UI" panose="020B0502040204020203" pitchFamily="34" charset="0"/>
              </a:rPr>
              <a:t> – a </a:t>
            </a:r>
            <a:r>
              <a:rPr lang="de-DE" sz="1100" b="0" i="0" u="none" strike="noStrike" baseline="0" dirty="0" err="1">
                <a:solidFill>
                  <a:srgbClr val="000000"/>
                </a:solidFill>
                <a:latin typeface="Segoe UI" panose="020B0502040204020203" pitchFamily="34" charset="0"/>
              </a:rPr>
              <a:t>scenario-based</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sustainability</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impact</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assessment</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for</a:t>
            </a:r>
            <a:r>
              <a:rPr lang="de-DE" sz="1100" b="0" i="0" u="none" strike="noStrike" baseline="0" dirty="0">
                <a:solidFill>
                  <a:srgbClr val="000000"/>
                </a:solidFill>
                <a:latin typeface="Segoe UI" panose="020B0502040204020203" pitchFamily="34" charset="0"/>
              </a:rPr>
              <a:t> Brandenburg, Germany. </a:t>
            </a:r>
            <a:r>
              <a:rPr lang="de-DE" sz="1100" b="0" i="1" u="none" strike="noStrike" baseline="0" dirty="0" err="1">
                <a:solidFill>
                  <a:srgbClr val="000000"/>
                </a:solidFill>
                <a:latin typeface="Segoe UI" panose="020B0502040204020203" pitchFamily="34" charset="0"/>
              </a:rPr>
              <a:t>Ecological</a:t>
            </a:r>
            <a:r>
              <a:rPr lang="de-DE" sz="1100" b="0" i="1" u="none" strike="noStrike" baseline="0" dirty="0">
                <a:solidFill>
                  <a:srgbClr val="000000"/>
                </a:solidFill>
                <a:latin typeface="Segoe UI" panose="020B0502040204020203" pitchFamily="34" charset="0"/>
              </a:rPr>
              <a:t> </a:t>
            </a:r>
            <a:r>
              <a:rPr lang="de-DE" sz="1100" b="0" i="1" u="none" strike="noStrike" baseline="0" dirty="0" err="1">
                <a:solidFill>
                  <a:srgbClr val="000000"/>
                </a:solidFill>
                <a:latin typeface="Segoe UI" panose="020B0502040204020203" pitchFamily="34" charset="0"/>
              </a:rPr>
              <a:t>Indicators</a:t>
            </a:r>
            <a:r>
              <a:rPr lang="de-DE" sz="1100" b="0" i="1" u="none" strike="noStrike" baseline="0" dirty="0">
                <a:solidFill>
                  <a:srgbClr val="000000"/>
                </a:solidFill>
                <a:latin typeface="Segoe UI" panose="020B0502040204020203" pitchFamily="34" charset="0"/>
              </a:rPr>
              <a:t> </a:t>
            </a:r>
            <a:r>
              <a:rPr lang="de-DE" sz="1100" b="0" i="0" u="none" strike="noStrike" baseline="0" dirty="0">
                <a:solidFill>
                  <a:srgbClr val="000000"/>
                </a:solidFill>
                <a:latin typeface="Segoe UI" panose="020B0502040204020203" pitchFamily="34" charset="0"/>
              </a:rPr>
              <a:t>48, pp. 505–517. DOI: 10.1016/j.ecolind.2014.09.004. </a:t>
            </a:r>
          </a:p>
          <a:p>
            <a:endParaRPr lang="de-DE" sz="1100" dirty="0">
              <a:solidFill>
                <a:srgbClr val="000000"/>
              </a:solidFill>
              <a:latin typeface="Segoe UI" panose="020B0502040204020203" pitchFamily="34" charset="0"/>
            </a:endParaRPr>
          </a:p>
          <a:p>
            <a:r>
              <a:rPr lang="en-US" sz="1100" dirty="0" err="1"/>
              <a:t>Holling</a:t>
            </a:r>
            <a:r>
              <a:rPr lang="en-US" sz="1100" dirty="0"/>
              <a:t>, C. S., &amp; Gunderson, L. H. (2002). Resilience and adaptive cycles. in: Panarchy: Understanding Transformations in Human and Natural Systems. L.H. Gunderson and C.S. </a:t>
            </a:r>
            <a:r>
              <a:rPr lang="en-US" sz="1100" dirty="0" err="1"/>
              <a:t>Holling</a:t>
            </a:r>
            <a:r>
              <a:rPr lang="en-US" sz="1100" dirty="0"/>
              <a:t>, eds. Island Press, Washington, D.C., 25-62</a:t>
            </a:r>
          </a:p>
          <a:p>
            <a:endParaRPr lang="de-DE" sz="1100" b="0" i="0" u="none" strike="noStrike" baseline="0" dirty="0">
              <a:solidFill>
                <a:srgbClr val="000000"/>
              </a:solidFill>
              <a:latin typeface="Segoe UI" panose="020B0502040204020203" pitchFamily="34" charset="0"/>
            </a:endParaRPr>
          </a:p>
          <a:p>
            <a:r>
              <a:rPr lang="de-DE" sz="1100" dirty="0" err="1"/>
              <a:t>Meuwissen</a:t>
            </a:r>
            <a:r>
              <a:rPr lang="de-DE" sz="1100" dirty="0"/>
              <a:t>, M. P., Feindt, P. H., Spiegel, A., </a:t>
            </a:r>
            <a:r>
              <a:rPr lang="de-DE" sz="1100" dirty="0" err="1"/>
              <a:t>Termeer</a:t>
            </a:r>
            <a:r>
              <a:rPr lang="de-DE" sz="1100" dirty="0"/>
              <a:t>, C. J., </a:t>
            </a:r>
            <a:r>
              <a:rPr lang="de-DE" sz="1100" dirty="0" err="1"/>
              <a:t>Mathijs</a:t>
            </a:r>
            <a:r>
              <a:rPr lang="de-DE" sz="1100" dirty="0"/>
              <a:t>, E., De Mey, Y., ... &amp; </a:t>
            </a:r>
            <a:r>
              <a:rPr lang="de-DE" sz="1100" dirty="0" err="1"/>
              <a:t>Reidsma</a:t>
            </a:r>
            <a:r>
              <a:rPr lang="de-DE" sz="1100" dirty="0"/>
              <a:t>, P. (2019). A </a:t>
            </a:r>
            <a:r>
              <a:rPr lang="de-DE" sz="1100" dirty="0" err="1"/>
              <a:t>framework</a:t>
            </a:r>
            <a:r>
              <a:rPr lang="de-DE" sz="1100" dirty="0"/>
              <a:t> </a:t>
            </a:r>
            <a:r>
              <a:rPr lang="de-DE" sz="1100" dirty="0" err="1"/>
              <a:t>to</a:t>
            </a:r>
            <a:r>
              <a:rPr lang="de-DE" sz="1100" dirty="0"/>
              <a:t> </a:t>
            </a:r>
            <a:r>
              <a:rPr lang="de-DE" sz="1100" dirty="0" err="1"/>
              <a:t>assess</a:t>
            </a:r>
            <a:r>
              <a:rPr lang="de-DE" sz="1100" dirty="0"/>
              <a:t> </a:t>
            </a:r>
            <a:r>
              <a:rPr lang="de-DE" sz="1100" dirty="0" err="1"/>
              <a:t>the</a:t>
            </a:r>
            <a:r>
              <a:rPr lang="de-DE" sz="1100" dirty="0"/>
              <a:t> </a:t>
            </a:r>
            <a:r>
              <a:rPr lang="de-DE" sz="1100" dirty="0" err="1"/>
              <a:t>resilience</a:t>
            </a:r>
            <a:r>
              <a:rPr lang="de-DE" sz="1100" dirty="0"/>
              <a:t> </a:t>
            </a:r>
            <a:r>
              <a:rPr lang="de-DE" sz="1100" dirty="0" err="1"/>
              <a:t>of</a:t>
            </a:r>
            <a:r>
              <a:rPr lang="de-DE" sz="1100" dirty="0"/>
              <a:t> </a:t>
            </a:r>
            <a:r>
              <a:rPr lang="de-DE" sz="1100" dirty="0" err="1"/>
              <a:t>farming</a:t>
            </a:r>
            <a:r>
              <a:rPr lang="de-DE" sz="1100" dirty="0"/>
              <a:t> </a:t>
            </a:r>
            <a:r>
              <a:rPr lang="de-DE" sz="1100" dirty="0" err="1"/>
              <a:t>systems</a:t>
            </a:r>
            <a:r>
              <a:rPr lang="de-DE" sz="1100" dirty="0"/>
              <a:t>. </a:t>
            </a:r>
            <a:r>
              <a:rPr lang="de-DE" sz="1100" i="1" dirty="0" err="1"/>
              <a:t>Agricultural</a:t>
            </a:r>
            <a:r>
              <a:rPr lang="de-DE" sz="1100" i="1" dirty="0"/>
              <a:t> Systems</a:t>
            </a:r>
            <a:r>
              <a:rPr lang="de-DE" sz="1100" dirty="0"/>
              <a:t>, </a:t>
            </a:r>
            <a:r>
              <a:rPr lang="de-DE" sz="1100" i="1" dirty="0"/>
              <a:t>176</a:t>
            </a:r>
            <a:r>
              <a:rPr lang="de-DE" sz="1100" dirty="0"/>
              <a:t>, 102656.</a:t>
            </a:r>
            <a:endParaRPr lang="de-DE" sz="1100" b="0" i="0" u="none" strike="noStrike" baseline="0" dirty="0">
              <a:solidFill>
                <a:srgbClr val="000000"/>
              </a:solidFill>
              <a:latin typeface="Segoe UI" panose="020B0502040204020203" pitchFamily="34" charset="0"/>
            </a:endParaRPr>
          </a:p>
          <a:p>
            <a:endParaRPr lang="de-DE" sz="1100" b="0" i="0" u="none" strike="noStrike" baseline="0" dirty="0">
              <a:solidFill>
                <a:srgbClr val="000000"/>
              </a:solidFill>
              <a:latin typeface="Segoe UI" panose="020B0502040204020203" pitchFamily="34" charset="0"/>
            </a:endParaRPr>
          </a:p>
          <a:p>
            <a:r>
              <a:rPr lang="de-DE" sz="1100" b="0" i="0" u="none" strike="noStrike" baseline="0" dirty="0">
                <a:solidFill>
                  <a:srgbClr val="000000"/>
                </a:solidFill>
                <a:latin typeface="Segoe UI" panose="020B0502040204020203" pitchFamily="34" charset="0"/>
              </a:rPr>
              <a:t>MLUK - Ministerium für Landwirtschaft, Umwelt und Klimaschutz des Landes Brandenburg (2021b): Natürliche Bedingungen. Agrarbericht online. </a:t>
            </a:r>
            <a:r>
              <a:rPr lang="de-DE" sz="1100" b="0" i="0" u="none" strike="noStrike" baseline="0" dirty="0" err="1">
                <a:solidFill>
                  <a:srgbClr val="000000"/>
                </a:solidFill>
                <a:latin typeface="Segoe UI" panose="020B0502040204020203" pitchFamily="34" charset="0"/>
              </a:rPr>
              <a:t>Available</a:t>
            </a:r>
            <a:r>
              <a:rPr lang="de-DE" sz="1100" b="0" i="0" u="none" strike="noStrike" baseline="0" dirty="0">
                <a:solidFill>
                  <a:srgbClr val="000000"/>
                </a:solidFill>
                <a:latin typeface="Segoe UI" panose="020B0502040204020203" pitchFamily="34" charset="0"/>
              </a:rPr>
              <a:t> online at:  https://agrarbericht.brandenburg.de/abo/de/start/agrarstruktur/natuerliche-bedingungen/, </a:t>
            </a:r>
            <a:r>
              <a:rPr lang="de-DE" sz="1100" b="0" i="0" u="none" strike="noStrike" baseline="0" dirty="0" err="1">
                <a:solidFill>
                  <a:srgbClr val="000000"/>
                </a:solidFill>
                <a:latin typeface="Segoe UI" panose="020B0502040204020203" pitchFamily="34" charset="0"/>
              </a:rPr>
              <a:t>updated</a:t>
            </a:r>
            <a:r>
              <a:rPr lang="de-DE" sz="1100" b="0" i="0" u="none" strike="noStrike" baseline="0" dirty="0">
                <a:solidFill>
                  <a:srgbClr val="000000"/>
                </a:solidFill>
                <a:latin typeface="Segoe UI" panose="020B0502040204020203" pitchFamily="34" charset="0"/>
              </a:rPr>
              <a:t> on 12/10/2021, </a:t>
            </a:r>
            <a:r>
              <a:rPr lang="de-DE" sz="1100" b="0" i="0" u="none" strike="noStrike" baseline="0" dirty="0" err="1">
                <a:solidFill>
                  <a:srgbClr val="000000"/>
                </a:solidFill>
                <a:latin typeface="Segoe UI" panose="020B0502040204020203" pitchFamily="34" charset="0"/>
              </a:rPr>
              <a:t>checked</a:t>
            </a:r>
            <a:r>
              <a:rPr lang="de-DE" sz="1100" b="0" i="0" u="none" strike="noStrike" baseline="0" dirty="0">
                <a:solidFill>
                  <a:srgbClr val="000000"/>
                </a:solidFill>
                <a:latin typeface="Segoe UI" panose="020B0502040204020203" pitchFamily="34" charset="0"/>
              </a:rPr>
              <a:t> on 2/3/2022</a:t>
            </a:r>
          </a:p>
          <a:p>
            <a:endParaRPr lang="de-DE" sz="1100" dirty="0">
              <a:solidFill>
                <a:srgbClr val="000000"/>
              </a:solidFill>
              <a:latin typeface="Segoe UI" panose="020B0502040204020203" pitchFamily="34" charset="0"/>
            </a:endParaRPr>
          </a:p>
          <a:p>
            <a:r>
              <a:rPr lang="de-DE" sz="1100" b="0" i="0" u="none" strike="noStrike" baseline="0" dirty="0">
                <a:solidFill>
                  <a:srgbClr val="000000"/>
                </a:solidFill>
                <a:latin typeface="Segoe UI" panose="020B0502040204020203" pitchFamily="34" charset="0"/>
              </a:rPr>
              <a:t>Wolff, Hüttel, </a:t>
            </a:r>
            <a:r>
              <a:rPr lang="de-DE" sz="1100" b="0" i="0" u="none" strike="noStrike" baseline="0" dirty="0" err="1">
                <a:solidFill>
                  <a:srgbClr val="000000"/>
                </a:solidFill>
                <a:latin typeface="Segoe UI" panose="020B0502040204020203" pitchFamily="34" charset="0"/>
              </a:rPr>
              <a:t>Nendel</a:t>
            </a:r>
            <a:r>
              <a:rPr lang="de-DE" sz="1100" b="0" i="0" u="none" strike="noStrike" baseline="0" dirty="0">
                <a:solidFill>
                  <a:srgbClr val="000000"/>
                </a:solidFill>
                <a:latin typeface="Segoe UI" panose="020B0502040204020203" pitchFamily="34" charset="0"/>
              </a:rPr>
              <a:t>, Lakes (2021): </a:t>
            </a:r>
            <a:r>
              <a:rPr lang="de-DE" sz="1100" b="0" i="0" u="none" strike="noStrike" baseline="0" dirty="0" err="1">
                <a:solidFill>
                  <a:srgbClr val="000000"/>
                </a:solidFill>
                <a:latin typeface="Segoe UI" panose="020B0502040204020203" pitchFamily="34" charset="0"/>
              </a:rPr>
              <a:t>Agricultural</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Landscapes</a:t>
            </a:r>
            <a:r>
              <a:rPr lang="de-DE" sz="1100" b="0" i="0" u="none" strike="noStrike" baseline="0" dirty="0">
                <a:solidFill>
                  <a:srgbClr val="000000"/>
                </a:solidFill>
                <a:latin typeface="Segoe UI" panose="020B0502040204020203" pitchFamily="34" charset="0"/>
              </a:rPr>
              <a:t> in Brandenburg, Germany: An Analysis </a:t>
            </a:r>
            <a:r>
              <a:rPr lang="de-DE" sz="1100" b="0" i="0" u="none" strike="noStrike" baseline="0" dirty="0" err="1">
                <a:solidFill>
                  <a:srgbClr val="000000"/>
                </a:solidFill>
                <a:latin typeface="Segoe UI" panose="020B0502040204020203" pitchFamily="34" charset="0"/>
              </a:rPr>
              <a:t>of</a:t>
            </a:r>
            <a:r>
              <a:rPr lang="de-DE" sz="1100" b="0" i="0" u="none" strike="noStrike" baseline="0" dirty="0">
                <a:solidFill>
                  <a:srgbClr val="000000"/>
                </a:solidFill>
                <a:latin typeface="Segoe UI" panose="020B0502040204020203" pitchFamily="34" charset="0"/>
              </a:rPr>
              <a:t> </a:t>
            </a:r>
            <a:r>
              <a:rPr lang="de-DE" sz="1100" b="0" i="0" u="none" strike="noStrike" baseline="0" dirty="0" err="1">
                <a:solidFill>
                  <a:srgbClr val="000000"/>
                </a:solidFill>
                <a:latin typeface="Segoe UI" panose="020B0502040204020203" pitchFamily="34" charset="0"/>
              </a:rPr>
              <a:t>Characteristics</a:t>
            </a:r>
            <a:r>
              <a:rPr lang="de-DE" sz="1100" b="0" i="0" u="none" strike="noStrike" baseline="0" dirty="0">
                <a:solidFill>
                  <a:srgbClr val="000000"/>
                </a:solidFill>
                <a:latin typeface="Segoe UI" panose="020B0502040204020203" pitchFamily="34" charset="0"/>
              </a:rPr>
              <a:t> and </a:t>
            </a:r>
            <a:r>
              <a:rPr lang="de-DE" sz="1100" b="0" i="0" u="none" strike="noStrike" baseline="0" dirty="0" err="1">
                <a:solidFill>
                  <a:srgbClr val="000000"/>
                </a:solidFill>
                <a:latin typeface="Segoe UI" panose="020B0502040204020203" pitchFamily="34" charset="0"/>
              </a:rPr>
              <a:t>Spatial</a:t>
            </a:r>
            <a:r>
              <a:rPr lang="de-DE" sz="1100" b="0" i="0" u="none" strike="noStrike" baseline="0" dirty="0">
                <a:solidFill>
                  <a:srgbClr val="000000"/>
                </a:solidFill>
                <a:latin typeface="Segoe UI" panose="020B0502040204020203" pitchFamily="34" charset="0"/>
              </a:rPr>
              <a:t> Patterns. </a:t>
            </a:r>
            <a:r>
              <a:rPr lang="de-DE" sz="1100" b="0" i="1" u="none" strike="noStrike" baseline="0" dirty="0" err="1">
                <a:solidFill>
                  <a:srgbClr val="000000"/>
                </a:solidFill>
                <a:latin typeface="Segoe UI" panose="020B0502040204020203" pitchFamily="34" charset="0"/>
              </a:rPr>
              <a:t>Int</a:t>
            </a:r>
            <a:r>
              <a:rPr lang="de-DE" sz="1100" b="0" i="1" u="none" strike="noStrike" baseline="0" dirty="0">
                <a:solidFill>
                  <a:srgbClr val="000000"/>
                </a:solidFill>
                <a:latin typeface="Segoe UI" panose="020B0502040204020203" pitchFamily="34" charset="0"/>
              </a:rPr>
              <a:t> J Environ Res </a:t>
            </a:r>
            <a:r>
              <a:rPr lang="de-DE" sz="1100" b="0" i="0" u="none" strike="noStrike" baseline="0" dirty="0">
                <a:solidFill>
                  <a:srgbClr val="000000"/>
                </a:solidFill>
                <a:latin typeface="Segoe UI" panose="020B0502040204020203" pitchFamily="34" charset="0"/>
              </a:rPr>
              <a:t>15 (3), pp. 487–507. DOI: 10.1007/s41742-021-00328-y. </a:t>
            </a:r>
          </a:p>
        </p:txBody>
      </p:sp>
    </p:spTree>
    <p:extLst>
      <p:ext uri="{BB962C8B-B14F-4D97-AF65-F5344CB8AC3E}">
        <p14:creationId xmlns:p14="http://schemas.microsoft.com/office/powerpoint/2010/main" val="388561754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2663C-120C-3B9E-630B-D56D8D2BCCAC}"/>
              </a:ext>
            </a:extLst>
          </p:cNvPr>
          <p:cNvSpPr>
            <a:spLocks noGrp="1"/>
          </p:cNvSpPr>
          <p:nvPr>
            <p:ph type="title"/>
          </p:nvPr>
        </p:nvSpPr>
        <p:spPr/>
        <p:txBody>
          <a:bodyPr/>
          <a:lstStyle/>
          <a:p>
            <a:r>
              <a:rPr lang="de-DE" dirty="0"/>
              <a:t>Possible </a:t>
            </a:r>
            <a:r>
              <a:rPr lang="de-DE" dirty="0" err="1"/>
              <a:t>questions</a:t>
            </a:r>
            <a:r>
              <a:rPr lang="de-DE" dirty="0"/>
              <a:t> </a:t>
            </a:r>
            <a:r>
              <a:rPr lang="de-DE" dirty="0" err="1"/>
              <a:t>to</a:t>
            </a:r>
            <a:r>
              <a:rPr lang="de-DE" dirty="0"/>
              <a:t> </a:t>
            </a:r>
            <a:r>
              <a:rPr lang="de-DE" dirty="0" err="1"/>
              <a:t>discuss</a:t>
            </a:r>
            <a:endParaRPr lang="de-DE" dirty="0"/>
          </a:p>
        </p:txBody>
      </p:sp>
      <p:sp>
        <p:nvSpPr>
          <p:cNvPr id="3" name="Foliennummernplatzhalter 2">
            <a:extLst>
              <a:ext uri="{FF2B5EF4-FFF2-40B4-BE49-F238E27FC236}">
                <a16:creationId xmlns:a16="http://schemas.microsoft.com/office/drawing/2014/main" id="{B46831C4-38BE-05D4-8CA4-EDE7552918CA}"/>
              </a:ext>
            </a:extLst>
          </p:cNvPr>
          <p:cNvSpPr>
            <a:spLocks noGrp="1"/>
          </p:cNvSpPr>
          <p:nvPr>
            <p:ph type="sldNum" sz="quarter" idx="10"/>
          </p:nvPr>
        </p:nvSpPr>
        <p:spPr/>
        <p:txBody>
          <a:bodyPr/>
          <a:lstStyle/>
          <a:p>
            <a:fld id="{8E9B98B9-A8BF-4AE1-837A-DA922CF9D24B}" type="slidenum">
              <a:rPr lang="de-DE" smtClean="0"/>
              <a:pPr/>
              <a:t>16</a:t>
            </a:fld>
            <a:endParaRPr lang="de-DE" dirty="0"/>
          </a:p>
        </p:txBody>
      </p:sp>
      <p:sp>
        <p:nvSpPr>
          <p:cNvPr id="5" name="Textplatzhalter 4">
            <a:extLst>
              <a:ext uri="{FF2B5EF4-FFF2-40B4-BE49-F238E27FC236}">
                <a16:creationId xmlns:a16="http://schemas.microsoft.com/office/drawing/2014/main" id="{4849CC15-C15B-5525-67A4-C8ECBB6EEF2C}"/>
              </a:ext>
            </a:extLst>
          </p:cNvPr>
          <p:cNvSpPr txBox="1">
            <a:spLocks/>
          </p:cNvSpPr>
          <p:nvPr/>
        </p:nvSpPr>
        <p:spPr>
          <a:xfrm>
            <a:off x="341828" y="1527634"/>
            <a:ext cx="8208912" cy="2988332"/>
          </a:xfrm>
          <a:prstGeom prst="rect">
            <a:avLst/>
          </a:prstGeom>
        </p:spPr>
        <p:txBody>
          <a:bodyPr/>
          <a:lstStyle>
            <a:lvl1pPr marL="177800" indent="-17780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1pPr>
            <a:lvl2pPr marL="361950" indent="-18415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2pPr>
            <a:lvl3pPr marL="5397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3pPr>
            <a:lvl4pPr marL="7175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4pPr>
            <a:lvl5pPr marL="895350" indent="-177800" algn="l" defTabSz="457200" rtl="0" eaLnBrk="1" latinLnBrk="0" hangingPunct="1">
              <a:spcBef>
                <a:spcPct val="20000"/>
              </a:spcBef>
              <a:buClr>
                <a:schemeClr val="bg2"/>
              </a:buClr>
              <a:buSzPct val="100000"/>
              <a:buFont typeface="Wingdings" panose="05000000000000000000" pitchFamily="2" charset="2"/>
              <a:buChar char="§"/>
              <a:defRPr sz="1200" kern="1200">
                <a:solidFill>
                  <a:schemeClr val="tx1"/>
                </a:solidFill>
                <a:latin typeface="+mn-lt"/>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0363" indent="-271463"/>
            <a:r>
              <a:rPr lang="de-DE" sz="2400" dirty="0"/>
              <a:t>Are </a:t>
            </a:r>
            <a:r>
              <a:rPr lang="de-DE" sz="2400" dirty="0" err="1"/>
              <a:t>the</a:t>
            </a:r>
            <a:r>
              <a:rPr lang="de-DE" sz="2400" dirty="0"/>
              <a:t> </a:t>
            </a:r>
            <a:r>
              <a:rPr lang="de-DE" sz="2400" dirty="0" err="1"/>
              <a:t>resilience</a:t>
            </a:r>
            <a:r>
              <a:rPr lang="de-DE" sz="2400" dirty="0"/>
              <a:t> </a:t>
            </a:r>
            <a:r>
              <a:rPr lang="de-DE" sz="2400" dirty="0" err="1"/>
              <a:t>capacities</a:t>
            </a:r>
            <a:r>
              <a:rPr lang="de-DE" sz="2400" dirty="0"/>
              <a:t> </a:t>
            </a:r>
            <a:r>
              <a:rPr lang="de-DE" sz="2400" dirty="0" err="1"/>
              <a:t>equally</a:t>
            </a:r>
            <a:r>
              <a:rPr lang="de-DE" sz="2400" dirty="0"/>
              <a:t> </a:t>
            </a:r>
            <a:r>
              <a:rPr lang="de-DE" sz="2400" dirty="0" err="1"/>
              <a:t>important</a:t>
            </a:r>
            <a:r>
              <a:rPr lang="de-DE" sz="2400" dirty="0"/>
              <a:t>?</a:t>
            </a:r>
          </a:p>
          <a:p>
            <a:pPr marL="360363" indent="-271463"/>
            <a:endParaRPr lang="de-DE" sz="1000" dirty="0"/>
          </a:p>
          <a:p>
            <a:pPr marL="360363" indent="-271463"/>
            <a:r>
              <a:rPr lang="de-DE" sz="2400" dirty="0" err="1"/>
              <a:t>Does</a:t>
            </a:r>
            <a:r>
              <a:rPr lang="de-DE" sz="2400" dirty="0"/>
              <a:t> </a:t>
            </a:r>
            <a:r>
              <a:rPr lang="de-DE" sz="2400" dirty="0" err="1"/>
              <a:t>the</a:t>
            </a:r>
            <a:r>
              <a:rPr lang="de-DE" sz="2400" dirty="0"/>
              <a:t> </a:t>
            </a:r>
            <a:r>
              <a:rPr lang="de-DE" sz="2400" dirty="0" err="1"/>
              <a:t>perception</a:t>
            </a:r>
            <a:r>
              <a:rPr lang="de-DE" sz="2400" dirty="0"/>
              <a:t> </a:t>
            </a:r>
            <a:r>
              <a:rPr lang="de-DE" sz="2400" dirty="0" err="1"/>
              <a:t>of</a:t>
            </a:r>
            <a:r>
              <a:rPr lang="de-DE" sz="2400" dirty="0"/>
              <a:t> </a:t>
            </a:r>
            <a:r>
              <a:rPr lang="de-DE" sz="2400" dirty="0" err="1"/>
              <a:t>resilience</a:t>
            </a:r>
            <a:r>
              <a:rPr lang="de-DE" sz="2400" dirty="0"/>
              <a:t> </a:t>
            </a:r>
            <a:r>
              <a:rPr lang="de-DE" sz="2400" dirty="0" err="1"/>
              <a:t>play</a:t>
            </a:r>
            <a:r>
              <a:rPr lang="de-DE" sz="2400" dirty="0"/>
              <a:t> a </a:t>
            </a:r>
            <a:r>
              <a:rPr lang="de-DE" sz="2400" dirty="0" err="1"/>
              <a:t>role</a:t>
            </a:r>
            <a:r>
              <a:rPr lang="de-DE" sz="2400" dirty="0"/>
              <a:t>?</a:t>
            </a:r>
          </a:p>
          <a:p>
            <a:pPr marL="360363" indent="-271463"/>
            <a:endParaRPr lang="de-DE" sz="1000" dirty="0"/>
          </a:p>
          <a:p>
            <a:pPr marL="360363" indent="-271463"/>
            <a:r>
              <a:rPr lang="en-US" sz="2400" dirty="0"/>
              <a:t>Does the research area affect resilience?</a:t>
            </a:r>
            <a:endParaRPr lang="de-DE" sz="2400" dirty="0"/>
          </a:p>
        </p:txBody>
      </p:sp>
    </p:spTree>
    <p:extLst>
      <p:ext uri="{BB962C8B-B14F-4D97-AF65-F5344CB8AC3E}">
        <p14:creationId xmlns:p14="http://schemas.microsoft.com/office/powerpoint/2010/main" val="321847727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Resilience</a:t>
            </a:r>
            <a:r>
              <a:rPr lang="de-DE" b="1" dirty="0"/>
              <a:t> </a:t>
            </a:r>
            <a:r>
              <a:rPr lang="de-DE" b="1" dirty="0" err="1"/>
              <a:t>assessment</a:t>
            </a:r>
            <a:r>
              <a:rPr lang="de-DE" b="1" dirty="0"/>
              <a:t> </a:t>
            </a:r>
            <a:r>
              <a:rPr lang="en-US" b="1" dirty="0"/>
              <a:t>of agricultural diversified systems</a:t>
            </a:r>
            <a:endParaRPr lang="de-DE" dirty="0"/>
          </a:p>
        </p:txBody>
      </p:sp>
      <p:sp>
        <p:nvSpPr>
          <p:cNvPr id="3" name="Foliennummernplatzhalter 2"/>
          <p:cNvSpPr>
            <a:spLocks noGrp="1"/>
          </p:cNvSpPr>
          <p:nvPr>
            <p:ph type="sldNum" sz="quarter" idx="10"/>
          </p:nvPr>
        </p:nvSpPr>
        <p:spPr/>
        <p:txBody>
          <a:bodyPr/>
          <a:lstStyle/>
          <a:p>
            <a:fld id="{8E9B98B9-A8BF-4AE1-837A-DA922CF9D24B}" type="slidenum">
              <a:rPr lang="de-DE" smtClean="0"/>
              <a:pPr/>
              <a:t>17</a:t>
            </a:fld>
            <a:endParaRPr lang="de-DE" dirty="0"/>
          </a:p>
        </p:txBody>
      </p:sp>
      <p:sp>
        <p:nvSpPr>
          <p:cNvPr id="10" name="Textfeld 9"/>
          <p:cNvSpPr txBox="1"/>
          <p:nvPr/>
        </p:nvSpPr>
        <p:spPr>
          <a:xfrm>
            <a:off x="6648770" y="4681320"/>
            <a:ext cx="2124234" cy="276999"/>
          </a:xfrm>
          <a:prstGeom prst="rect">
            <a:avLst/>
          </a:prstGeom>
          <a:noFill/>
        </p:spPr>
        <p:txBody>
          <a:bodyPr wrap="square" rtlCol="0">
            <a:spAutoFit/>
          </a:bodyPr>
          <a:lstStyle/>
          <a:p>
            <a:r>
              <a:rPr lang="de-DE" sz="1200" dirty="0" err="1"/>
              <a:t>Meuwissen</a:t>
            </a:r>
            <a:r>
              <a:rPr lang="de-DE" sz="1200" dirty="0"/>
              <a:t> et al, 2019, p. 3</a:t>
            </a:r>
          </a:p>
        </p:txBody>
      </p:sp>
      <p:grpSp>
        <p:nvGrpSpPr>
          <p:cNvPr id="33" name="Gruppieren 32"/>
          <p:cNvGrpSpPr/>
          <p:nvPr/>
        </p:nvGrpSpPr>
        <p:grpSpPr>
          <a:xfrm>
            <a:off x="3743908" y="917856"/>
            <a:ext cx="5326525" cy="3667164"/>
            <a:chOff x="3743908" y="917856"/>
            <a:chExt cx="5326525" cy="3667164"/>
          </a:xfrm>
        </p:grpSpPr>
        <p:pic>
          <p:nvPicPr>
            <p:cNvPr id="4" name="Grafik 3" descr="Bildschirmausschnitt"/>
            <p:cNvPicPr>
              <a:picLocks noChangeAspect="1"/>
            </p:cNvPicPr>
            <p:nvPr/>
          </p:nvPicPr>
          <p:blipFill rotWithShape="1">
            <a:blip r:embed="rId3">
              <a:extLst>
                <a:ext uri="{28A0092B-C50C-407E-A947-70E740481C1C}">
                  <a14:useLocalDpi xmlns:a14="http://schemas.microsoft.com/office/drawing/2010/main" val="0"/>
                </a:ext>
              </a:extLst>
            </a:blip>
            <a:srcRect l="5872" r="3607"/>
            <a:stretch/>
          </p:blipFill>
          <p:spPr>
            <a:xfrm>
              <a:off x="4067944" y="1309090"/>
              <a:ext cx="5002489" cy="3275930"/>
            </a:xfrm>
            <a:prstGeom prst="rect">
              <a:avLst/>
            </a:prstGeom>
          </p:spPr>
        </p:pic>
        <p:sp>
          <p:nvSpPr>
            <p:cNvPr id="7" name="Rechteck 6"/>
            <p:cNvSpPr/>
            <p:nvPr/>
          </p:nvSpPr>
          <p:spPr>
            <a:xfrm>
              <a:off x="3743908" y="917856"/>
              <a:ext cx="5190862" cy="369332"/>
            </a:xfrm>
            <a:prstGeom prst="rect">
              <a:avLst/>
            </a:prstGeom>
          </p:spPr>
          <p:txBody>
            <a:bodyPr wrap="square">
              <a:spAutoFit/>
            </a:bodyPr>
            <a:lstStyle/>
            <a:p>
              <a:pPr lvl="1"/>
              <a:r>
                <a:rPr lang="en-US" dirty="0"/>
                <a:t>Resilience Assessment </a:t>
              </a:r>
              <a:r>
                <a:rPr lang="en-US" sz="1400" dirty="0"/>
                <a:t>(</a:t>
              </a:r>
              <a:r>
                <a:rPr lang="en-US" sz="1400" dirty="0" err="1"/>
                <a:t>Meuwissen</a:t>
              </a:r>
              <a:r>
                <a:rPr lang="en-US" sz="1400" dirty="0"/>
                <a:t> et al., 2019)</a:t>
              </a:r>
            </a:p>
          </p:txBody>
        </p:sp>
      </p:grpSp>
      <p:grpSp>
        <p:nvGrpSpPr>
          <p:cNvPr id="27" name="Gruppieren 26"/>
          <p:cNvGrpSpPr/>
          <p:nvPr/>
        </p:nvGrpSpPr>
        <p:grpSpPr>
          <a:xfrm>
            <a:off x="3321023" y="1635591"/>
            <a:ext cx="758443" cy="2555900"/>
            <a:chOff x="3321023" y="1635591"/>
            <a:chExt cx="758443" cy="2555900"/>
          </a:xfrm>
        </p:grpSpPr>
        <p:grpSp>
          <p:nvGrpSpPr>
            <p:cNvPr id="26" name="Gruppieren 25"/>
            <p:cNvGrpSpPr/>
            <p:nvPr/>
          </p:nvGrpSpPr>
          <p:grpSpPr>
            <a:xfrm>
              <a:off x="3321023" y="1635591"/>
              <a:ext cx="758443" cy="1920883"/>
              <a:chOff x="3321023" y="1635591"/>
              <a:chExt cx="758443" cy="1920883"/>
            </a:xfrm>
          </p:grpSpPr>
          <p:cxnSp>
            <p:nvCxnSpPr>
              <p:cNvPr id="45" name="Gerade Verbindung mit Pfeil 44"/>
              <p:cNvCxnSpPr>
                <a:cxnSpLocks/>
                <a:stCxn id="16" idx="3"/>
              </p:cNvCxnSpPr>
              <p:nvPr/>
            </p:nvCxnSpPr>
            <p:spPr>
              <a:xfrm>
                <a:off x="3327841" y="1659700"/>
                <a:ext cx="751625" cy="676672"/>
              </a:xfrm>
              <a:prstGeom prst="straightConnector1">
                <a:avLst/>
              </a:prstGeom>
              <a:ln w="15875">
                <a:solidFill>
                  <a:schemeClr val="accent5">
                    <a:alpha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Gerade Verbindung mit Pfeil 47"/>
              <p:cNvCxnSpPr>
                <a:stCxn id="20" idx="3"/>
              </p:cNvCxnSpPr>
              <p:nvPr/>
            </p:nvCxnSpPr>
            <p:spPr>
              <a:xfrm>
                <a:off x="3321023" y="3546311"/>
                <a:ext cx="746921" cy="10163"/>
              </a:xfrm>
              <a:prstGeom prst="straightConnector1">
                <a:avLst/>
              </a:prstGeom>
              <a:ln w="15875">
                <a:solidFill>
                  <a:schemeClr val="accent5">
                    <a:alpha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Gerade Verbindung mit Pfeil 48"/>
              <p:cNvCxnSpPr>
                <a:stCxn id="9" idx="3"/>
                <a:endCxn id="4" idx="1"/>
              </p:cNvCxnSpPr>
              <p:nvPr/>
            </p:nvCxnSpPr>
            <p:spPr>
              <a:xfrm>
                <a:off x="3330193" y="2922005"/>
                <a:ext cx="737751" cy="25050"/>
              </a:xfrm>
              <a:prstGeom prst="straightConnector1">
                <a:avLst/>
              </a:prstGeom>
              <a:ln w="15875">
                <a:solidFill>
                  <a:schemeClr val="accent5">
                    <a:alpha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Gerade Verbindung mit Pfeil 49"/>
              <p:cNvCxnSpPr>
                <a:cxnSpLocks/>
                <a:stCxn id="22" idx="3"/>
              </p:cNvCxnSpPr>
              <p:nvPr/>
            </p:nvCxnSpPr>
            <p:spPr>
              <a:xfrm flipV="1">
                <a:off x="3330193" y="1635591"/>
                <a:ext cx="749273" cy="661391"/>
              </a:xfrm>
              <a:prstGeom prst="straightConnector1">
                <a:avLst/>
              </a:prstGeom>
              <a:ln w="15875">
                <a:solidFill>
                  <a:schemeClr val="accent5">
                    <a:alpha val="80000"/>
                  </a:schemeClr>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0" name="Gerade Verbindung mit Pfeil 59"/>
            <p:cNvCxnSpPr>
              <a:stCxn id="21" idx="3"/>
            </p:cNvCxnSpPr>
            <p:nvPr/>
          </p:nvCxnSpPr>
          <p:spPr>
            <a:xfrm>
              <a:off x="3324159" y="4191491"/>
              <a:ext cx="740649" cy="0"/>
            </a:xfrm>
            <a:prstGeom prst="straightConnector1">
              <a:avLst/>
            </a:prstGeom>
            <a:ln w="15875">
              <a:solidFill>
                <a:schemeClr val="accent5">
                  <a:alpha val="80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5" name="Textfeld 14"/>
          <p:cNvSpPr txBox="1"/>
          <p:nvPr/>
        </p:nvSpPr>
        <p:spPr>
          <a:xfrm>
            <a:off x="1565068" y="4542820"/>
            <a:ext cx="2246610" cy="276999"/>
          </a:xfrm>
          <a:prstGeom prst="rect">
            <a:avLst/>
          </a:prstGeom>
          <a:noFill/>
        </p:spPr>
        <p:txBody>
          <a:bodyPr wrap="square" rtlCol="0">
            <a:spAutoFit/>
          </a:bodyPr>
          <a:lstStyle/>
          <a:p>
            <a:endParaRPr lang="de-DE" sz="1200" dirty="0"/>
          </a:p>
        </p:txBody>
      </p:sp>
      <p:sp>
        <p:nvSpPr>
          <p:cNvPr id="69" name="Geschweifte Klammer links 68"/>
          <p:cNvSpPr/>
          <p:nvPr/>
        </p:nvSpPr>
        <p:spPr>
          <a:xfrm>
            <a:off x="1220007" y="1392732"/>
            <a:ext cx="267706" cy="1215022"/>
          </a:xfrm>
          <a:prstGeom prst="leftBrace">
            <a:avLst/>
          </a:prstGeom>
          <a:ln w="1587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2" name="Geschweifte Klammer links 71"/>
          <p:cNvSpPr/>
          <p:nvPr/>
        </p:nvSpPr>
        <p:spPr>
          <a:xfrm>
            <a:off x="1236658" y="2656813"/>
            <a:ext cx="267706" cy="1815171"/>
          </a:xfrm>
          <a:prstGeom prst="leftBrace">
            <a:avLst/>
          </a:prstGeom>
          <a:ln w="1587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4" name="Textfeld 73"/>
          <p:cNvSpPr txBox="1"/>
          <p:nvPr/>
        </p:nvSpPr>
        <p:spPr>
          <a:xfrm>
            <a:off x="29527" y="1859536"/>
            <a:ext cx="1086089" cy="276999"/>
          </a:xfrm>
          <a:prstGeom prst="rect">
            <a:avLst/>
          </a:prstGeom>
          <a:noFill/>
        </p:spPr>
        <p:txBody>
          <a:bodyPr wrap="square" rtlCol="0">
            <a:spAutoFit/>
          </a:bodyPr>
          <a:lstStyle/>
          <a:p>
            <a:r>
              <a:rPr lang="de-DE" sz="1200" dirty="0"/>
              <a:t>10 interviews</a:t>
            </a:r>
          </a:p>
        </p:txBody>
      </p:sp>
      <p:sp>
        <p:nvSpPr>
          <p:cNvPr id="76" name="Textfeld 75"/>
          <p:cNvSpPr txBox="1"/>
          <p:nvPr/>
        </p:nvSpPr>
        <p:spPr>
          <a:xfrm>
            <a:off x="101800" y="3397647"/>
            <a:ext cx="1086089" cy="276999"/>
          </a:xfrm>
          <a:prstGeom prst="rect">
            <a:avLst/>
          </a:prstGeom>
          <a:noFill/>
        </p:spPr>
        <p:txBody>
          <a:bodyPr wrap="square" rtlCol="0">
            <a:spAutoFit/>
          </a:bodyPr>
          <a:lstStyle/>
          <a:p>
            <a:r>
              <a:rPr lang="de-DE" sz="1200" dirty="0"/>
              <a:t>3 workshops</a:t>
            </a:r>
          </a:p>
        </p:txBody>
      </p:sp>
      <p:grpSp>
        <p:nvGrpSpPr>
          <p:cNvPr id="11" name="Gruppieren 10"/>
          <p:cNvGrpSpPr/>
          <p:nvPr/>
        </p:nvGrpSpPr>
        <p:grpSpPr>
          <a:xfrm>
            <a:off x="1628835" y="1389670"/>
            <a:ext cx="1701358" cy="3067013"/>
            <a:chOff x="1628835" y="1389670"/>
            <a:chExt cx="1701358" cy="3067013"/>
          </a:xfrm>
        </p:grpSpPr>
        <p:sp>
          <p:nvSpPr>
            <p:cNvPr id="16" name="Rechteck 15"/>
            <p:cNvSpPr/>
            <p:nvPr/>
          </p:nvSpPr>
          <p:spPr>
            <a:xfrm>
              <a:off x="1635653" y="1389670"/>
              <a:ext cx="1692188" cy="54006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9" name="Rechteck 8"/>
            <p:cNvSpPr/>
            <p:nvPr/>
          </p:nvSpPr>
          <p:spPr>
            <a:xfrm>
              <a:off x="1638005" y="2656813"/>
              <a:ext cx="1692188" cy="53038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20" name="Rechteck 19"/>
            <p:cNvSpPr/>
            <p:nvPr/>
          </p:nvSpPr>
          <p:spPr>
            <a:xfrm>
              <a:off x="1628835" y="3281119"/>
              <a:ext cx="1692188" cy="53038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22" name="Rechteck 21"/>
            <p:cNvSpPr/>
            <p:nvPr/>
          </p:nvSpPr>
          <p:spPr>
            <a:xfrm>
              <a:off x="1638005" y="2031790"/>
              <a:ext cx="1692188" cy="53038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39" name="Textfeld 38"/>
            <p:cNvSpPr txBox="1"/>
            <p:nvPr/>
          </p:nvSpPr>
          <p:spPr>
            <a:xfrm>
              <a:off x="1691679" y="3433364"/>
              <a:ext cx="684076" cy="246221"/>
            </a:xfrm>
            <a:prstGeom prst="rect">
              <a:avLst/>
            </a:prstGeom>
            <a:noFill/>
          </p:spPr>
          <p:txBody>
            <a:bodyPr wrap="square" rtlCol="0">
              <a:spAutoFit/>
            </a:bodyPr>
            <a:lstStyle/>
            <a:p>
              <a:r>
                <a:rPr lang="de-DE" sz="1000" b="1" dirty="0">
                  <a:latin typeface="Calibri" panose="020F0502020204030204" pitchFamily="34" charset="0"/>
                  <a:cs typeface="Calibri" panose="020F0502020204030204" pitchFamily="34" charset="0"/>
                </a:rPr>
                <a:t>Impact</a:t>
              </a:r>
            </a:p>
          </p:txBody>
        </p:sp>
        <p:sp>
          <p:nvSpPr>
            <p:cNvPr id="40" name="Textfeld 39"/>
            <p:cNvSpPr txBox="1"/>
            <p:nvPr/>
          </p:nvSpPr>
          <p:spPr>
            <a:xfrm>
              <a:off x="1703369" y="4078544"/>
              <a:ext cx="780897" cy="246221"/>
            </a:xfrm>
            <a:prstGeom prst="rect">
              <a:avLst/>
            </a:prstGeom>
            <a:noFill/>
          </p:spPr>
          <p:txBody>
            <a:bodyPr wrap="square" rtlCol="0">
              <a:spAutoFit/>
            </a:bodyPr>
            <a:lstStyle/>
            <a:p>
              <a:r>
                <a:rPr lang="de-DE" sz="1000" b="1" dirty="0">
                  <a:latin typeface="Calibri" panose="020F0502020204030204" pitchFamily="34" charset="0"/>
                  <a:cs typeface="Calibri" panose="020F0502020204030204" pitchFamily="34" charset="0"/>
                </a:rPr>
                <a:t>Response</a:t>
              </a:r>
            </a:p>
          </p:txBody>
        </p:sp>
        <p:sp>
          <p:nvSpPr>
            <p:cNvPr id="41" name="Textfeld 40"/>
            <p:cNvSpPr txBox="1"/>
            <p:nvPr/>
          </p:nvSpPr>
          <p:spPr>
            <a:xfrm>
              <a:off x="1645200" y="2167196"/>
              <a:ext cx="684076" cy="246221"/>
            </a:xfrm>
            <a:prstGeom prst="rect">
              <a:avLst/>
            </a:prstGeom>
            <a:noFill/>
          </p:spPr>
          <p:txBody>
            <a:bodyPr wrap="square" rtlCol="0">
              <a:spAutoFit/>
            </a:bodyPr>
            <a:lstStyle/>
            <a:p>
              <a:r>
                <a:rPr lang="de-DE" sz="1000" b="1" dirty="0">
                  <a:latin typeface="Calibri" panose="020F0502020204030204" pitchFamily="34" charset="0"/>
                  <a:cs typeface="Calibri" panose="020F0502020204030204" pitchFamily="34" charset="0"/>
                </a:rPr>
                <a:t>Pressure</a:t>
              </a:r>
            </a:p>
          </p:txBody>
        </p:sp>
        <p:sp>
          <p:nvSpPr>
            <p:cNvPr id="42" name="Textfeld 41"/>
            <p:cNvSpPr txBox="1"/>
            <p:nvPr/>
          </p:nvSpPr>
          <p:spPr>
            <a:xfrm>
              <a:off x="1699310" y="2802040"/>
              <a:ext cx="684076" cy="246221"/>
            </a:xfrm>
            <a:prstGeom prst="rect">
              <a:avLst/>
            </a:prstGeom>
            <a:noFill/>
          </p:spPr>
          <p:txBody>
            <a:bodyPr wrap="square" rtlCol="0">
              <a:spAutoFit/>
            </a:bodyPr>
            <a:lstStyle/>
            <a:p>
              <a:r>
                <a:rPr lang="de-DE" sz="1000" b="1" dirty="0">
                  <a:latin typeface="Calibri" panose="020F0502020204030204" pitchFamily="34" charset="0"/>
                  <a:cs typeface="Calibri" panose="020F0502020204030204" pitchFamily="34" charset="0"/>
                </a:rPr>
                <a:t>State</a:t>
              </a:r>
            </a:p>
          </p:txBody>
        </p:sp>
        <p:sp>
          <p:nvSpPr>
            <p:cNvPr id="43" name="Textfeld 42"/>
            <p:cNvSpPr txBox="1"/>
            <p:nvPr/>
          </p:nvSpPr>
          <p:spPr>
            <a:xfrm>
              <a:off x="1661906" y="1526426"/>
              <a:ext cx="684076" cy="246221"/>
            </a:xfrm>
            <a:prstGeom prst="rect">
              <a:avLst/>
            </a:prstGeom>
            <a:noFill/>
          </p:spPr>
          <p:txBody>
            <a:bodyPr wrap="square" rtlCol="0">
              <a:spAutoFit/>
            </a:bodyPr>
            <a:lstStyle/>
            <a:p>
              <a:r>
                <a:rPr lang="de-DE" sz="1000" b="1" dirty="0">
                  <a:latin typeface="Calibri" panose="020F0502020204030204" pitchFamily="34" charset="0"/>
                  <a:cs typeface="Calibri" panose="020F0502020204030204" pitchFamily="34" charset="0"/>
                </a:rPr>
                <a:t>Drivers</a:t>
              </a:r>
            </a:p>
          </p:txBody>
        </p:sp>
        <p:sp>
          <p:nvSpPr>
            <p:cNvPr id="21" name="Rechteck 20"/>
            <p:cNvSpPr/>
            <p:nvPr/>
          </p:nvSpPr>
          <p:spPr>
            <a:xfrm>
              <a:off x="1631971" y="3926299"/>
              <a:ext cx="1692188" cy="53038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cxnSp>
          <p:nvCxnSpPr>
            <p:cNvPr id="13" name="Gerade Verbindung mit Pfeil 12"/>
            <p:cNvCxnSpPr>
              <a:stCxn id="16" idx="2"/>
              <a:endCxn id="22" idx="0"/>
            </p:cNvCxnSpPr>
            <p:nvPr/>
          </p:nvCxnSpPr>
          <p:spPr>
            <a:xfrm>
              <a:off x="2481747" y="1929730"/>
              <a:ext cx="2352" cy="102060"/>
            </a:xfrm>
            <a:prstGeom prst="straightConnector1">
              <a:avLst/>
            </a:prstGeom>
            <a:ln cap="sq">
              <a:solidFill>
                <a:srgbClr val="00B0F0"/>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a:stCxn id="22" idx="2"/>
              <a:endCxn id="9" idx="0"/>
            </p:cNvCxnSpPr>
            <p:nvPr/>
          </p:nvCxnSpPr>
          <p:spPr>
            <a:xfrm>
              <a:off x="2484099" y="2562174"/>
              <a:ext cx="0" cy="94639"/>
            </a:xfrm>
            <a:prstGeom prst="straightConnector1">
              <a:avLst/>
            </a:prstGeom>
            <a:ln cap="sq">
              <a:solidFill>
                <a:srgbClr val="00B0F0"/>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9" idx="2"/>
              <a:endCxn id="20" idx="0"/>
            </p:cNvCxnSpPr>
            <p:nvPr/>
          </p:nvCxnSpPr>
          <p:spPr>
            <a:xfrm flipH="1">
              <a:off x="2474929" y="3187197"/>
              <a:ext cx="9170" cy="93922"/>
            </a:xfrm>
            <a:prstGeom prst="straightConnector1">
              <a:avLst/>
            </a:prstGeom>
            <a:ln cap="sq">
              <a:solidFill>
                <a:srgbClr val="00B0F0"/>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stCxn id="20" idx="2"/>
              <a:endCxn id="21" idx="0"/>
            </p:cNvCxnSpPr>
            <p:nvPr/>
          </p:nvCxnSpPr>
          <p:spPr>
            <a:xfrm>
              <a:off x="2474929" y="3811503"/>
              <a:ext cx="3136" cy="114796"/>
            </a:xfrm>
            <a:prstGeom prst="straightConnector1">
              <a:avLst/>
            </a:prstGeom>
            <a:ln cap="sq">
              <a:solidFill>
                <a:srgbClr val="00B0F0"/>
              </a:solidFill>
              <a:headEnd type="none"/>
              <a:tailEnd type="triangle" w="sm" len="sm"/>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a:xfrm>
              <a:off x="2434734" y="1428868"/>
              <a:ext cx="645811" cy="461665"/>
            </a:xfrm>
            <a:prstGeom prst="rect">
              <a:avLst/>
            </a:prstGeom>
            <a:noFill/>
          </p:spPr>
          <p:txBody>
            <a:bodyPr wrap="square" rtlCol="0">
              <a:spAutoFit/>
            </a:bodyPr>
            <a:lstStyle/>
            <a:p>
              <a:pPr algn="ctr"/>
              <a:r>
                <a:rPr lang="de-DE" sz="800" dirty="0">
                  <a:latin typeface="Calibri" panose="020F0502020204030204" pitchFamily="34" charset="0"/>
                  <a:cs typeface="Calibri" panose="020F0502020204030204" pitchFamily="34" charset="0"/>
                </a:rPr>
                <a:t>Push- and Pull- factors</a:t>
              </a:r>
            </a:p>
          </p:txBody>
        </p:sp>
        <p:sp>
          <p:nvSpPr>
            <p:cNvPr id="79" name="Textfeld 78"/>
            <p:cNvSpPr txBox="1"/>
            <p:nvPr/>
          </p:nvSpPr>
          <p:spPr>
            <a:xfrm>
              <a:off x="2114181" y="2033821"/>
              <a:ext cx="1161675" cy="584775"/>
            </a:xfrm>
            <a:prstGeom prst="rect">
              <a:avLst/>
            </a:prstGeom>
            <a:noFill/>
          </p:spPr>
          <p:txBody>
            <a:bodyPr wrap="square" rtlCol="0">
              <a:spAutoFit/>
            </a:bodyPr>
            <a:lstStyle/>
            <a:p>
              <a:pPr algn="ctr"/>
              <a:r>
                <a:rPr lang="de-DE" sz="800" dirty="0" err="1">
                  <a:latin typeface="Calibri" panose="020F0502020204030204" pitchFamily="34" charset="0"/>
                  <a:cs typeface="Calibri" panose="020F0502020204030204" pitchFamily="34" charset="0"/>
                </a:rPr>
                <a:t>Agricultural</a:t>
              </a:r>
              <a:r>
                <a:rPr lang="de-DE" sz="800" dirty="0">
                  <a:latin typeface="Calibri" panose="020F0502020204030204" pitchFamily="34" charset="0"/>
                  <a:cs typeface="Calibri" panose="020F0502020204030204" pitchFamily="34" charset="0"/>
                </a:rPr>
                <a:t> </a:t>
              </a:r>
              <a:r>
                <a:rPr lang="de-DE" sz="800" dirty="0" err="1">
                  <a:latin typeface="Calibri" panose="020F0502020204030204" pitchFamily="34" charset="0"/>
                  <a:cs typeface="Calibri" panose="020F0502020204030204" pitchFamily="34" charset="0"/>
                </a:rPr>
                <a:t>actors</a:t>
              </a:r>
              <a:r>
                <a:rPr lang="de-DE" sz="800" dirty="0">
                  <a:latin typeface="Calibri" panose="020F0502020204030204" pitchFamily="34" charset="0"/>
                  <a:cs typeface="Calibri" panose="020F0502020204030204" pitchFamily="34" charset="0"/>
                </a:rPr>
                <a:t> </a:t>
              </a:r>
              <a:r>
                <a:rPr lang="de-DE" sz="800" dirty="0" err="1">
                  <a:latin typeface="Calibri" panose="020F0502020204030204" pitchFamily="34" charset="0"/>
                  <a:cs typeface="Calibri" panose="020F0502020204030204" pitchFamily="34" charset="0"/>
                </a:rPr>
                <a:t>of</a:t>
              </a:r>
              <a:r>
                <a:rPr lang="de-DE" sz="800" dirty="0">
                  <a:latin typeface="Calibri" panose="020F0502020204030204" pitchFamily="34" charset="0"/>
                  <a:cs typeface="Calibri" panose="020F0502020204030204" pitchFamily="34" charset="0"/>
                </a:rPr>
                <a:t> Brandenburg and possible diversification </a:t>
              </a:r>
              <a:r>
                <a:rPr lang="de-DE" sz="800" dirty="0" err="1">
                  <a:latin typeface="Calibri" panose="020F0502020204030204" pitchFamily="34" charset="0"/>
                  <a:cs typeface="Calibri" panose="020F0502020204030204" pitchFamily="34" charset="0"/>
                </a:rPr>
                <a:t>options</a:t>
              </a:r>
              <a:endParaRPr lang="de-DE" sz="800" dirty="0">
                <a:latin typeface="Calibri" panose="020F0502020204030204" pitchFamily="34" charset="0"/>
                <a:cs typeface="Calibri" panose="020F0502020204030204" pitchFamily="34" charset="0"/>
              </a:endParaRPr>
            </a:p>
          </p:txBody>
        </p:sp>
        <p:sp>
          <p:nvSpPr>
            <p:cNvPr id="80" name="Textfeld 79"/>
            <p:cNvSpPr txBox="1"/>
            <p:nvPr/>
          </p:nvSpPr>
          <p:spPr>
            <a:xfrm>
              <a:off x="2435361" y="2752728"/>
              <a:ext cx="645811" cy="338554"/>
            </a:xfrm>
            <a:prstGeom prst="rect">
              <a:avLst/>
            </a:prstGeom>
            <a:noFill/>
          </p:spPr>
          <p:txBody>
            <a:bodyPr wrap="square" rtlCol="0">
              <a:spAutoFit/>
            </a:bodyPr>
            <a:lstStyle/>
            <a:p>
              <a:pPr algn="ctr"/>
              <a:r>
                <a:rPr lang="de-DE" sz="800" dirty="0">
                  <a:latin typeface="Calibri" panose="020F0502020204030204" pitchFamily="34" charset="0"/>
                  <a:cs typeface="Calibri" panose="020F0502020204030204" pitchFamily="34" charset="0"/>
                </a:rPr>
                <a:t>Impact </a:t>
              </a:r>
              <a:r>
                <a:rPr lang="de-DE" sz="800" dirty="0" err="1">
                  <a:latin typeface="Calibri" panose="020F0502020204030204" pitchFamily="34" charset="0"/>
                  <a:cs typeface="Calibri" panose="020F0502020204030204" pitchFamily="34" charset="0"/>
                </a:rPr>
                <a:t>areas</a:t>
              </a:r>
              <a:endParaRPr lang="de-DE" sz="800" dirty="0">
                <a:latin typeface="Calibri" panose="020F0502020204030204" pitchFamily="34" charset="0"/>
                <a:cs typeface="Calibri" panose="020F0502020204030204" pitchFamily="34" charset="0"/>
              </a:endParaRPr>
            </a:p>
          </p:txBody>
        </p:sp>
        <p:sp>
          <p:nvSpPr>
            <p:cNvPr id="81" name="Textfeld 80"/>
            <p:cNvSpPr txBox="1"/>
            <p:nvPr/>
          </p:nvSpPr>
          <p:spPr>
            <a:xfrm>
              <a:off x="2221879" y="3305315"/>
              <a:ext cx="1062211" cy="461665"/>
            </a:xfrm>
            <a:prstGeom prst="rect">
              <a:avLst/>
            </a:prstGeom>
            <a:noFill/>
          </p:spPr>
          <p:txBody>
            <a:bodyPr wrap="square" rtlCol="0">
              <a:spAutoFit/>
            </a:bodyPr>
            <a:lstStyle/>
            <a:p>
              <a:pPr algn="ctr"/>
              <a:r>
                <a:rPr lang="de-DE" sz="800" dirty="0">
                  <a:latin typeface="Calibri" panose="020F0502020204030204" pitchFamily="34" charset="0"/>
                  <a:cs typeface="Calibri" panose="020F0502020204030204" pitchFamily="34" charset="0"/>
                </a:rPr>
                <a:t>Impact </a:t>
              </a:r>
              <a:r>
                <a:rPr lang="de-DE" sz="800" dirty="0" err="1">
                  <a:latin typeface="Calibri" panose="020F0502020204030204" pitchFamily="34" charset="0"/>
                  <a:cs typeface="Calibri" panose="020F0502020204030204" pitchFamily="34" charset="0"/>
                </a:rPr>
                <a:t>of</a:t>
              </a:r>
              <a:r>
                <a:rPr lang="de-DE" sz="800" dirty="0">
                  <a:latin typeface="Calibri" panose="020F0502020204030204" pitchFamily="34" charset="0"/>
                  <a:cs typeface="Calibri" panose="020F0502020204030204" pitchFamily="34" charset="0"/>
                </a:rPr>
                <a:t> diversification on </a:t>
              </a:r>
              <a:r>
                <a:rPr lang="de-DE" sz="800" dirty="0" err="1">
                  <a:latin typeface="Calibri" panose="020F0502020204030204" pitchFamily="34" charset="0"/>
                  <a:cs typeface="Calibri" panose="020F0502020204030204" pitchFamily="34" charset="0"/>
                </a:rPr>
                <a:t>resilience</a:t>
              </a:r>
              <a:r>
                <a:rPr lang="de-DE" sz="800" dirty="0">
                  <a:latin typeface="Calibri" panose="020F0502020204030204" pitchFamily="34" charset="0"/>
                  <a:cs typeface="Calibri" panose="020F0502020204030204" pitchFamily="34" charset="0"/>
                </a:rPr>
                <a:t> </a:t>
              </a:r>
              <a:r>
                <a:rPr lang="de-DE" sz="800" dirty="0" err="1">
                  <a:latin typeface="Calibri" panose="020F0502020204030204" pitchFamily="34" charset="0"/>
                  <a:cs typeface="Calibri" panose="020F0502020204030204" pitchFamily="34" charset="0"/>
                </a:rPr>
                <a:t>capacities</a:t>
              </a:r>
              <a:r>
                <a:rPr lang="de-DE" sz="800" dirty="0">
                  <a:latin typeface="Calibri" panose="020F0502020204030204" pitchFamily="34" charset="0"/>
                  <a:cs typeface="Calibri" panose="020F0502020204030204" pitchFamily="34" charset="0"/>
                </a:rPr>
                <a:t> </a:t>
              </a:r>
            </a:p>
          </p:txBody>
        </p:sp>
        <p:sp>
          <p:nvSpPr>
            <p:cNvPr id="82" name="Textfeld 81"/>
            <p:cNvSpPr txBox="1"/>
            <p:nvPr/>
          </p:nvSpPr>
          <p:spPr>
            <a:xfrm>
              <a:off x="2352328" y="3960658"/>
              <a:ext cx="816007" cy="461665"/>
            </a:xfrm>
            <a:prstGeom prst="rect">
              <a:avLst/>
            </a:prstGeom>
            <a:noFill/>
          </p:spPr>
          <p:txBody>
            <a:bodyPr wrap="square" rtlCol="0">
              <a:spAutoFit/>
            </a:bodyPr>
            <a:lstStyle/>
            <a:p>
              <a:pPr algn="ctr"/>
              <a:r>
                <a:rPr lang="de-DE" sz="800" dirty="0" err="1">
                  <a:latin typeface="Calibri" panose="020F0502020204030204" pitchFamily="34" charset="0"/>
                  <a:cs typeface="Calibri" panose="020F0502020204030204" pitchFamily="34" charset="0"/>
                </a:rPr>
                <a:t>What</a:t>
              </a:r>
              <a:r>
                <a:rPr lang="de-DE" sz="800" dirty="0">
                  <a:latin typeface="Calibri" panose="020F0502020204030204" pitchFamily="34" charset="0"/>
                  <a:cs typeface="Calibri" panose="020F0502020204030204" pitchFamily="34" charset="0"/>
                </a:rPr>
                <a:t> </a:t>
              </a:r>
              <a:r>
                <a:rPr lang="de-DE" sz="800" dirty="0" err="1">
                  <a:latin typeface="Calibri" panose="020F0502020204030204" pitchFamily="34" charset="0"/>
                  <a:cs typeface="Calibri" panose="020F0502020204030204" pitchFamily="34" charset="0"/>
                </a:rPr>
                <a:t>makes</a:t>
              </a:r>
              <a:r>
                <a:rPr lang="de-DE" sz="800" dirty="0">
                  <a:latin typeface="Calibri" panose="020F0502020204030204" pitchFamily="34" charset="0"/>
                  <a:cs typeface="Calibri" panose="020F0502020204030204" pitchFamily="34" charset="0"/>
                </a:rPr>
                <a:t> diversification </a:t>
              </a:r>
              <a:r>
                <a:rPr lang="de-DE" sz="800" dirty="0" err="1">
                  <a:latin typeface="Calibri" panose="020F0502020204030204" pitchFamily="34" charset="0"/>
                  <a:cs typeface="Calibri" panose="020F0502020204030204" pitchFamily="34" charset="0"/>
                </a:rPr>
                <a:t>more</a:t>
              </a:r>
              <a:r>
                <a:rPr lang="de-DE" sz="800" dirty="0">
                  <a:latin typeface="Calibri" panose="020F0502020204030204" pitchFamily="34" charset="0"/>
                  <a:cs typeface="Calibri" panose="020F0502020204030204" pitchFamily="34" charset="0"/>
                </a:rPr>
                <a:t> </a:t>
              </a:r>
              <a:r>
                <a:rPr lang="de-DE" sz="800" dirty="0" err="1">
                  <a:latin typeface="Calibri" panose="020F0502020204030204" pitchFamily="34" charset="0"/>
                  <a:cs typeface="Calibri" panose="020F0502020204030204" pitchFamily="34" charset="0"/>
                </a:rPr>
                <a:t>feasible</a:t>
              </a:r>
              <a:r>
                <a:rPr lang="de-DE" sz="800"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7992432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29733-D0B3-2CD0-6AFF-139AD5C81CBE}"/>
              </a:ext>
            </a:extLst>
          </p:cNvPr>
          <p:cNvSpPr>
            <a:spLocks noGrp="1"/>
          </p:cNvSpPr>
          <p:nvPr>
            <p:ph type="title"/>
          </p:nvPr>
        </p:nvSpPr>
        <p:spPr/>
        <p:txBody>
          <a:bodyPr/>
          <a:lstStyle/>
          <a:p>
            <a:r>
              <a:rPr lang="de-DE" dirty="0" err="1"/>
              <a:t>Resilience</a:t>
            </a:r>
            <a:r>
              <a:rPr lang="de-DE" dirty="0"/>
              <a:t> </a:t>
            </a:r>
            <a:r>
              <a:rPr lang="de-DE" dirty="0" err="1"/>
              <a:t>to</a:t>
            </a:r>
            <a:r>
              <a:rPr lang="de-DE" dirty="0"/>
              <a:t> </a:t>
            </a:r>
            <a:r>
              <a:rPr lang="de-DE" dirty="0" err="1"/>
              <a:t>what</a:t>
            </a:r>
            <a:r>
              <a:rPr lang="de-DE" dirty="0"/>
              <a:t>?  Short-term </a:t>
            </a:r>
            <a:r>
              <a:rPr lang="de-DE" dirty="0" err="1"/>
              <a:t>stresses</a:t>
            </a:r>
            <a:endParaRPr lang="de-DE" dirty="0"/>
          </a:p>
        </p:txBody>
      </p:sp>
      <p:sp>
        <p:nvSpPr>
          <p:cNvPr id="3" name="Foliennummernplatzhalter 2">
            <a:extLst>
              <a:ext uri="{FF2B5EF4-FFF2-40B4-BE49-F238E27FC236}">
                <a16:creationId xmlns:a16="http://schemas.microsoft.com/office/drawing/2014/main" id="{026275E7-239D-BF2C-2932-EE0AA3812792}"/>
              </a:ext>
            </a:extLst>
          </p:cNvPr>
          <p:cNvSpPr>
            <a:spLocks noGrp="1"/>
          </p:cNvSpPr>
          <p:nvPr>
            <p:ph type="sldNum" sz="quarter" idx="10"/>
          </p:nvPr>
        </p:nvSpPr>
        <p:spPr/>
        <p:txBody>
          <a:bodyPr/>
          <a:lstStyle/>
          <a:p>
            <a:fld id="{8E9B98B9-A8BF-4AE1-837A-DA922CF9D24B}" type="slidenum">
              <a:rPr lang="de-DE" smtClean="0"/>
              <a:pPr/>
              <a:t>18</a:t>
            </a:fld>
            <a:endParaRPr lang="de-DE" dirty="0"/>
          </a:p>
        </p:txBody>
      </p:sp>
      <p:sp>
        <p:nvSpPr>
          <p:cNvPr id="4" name="Textfeld 3">
            <a:extLst>
              <a:ext uri="{FF2B5EF4-FFF2-40B4-BE49-F238E27FC236}">
                <a16:creationId xmlns:a16="http://schemas.microsoft.com/office/drawing/2014/main" id="{63F4F260-E343-62A0-74D5-F5261B845914}"/>
              </a:ext>
            </a:extLst>
          </p:cNvPr>
          <p:cNvSpPr txBox="1"/>
          <p:nvPr/>
        </p:nvSpPr>
        <p:spPr>
          <a:xfrm>
            <a:off x="0" y="1101943"/>
            <a:ext cx="8748464" cy="646331"/>
          </a:xfrm>
          <a:prstGeom prst="rect">
            <a:avLst/>
          </a:prstGeom>
          <a:noFill/>
        </p:spPr>
        <p:txBody>
          <a:bodyPr wrap="square" rtlCol="0">
            <a:spAutoFit/>
          </a:bodyPr>
          <a:lstStyle/>
          <a:p>
            <a:endParaRPr lang="de-DE" dirty="0"/>
          </a:p>
          <a:p>
            <a:endParaRPr lang="de-DE" dirty="0"/>
          </a:p>
        </p:txBody>
      </p:sp>
      <p:sp>
        <p:nvSpPr>
          <p:cNvPr id="5" name="Textfeld 4">
            <a:extLst>
              <a:ext uri="{FF2B5EF4-FFF2-40B4-BE49-F238E27FC236}">
                <a16:creationId xmlns:a16="http://schemas.microsoft.com/office/drawing/2014/main" id="{83A3FDDF-9E21-5A46-95D1-5D1EC1D04DE7}"/>
              </a:ext>
            </a:extLst>
          </p:cNvPr>
          <p:cNvSpPr txBox="1"/>
          <p:nvPr/>
        </p:nvSpPr>
        <p:spPr>
          <a:xfrm>
            <a:off x="341530" y="1269126"/>
            <a:ext cx="3649540" cy="1200329"/>
          </a:xfrm>
          <a:prstGeom prst="rect">
            <a:avLst/>
          </a:prstGeom>
          <a:noFill/>
        </p:spPr>
        <p:txBody>
          <a:bodyPr wrap="square" rtlCol="0">
            <a:spAutoFit/>
          </a:bodyPr>
          <a:lstStyle/>
          <a:p>
            <a:r>
              <a:rPr lang="de-DE" b="1" dirty="0" err="1"/>
              <a:t>Economic</a:t>
            </a:r>
            <a:r>
              <a:rPr lang="de-DE" b="1" dirty="0"/>
              <a:t>:</a:t>
            </a:r>
          </a:p>
          <a:p>
            <a:pPr marL="285750" indent="-285750">
              <a:buFont typeface="Arial" panose="020B0604020202020204" pitchFamily="34" charset="0"/>
              <a:buChar char="•"/>
            </a:pPr>
            <a:r>
              <a:rPr lang="de-DE" dirty="0" err="1"/>
              <a:t>Shortage</a:t>
            </a:r>
            <a:r>
              <a:rPr lang="de-DE" dirty="0"/>
              <a:t> </a:t>
            </a:r>
            <a:r>
              <a:rPr lang="de-DE" dirty="0" err="1"/>
              <a:t>of</a:t>
            </a:r>
            <a:r>
              <a:rPr lang="de-DE" dirty="0"/>
              <a:t> </a:t>
            </a:r>
            <a:r>
              <a:rPr lang="de-DE" dirty="0" err="1"/>
              <a:t>skilled</a:t>
            </a:r>
            <a:r>
              <a:rPr lang="de-DE" dirty="0"/>
              <a:t> </a:t>
            </a:r>
            <a:r>
              <a:rPr lang="de-DE" dirty="0" err="1"/>
              <a:t>workforce</a:t>
            </a:r>
            <a:endParaRPr lang="de-DE" dirty="0"/>
          </a:p>
          <a:p>
            <a:pPr marL="285750" indent="-285750">
              <a:buFont typeface="Arial" panose="020B0604020202020204" pitchFamily="34" charset="0"/>
              <a:buChar char="•"/>
            </a:pPr>
            <a:r>
              <a:rPr lang="de-DE" dirty="0"/>
              <a:t>War in Ukraine</a:t>
            </a:r>
            <a:br>
              <a:rPr lang="de-DE" dirty="0"/>
            </a:br>
            <a:endParaRPr lang="de-DE" dirty="0"/>
          </a:p>
        </p:txBody>
      </p:sp>
      <p:sp>
        <p:nvSpPr>
          <p:cNvPr id="6" name="Textfeld 5">
            <a:extLst>
              <a:ext uri="{FF2B5EF4-FFF2-40B4-BE49-F238E27FC236}">
                <a16:creationId xmlns:a16="http://schemas.microsoft.com/office/drawing/2014/main" id="{FD8A785E-CFBD-227F-998F-541AC50961D4}"/>
              </a:ext>
            </a:extLst>
          </p:cNvPr>
          <p:cNvSpPr txBox="1"/>
          <p:nvPr/>
        </p:nvSpPr>
        <p:spPr>
          <a:xfrm>
            <a:off x="354905" y="2787774"/>
            <a:ext cx="2664296" cy="1477328"/>
          </a:xfrm>
          <a:prstGeom prst="rect">
            <a:avLst/>
          </a:prstGeom>
          <a:noFill/>
        </p:spPr>
        <p:txBody>
          <a:bodyPr wrap="square" rtlCol="0">
            <a:spAutoFit/>
          </a:bodyPr>
          <a:lstStyle/>
          <a:p>
            <a:r>
              <a:rPr lang="de-DE" b="1" dirty="0"/>
              <a:t>Environmental:</a:t>
            </a:r>
          </a:p>
          <a:p>
            <a:pPr marL="285750" indent="-285750">
              <a:buFont typeface="Arial" panose="020B0604020202020204" pitchFamily="34" charset="0"/>
              <a:buChar char="•"/>
            </a:pPr>
            <a:r>
              <a:rPr lang="de-DE" dirty="0"/>
              <a:t>Extreme </a:t>
            </a:r>
            <a:r>
              <a:rPr lang="de-DE" dirty="0" err="1"/>
              <a:t>weather</a:t>
            </a:r>
            <a:r>
              <a:rPr lang="de-DE" dirty="0"/>
              <a:t> </a:t>
            </a:r>
            <a:r>
              <a:rPr lang="de-DE" dirty="0" err="1"/>
              <a:t>events</a:t>
            </a:r>
            <a:endParaRPr lang="de-DE" dirty="0"/>
          </a:p>
          <a:p>
            <a:pPr marL="285750" indent="-285750">
              <a:buFont typeface="Arial" panose="020B0604020202020204" pitchFamily="34" charset="0"/>
              <a:buChar char="•"/>
            </a:pPr>
            <a:r>
              <a:rPr lang="de-DE" dirty="0"/>
              <a:t>African </a:t>
            </a:r>
            <a:r>
              <a:rPr lang="de-DE" dirty="0" err="1"/>
              <a:t>swine</a:t>
            </a:r>
            <a:r>
              <a:rPr lang="de-DE" dirty="0"/>
              <a:t> </a:t>
            </a:r>
            <a:r>
              <a:rPr lang="de-DE" dirty="0" err="1"/>
              <a:t>fever</a:t>
            </a:r>
            <a:br>
              <a:rPr lang="de-DE" dirty="0"/>
            </a:br>
            <a:endParaRPr lang="de-DE" dirty="0"/>
          </a:p>
        </p:txBody>
      </p:sp>
      <p:sp>
        <p:nvSpPr>
          <p:cNvPr id="7" name="Textfeld 6">
            <a:extLst>
              <a:ext uri="{FF2B5EF4-FFF2-40B4-BE49-F238E27FC236}">
                <a16:creationId xmlns:a16="http://schemas.microsoft.com/office/drawing/2014/main" id="{26B72305-2815-72DF-B088-AB97D6A02D4D}"/>
              </a:ext>
            </a:extLst>
          </p:cNvPr>
          <p:cNvSpPr txBox="1"/>
          <p:nvPr/>
        </p:nvSpPr>
        <p:spPr>
          <a:xfrm>
            <a:off x="4443552" y="1255838"/>
            <a:ext cx="4412923" cy="1477328"/>
          </a:xfrm>
          <a:prstGeom prst="rect">
            <a:avLst/>
          </a:prstGeom>
          <a:noFill/>
        </p:spPr>
        <p:txBody>
          <a:bodyPr wrap="square" rtlCol="0">
            <a:spAutoFit/>
          </a:bodyPr>
          <a:lstStyle/>
          <a:p>
            <a:r>
              <a:rPr lang="de-DE" b="1" dirty="0" err="1"/>
              <a:t>Social</a:t>
            </a:r>
            <a:r>
              <a:rPr lang="de-DE" b="1" dirty="0"/>
              <a:t>:</a:t>
            </a:r>
          </a:p>
          <a:p>
            <a:pPr marL="285750" indent="-285750">
              <a:buFont typeface="Arial" panose="020B0604020202020204" pitchFamily="34" charset="0"/>
              <a:buChar char="•"/>
            </a:pPr>
            <a:r>
              <a:rPr lang="de-DE" dirty="0" err="1"/>
              <a:t>Shortage</a:t>
            </a:r>
            <a:r>
              <a:rPr lang="de-DE" dirty="0"/>
              <a:t> </a:t>
            </a:r>
            <a:r>
              <a:rPr lang="de-DE" dirty="0" err="1"/>
              <a:t>of</a:t>
            </a:r>
            <a:r>
              <a:rPr lang="de-DE" dirty="0"/>
              <a:t> </a:t>
            </a:r>
            <a:r>
              <a:rPr lang="de-DE" dirty="0" err="1"/>
              <a:t>seasonal</a:t>
            </a:r>
            <a:r>
              <a:rPr lang="de-DE" dirty="0"/>
              <a:t> </a:t>
            </a:r>
            <a:r>
              <a:rPr lang="de-DE" dirty="0" err="1"/>
              <a:t>workforces</a:t>
            </a:r>
            <a:r>
              <a:rPr lang="de-DE" dirty="0"/>
              <a:t> (Covid)</a:t>
            </a:r>
          </a:p>
          <a:p>
            <a:pPr marL="285750" indent="-285750">
              <a:buFont typeface="Arial" panose="020B0604020202020204" pitchFamily="34" charset="0"/>
              <a:buChar char="•"/>
            </a:pPr>
            <a:r>
              <a:rPr lang="de-DE" dirty="0" err="1"/>
              <a:t>Societal</a:t>
            </a:r>
            <a:r>
              <a:rPr lang="de-DE" dirty="0"/>
              <a:t> </a:t>
            </a:r>
            <a:r>
              <a:rPr lang="de-DE" dirty="0" err="1"/>
              <a:t>pressure</a:t>
            </a:r>
            <a:br>
              <a:rPr lang="de-DE" dirty="0"/>
            </a:br>
            <a:endParaRPr lang="de-DE" dirty="0"/>
          </a:p>
        </p:txBody>
      </p:sp>
      <p:sp>
        <p:nvSpPr>
          <p:cNvPr id="9" name="Textfeld 8">
            <a:extLst>
              <a:ext uri="{FF2B5EF4-FFF2-40B4-BE49-F238E27FC236}">
                <a16:creationId xmlns:a16="http://schemas.microsoft.com/office/drawing/2014/main" id="{9972ABE7-E926-287C-B310-5758ACE1BE21}"/>
              </a:ext>
            </a:extLst>
          </p:cNvPr>
          <p:cNvSpPr txBox="1"/>
          <p:nvPr/>
        </p:nvSpPr>
        <p:spPr>
          <a:xfrm>
            <a:off x="4443553" y="2714727"/>
            <a:ext cx="3960440" cy="2308324"/>
          </a:xfrm>
          <a:prstGeom prst="rect">
            <a:avLst/>
          </a:prstGeom>
          <a:noFill/>
        </p:spPr>
        <p:txBody>
          <a:bodyPr wrap="square" rtlCol="0">
            <a:spAutoFit/>
          </a:bodyPr>
          <a:lstStyle/>
          <a:p>
            <a:r>
              <a:rPr lang="de-DE" b="1" dirty="0" err="1"/>
              <a:t>Institutional</a:t>
            </a:r>
            <a:r>
              <a:rPr lang="de-DE" b="1" dirty="0"/>
              <a:t>:</a:t>
            </a:r>
          </a:p>
          <a:p>
            <a:pPr marL="285750" indent="-285750">
              <a:buFont typeface="Arial" panose="020B0604020202020204" pitchFamily="34" charset="0"/>
              <a:buChar char="•"/>
            </a:pPr>
            <a:r>
              <a:rPr lang="de-DE" dirty="0"/>
              <a:t>Farm </a:t>
            </a:r>
            <a:r>
              <a:rPr lang="de-DE" dirty="0" err="1"/>
              <a:t>successors</a:t>
            </a:r>
            <a:endParaRPr lang="de-DE" dirty="0"/>
          </a:p>
          <a:p>
            <a:pPr marL="285750" indent="-285750">
              <a:buFont typeface="Arial" panose="020B0604020202020204" pitchFamily="34" charset="0"/>
              <a:buChar char="•"/>
            </a:pPr>
            <a:r>
              <a:rPr lang="de-DE" dirty="0"/>
              <a:t>Short </a:t>
            </a:r>
            <a:r>
              <a:rPr lang="de-DE" dirty="0" err="1"/>
              <a:t>notice</a:t>
            </a:r>
            <a:r>
              <a:rPr lang="de-DE" dirty="0"/>
              <a:t> in </a:t>
            </a:r>
            <a:r>
              <a:rPr lang="de-DE" dirty="0" err="1"/>
              <a:t>the</a:t>
            </a:r>
            <a:r>
              <a:rPr lang="de-DE" dirty="0"/>
              <a:t> </a:t>
            </a:r>
            <a:r>
              <a:rPr lang="de-DE" dirty="0" err="1"/>
              <a:t>announcement</a:t>
            </a:r>
            <a:r>
              <a:rPr lang="de-DE" dirty="0"/>
              <a:t> </a:t>
            </a:r>
            <a:r>
              <a:rPr lang="de-DE" dirty="0" err="1"/>
              <a:t>of</a:t>
            </a:r>
            <a:r>
              <a:rPr lang="de-DE" dirty="0"/>
              <a:t> </a:t>
            </a:r>
            <a:r>
              <a:rPr lang="de-DE" dirty="0" err="1"/>
              <a:t>directives</a:t>
            </a:r>
            <a:endParaRPr lang="de-DE" dirty="0"/>
          </a:p>
          <a:p>
            <a:pPr marL="285750" indent="-285750">
              <a:buFont typeface="Arial" panose="020B0604020202020204" pitchFamily="34" charset="0"/>
              <a:buChar char="•"/>
            </a:pPr>
            <a:r>
              <a:rPr lang="de-DE" dirty="0" err="1"/>
              <a:t>Digitalisation</a:t>
            </a:r>
            <a:endParaRPr lang="de-DE" dirty="0"/>
          </a:p>
          <a:p>
            <a:pPr marL="285750" indent="-285750">
              <a:buFont typeface="Arial" panose="020B0604020202020204" pitchFamily="34" charset="0"/>
              <a:buChar char="•"/>
            </a:pPr>
            <a:r>
              <a:rPr lang="de-DE" dirty="0"/>
              <a:t>Political </a:t>
            </a:r>
            <a:r>
              <a:rPr lang="de-DE" dirty="0" err="1"/>
              <a:t>requirements</a:t>
            </a:r>
            <a:r>
              <a:rPr lang="de-DE" dirty="0"/>
              <a:t> (</a:t>
            </a:r>
            <a:r>
              <a:rPr lang="de-DE" dirty="0" err="1"/>
              <a:t>applications</a:t>
            </a:r>
            <a:r>
              <a:rPr lang="de-DE" dirty="0"/>
              <a:t>, </a:t>
            </a:r>
            <a:r>
              <a:rPr lang="de-DE" dirty="0" err="1"/>
              <a:t>updates</a:t>
            </a:r>
            <a:r>
              <a:rPr lang="de-DE" dirty="0"/>
              <a:t>)</a:t>
            </a:r>
            <a:br>
              <a:rPr lang="de-DE" dirty="0"/>
            </a:br>
            <a:endParaRPr lang="de-DE" dirty="0"/>
          </a:p>
        </p:txBody>
      </p:sp>
    </p:spTree>
    <p:extLst>
      <p:ext uri="{BB962C8B-B14F-4D97-AF65-F5344CB8AC3E}">
        <p14:creationId xmlns:p14="http://schemas.microsoft.com/office/powerpoint/2010/main" val="312280941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29733-D0B3-2CD0-6AFF-139AD5C81CBE}"/>
              </a:ext>
            </a:extLst>
          </p:cNvPr>
          <p:cNvSpPr>
            <a:spLocks noGrp="1"/>
          </p:cNvSpPr>
          <p:nvPr>
            <p:ph type="title"/>
          </p:nvPr>
        </p:nvSpPr>
        <p:spPr/>
        <p:txBody>
          <a:bodyPr/>
          <a:lstStyle/>
          <a:p>
            <a:r>
              <a:rPr lang="de-DE" dirty="0" err="1"/>
              <a:t>Resilience</a:t>
            </a:r>
            <a:r>
              <a:rPr lang="de-DE" dirty="0"/>
              <a:t> </a:t>
            </a:r>
            <a:r>
              <a:rPr lang="de-DE" dirty="0" err="1"/>
              <a:t>to</a:t>
            </a:r>
            <a:r>
              <a:rPr lang="de-DE" dirty="0"/>
              <a:t> </a:t>
            </a:r>
            <a:r>
              <a:rPr lang="de-DE" dirty="0" err="1"/>
              <a:t>what</a:t>
            </a:r>
            <a:r>
              <a:rPr lang="de-DE" dirty="0"/>
              <a:t>? Long-term </a:t>
            </a:r>
            <a:r>
              <a:rPr lang="de-DE" dirty="0" err="1"/>
              <a:t>challenges</a:t>
            </a:r>
            <a:endParaRPr lang="de-DE" dirty="0"/>
          </a:p>
        </p:txBody>
      </p:sp>
      <p:sp>
        <p:nvSpPr>
          <p:cNvPr id="3" name="Foliennummernplatzhalter 2">
            <a:extLst>
              <a:ext uri="{FF2B5EF4-FFF2-40B4-BE49-F238E27FC236}">
                <a16:creationId xmlns:a16="http://schemas.microsoft.com/office/drawing/2014/main" id="{026275E7-239D-BF2C-2932-EE0AA3812792}"/>
              </a:ext>
            </a:extLst>
          </p:cNvPr>
          <p:cNvSpPr>
            <a:spLocks noGrp="1"/>
          </p:cNvSpPr>
          <p:nvPr>
            <p:ph type="sldNum" sz="quarter" idx="10"/>
          </p:nvPr>
        </p:nvSpPr>
        <p:spPr/>
        <p:txBody>
          <a:bodyPr/>
          <a:lstStyle/>
          <a:p>
            <a:fld id="{8E9B98B9-A8BF-4AE1-837A-DA922CF9D24B}" type="slidenum">
              <a:rPr lang="de-DE" smtClean="0"/>
              <a:pPr/>
              <a:t>19</a:t>
            </a:fld>
            <a:endParaRPr lang="de-DE" dirty="0"/>
          </a:p>
        </p:txBody>
      </p:sp>
      <p:sp>
        <p:nvSpPr>
          <p:cNvPr id="8" name="Textfeld 7">
            <a:extLst>
              <a:ext uri="{FF2B5EF4-FFF2-40B4-BE49-F238E27FC236}">
                <a16:creationId xmlns:a16="http://schemas.microsoft.com/office/drawing/2014/main" id="{AC64FD4B-BBE8-F63C-0925-E12EB687C6A5}"/>
              </a:ext>
            </a:extLst>
          </p:cNvPr>
          <p:cNvSpPr txBox="1"/>
          <p:nvPr/>
        </p:nvSpPr>
        <p:spPr>
          <a:xfrm>
            <a:off x="99319" y="824119"/>
            <a:ext cx="5112568" cy="2585323"/>
          </a:xfrm>
          <a:prstGeom prst="rect">
            <a:avLst/>
          </a:prstGeom>
          <a:noFill/>
        </p:spPr>
        <p:txBody>
          <a:bodyPr wrap="square" rtlCol="0">
            <a:spAutoFit/>
          </a:bodyPr>
          <a:lstStyle/>
          <a:p>
            <a:pPr marL="0" algn="l" rtl="0" eaLnBrk="1" fontAlgn="ctr" latinLnBrk="0" hangingPunct="1">
              <a:spcBef>
                <a:spcPts val="0"/>
              </a:spcBef>
              <a:spcAft>
                <a:spcPts val="0"/>
              </a:spcAft>
            </a:pPr>
            <a:r>
              <a:rPr lang="de-DE" b="1" dirty="0" err="1">
                <a:solidFill>
                  <a:srgbClr val="000000"/>
                </a:solidFill>
                <a:latin typeface="Segoe UI" panose="020B0502040204020203" pitchFamily="34" charset="0"/>
              </a:rPr>
              <a:t>E</a:t>
            </a:r>
            <a:r>
              <a:rPr lang="de-DE" sz="1800" b="1" i="0" u="none" strike="noStrike" kern="1200" dirty="0" err="1">
                <a:solidFill>
                  <a:srgbClr val="000000"/>
                </a:solidFill>
                <a:effectLst/>
                <a:latin typeface="Segoe UI" panose="020B0502040204020203" pitchFamily="34" charset="0"/>
              </a:rPr>
              <a:t>conomic</a:t>
            </a:r>
            <a:endParaRPr lang="de-DE" sz="1800" b="1" i="0" u="none" strike="noStrike" dirty="0">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de-DE" sz="1800" b="0" i="0" u="none" strike="noStrike" kern="1200" dirty="0" err="1">
                <a:solidFill>
                  <a:srgbClr val="000000"/>
                </a:solidFill>
                <a:effectLst/>
                <a:latin typeface="Segoe UI" panose="020B0502040204020203" pitchFamily="34" charset="0"/>
              </a:rPr>
              <a:t>economic</a:t>
            </a:r>
            <a:r>
              <a:rPr lang="de-DE" sz="1800" b="0" i="0" u="none" strike="noStrike" kern="1200" dirty="0">
                <a:solidFill>
                  <a:srgbClr val="000000"/>
                </a:solidFill>
                <a:effectLst/>
                <a:latin typeface="Segoe UI" panose="020B0502040204020203" pitchFamily="34" charset="0"/>
              </a:rPr>
              <a:t> </a:t>
            </a:r>
            <a:r>
              <a:rPr lang="de-DE" sz="1800" b="0" i="0" u="none" strike="noStrike" kern="1200" dirty="0" err="1">
                <a:solidFill>
                  <a:srgbClr val="000000"/>
                </a:solidFill>
                <a:effectLst/>
                <a:latin typeface="Segoe UI" panose="020B0502040204020203" pitchFamily="34" charset="0"/>
              </a:rPr>
              <a:t>efficiency</a:t>
            </a:r>
            <a:endParaRPr lang="de-DE" sz="1800" b="0" i="0" u="none" strike="noStrike" dirty="0">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Segoe UI" panose="020B0502040204020203" pitchFamily="34" charset="0"/>
              </a:rPr>
              <a:t>competition due to globalization</a:t>
            </a:r>
          </a:p>
          <a:p>
            <a:pPr marL="285750" indent="-285750" fontAlgn="ctr">
              <a:buFont typeface="Arial" panose="020B0604020202020204" pitchFamily="34" charset="0"/>
              <a:buChar char="•"/>
            </a:pPr>
            <a:r>
              <a:rPr lang="en-US" dirty="0"/>
              <a:t>shortage of skilled workforce</a:t>
            </a:r>
            <a:endParaRPr lang="de-DE" sz="1800" b="0" i="0" u="none" strike="noStrike" dirty="0">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de-DE" sz="1800" b="0" i="0" u="none" strike="noStrike" kern="1200" dirty="0" err="1">
                <a:solidFill>
                  <a:srgbClr val="000000"/>
                </a:solidFill>
                <a:effectLst/>
                <a:latin typeface="Segoe UI" panose="020B0502040204020203" pitchFamily="34" charset="0"/>
              </a:rPr>
              <a:t>subsidy</a:t>
            </a:r>
            <a:r>
              <a:rPr lang="de-DE" sz="1800" b="0" i="0" u="none" strike="noStrike" kern="1200" dirty="0">
                <a:solidFill>
                  <a:srgbClr val="000000"/>
                </a:solidFill>
                <a:effectLst/>
                <a:latin typeface="Segoe UI" panose="020B0502040204020203" pitchFamily="34" charset="0"/>
              </a:rPr>
              <a:t> </a:t>
            </a:r>
            <a:r>
              <a:rPr lang="de-DE" sz="1800" b="0" i="0" u="none" strike="noStrike" kern="1200" dirty="0" err="1">
                <a:solidFill>
                  <a:srgbClr val="000000"/>
                </a:solidFill>
                <a:effectLst/>
                <a:latin typeface="Segoe UI" panose="020B0502040204020203" pitchFamily="34" charset="0"/>
              </a:rPr>
              <a:t>policy</a:t>
            </a:r>
            <a:endParaRPr lang="de-DE" sz="1800" b="0" i="0" u="none" strike="noStrike" dirty="0">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rPr>
              <a:t>processing facilities</a:t>
            </a:r>
          </a:p>
          <a:p>
            <a:pPr marL="285750" indent="-285750" algn="l" rtl="0" eaLnBrk="1" fontAlgn="ctr" latinLnBrk="0" hangingPunct="1">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rPr>
              <a:t>high prices for land</a:t>
            </a:r>
            <a:r>
              <a:rPr lang="en-US" dirty="0">
                <a:latin typeface="Arial" panose="020B0604020202020204" pitchFamily="34" charset="0"/>
              </a:rPr>
              <a:t> and l</a:t>
            </a:r>
            <a:r>
              <a:rPr lang="en-US" sz="1800" b="0" i="0" u="none" strike="noStrike" dirty="0">
                <a:effectLst/>
                <a:latin typeface="Arial" panose="020B0604020202020204" pitchFamily="34" charset="0"/>
              </a:rPr>
              <a:t>ack of entry opportunities</a:t>
            </a:r>
            <a:endParaRPr lang="en-US" dirty="0">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sz="1800" b="0" i="0" u="none" strike="noStrike" dirty="0">
                <a:effectLst/>
                <a:latin typeface="Arial" panose="020B0604020202020204" pitchFamily="34" charset="0"/>
              </a:rPr>
              <a:t>yield stability</a:t>
            </a:r>
            <a:endParaRPr lang="de-DE" dirty="0"/>
          </a:p>
        </p:txBody>
      </p:sp>
      <p:sp>
        <p:nvSpPr>
          <p:cNvPr id="12" name="Textfeld 11">
            <a:extLst>
              <a:ext uri="{FF2B5EF4-FFF2-40B4-BE49-F238E27FC236}">
                <a16:creationId xmlns:a16="http://schemas.microsoft.com/office/drawing/2014/main" id="{5AE38BAE-713B-D205-6448-AABE7C934193}"/>
              </a:ext>
            </a:extLst>
          </p:cNvPr>
          <p:cNvSpPr txBox="1"/>
          <p:nvPr/>
        </p:nvSpPr>
        <p:spPr>
          <a:xfrm>
            <a:off x="84582" y="3321603"/>
            <a:ext cx="4594860" cy="1754326"/>
          </a:xfrm>
          <a:prstGeom prst="rect">
            <a:avLst/>
          </a:prstGeom>
          <a:noFill/>
        </p:spPr>
        <p:txBody>
          <a:bodyPr wrap="square">
            <a:spAutoFit/>
          </a:bodyPr>
          <a:lstStyle/>
          <a:p>
            <a:r>
              <a:rPr lang="de-DE" b="1" dirty="0"/>
              <a:t>Environmental</a:t>
            </a:r>
          </a:p>
          <a:p>
            <a:pPr marL="285750" indent="-285750">
              <a:buFont typeface="Arial" panose="020B0604020202020204" pitchFamily="34" charset="0"/>
              <a:buChar char="•"/>
            </a:pPr>
            <a:r>
              <a:rPr lang="de-DE" dirty="0" err="1"/>
              <a:t>soil</a:t>
            </a:r>
            <a:r>
              <a:rPr lang="de-DE" dirty="0"/>
              <a:t> </a:t>
            </a:r>
            <a:r>
              <a:rPr lang="de-DE" dirty="0" err="1"/>
              <a:t>quality</a:t>
            </a:r>
            <a:endParaRPr lang="de-DE" dirty="0"/>
          </a:p>
          <a:p>
            <a:pPr marL="285750" indent="-285750">
              <a:buFont typeface="Arial" panose="020B0604020202020204" pitchFamily="34" charset="0"/>
              <a:buChar char="•"/>
            </a:pPr>
            <a:r>
              <a:rPr lang="de-DE" dirty="0" err="1"/>
              <a:t>precipitation</a:t>
            </a:r>
            <a:r>
              <a:rPr lang="de-DE" dirty="0"/>
              <a:t> (</a:t>
            </a:r>
            <a:r>
              <a:rPr lang="de-DE" dirty="0" err="1"/>
              <a:t>quantity</a:t>
            </a:r>
            <a:r>
              <a:rPr lang="de-DE" dirty="0"/>
              <a:t> and </a:t>
            </a:r>
            <a:r>
              <a:rPr lang="de-DE" dirty="0" err="1"/>
              <a:t>distribution</a:t>
            </a:r>
            <a:r>
              <a:rPr lang="de-DE" dirty="0"/>
              <a:t>)</a:t>
            </a:r>
          </a:p>
          <a:p>
            <a:pPr marL="285750" indent="-285750">
              <a:buFont typeface="Arial" panose="020B0604020202020204" pitchFamily="34" charset="0"/>
              <a:buChar char="•"/>
            </a:pPr>
            <a:r>
              <a:rPr lang="de-DE" dirty="0" err="1"/>
              <a:t>temperature</a:t>
            </a:r>
            <a:r>
              <a:rPr lang="de-DE" dirty="0"/>
              <a:t> </a:t>
            </a:r>
            <a:r>
              <a:rPr lang="de-DE" dirty="0" err="1"/>
              <a:t>rise</a:t>
            </a:r>
            <a:r>
              <a:rPr lang="de-DE" dirty="0"/>
              <a:t> &amp; </a:t>
            </a:r>
            <a:r>
              <a:rPr lang="de-DE" dirty="0" err="1"/>
              <a:t>intermittent</a:t>
            </a:r>
            <a:r>
              <a:rPr lang="de-DE" dirty="0"/>
              <a:t> </a:t>
            </a:r>
            <a:r>
              <a:rPr lang="de-DE" dirty="0" err="1"/>
              <a:t>frost</a:t>
            </a:r>
            <a:endParaRPr lang="de-DE" dirty="0"/>
          </a:p>
          <a:p>
            <a:pPr marL="285750" indent="-285750">
              <a:buFont typeface="Arial" panose="020B0604020202020204" pitchFamily="34" charset="0"/>
              <a:buChar char="•"/>
            </a:pPr>
            <a:r>
              <a:rPr lang="de-DE" dirty="0" err="1"/>
              <a:t>increasing</a:t>
            </a:r>
            <a:r>
              <a:rPr lang="de-DE" dirty="0"/>
              <a:t> </a:t>
            </a:r>
            <a:r>
              <a:rPr lang="de-DE" dirty="0" err="1"/>
              <a:t>water</a:t>
            </a:r>
            <a:r>
              <a:rPr lang="de-DE" dirty="0"/>
              <a:t> </a:t>
            </a:r>
            <a:r>
              <a:rPr lang="de-DE" dirty="0" err="1"/>
              <a:t>scarcity</a:t>
            </a:r>
            <a:r>
              <a:rPr lang="de-DE" dirty="0"/>
              <a:t> in Brandenburg</a:t>
            </a:r>
          </a:p>
          <a:p>
            <a:pPr marL="285750" indent="-285750">
              <a:buFont typeface="Arial" panose="020B0604020202020204" pitchFamily="34" charset="0"/>
              <a:buChar char="•"/>
            </a:pPr>
            <a:r>
              <a:rPr lang="de-DE" dirty="0" err="1"/>
              <a:t>species</a:t>
            </a:r>
            <a:r>
              <a:rPr lang="de-DE" dirty="0"/>
              <a:t>/</a:t>
            </a:r>
            <a:r>
              <a:rPr lang="de-DE" dirty="0" err="1"/>
              <a:t>insect</a:t>
            </a:r>
            <a:r>
              <a:rPr lang="de-DE" dirty="0"/>
              <a:t> </a:t>
            </a:r>
            <a:r>
              <a:rPr lang="de-DE" dirty="0" err="1"/>
              <a:t>extinction</a:t>
            </a:r>
            <a:endParaRPr lang="de-DE" dirty="0"/>
          </a:p>
        </p:txBody>
      </p:sp>
      <p:sp>
        <p:nvSpPr>
          <p:cNvPr id="14" name="Textfeld 13">
            <a:extLst>
              <a:ext uri="{FF2B5EF4-FFF2-40B4-BE49-F238E27FC236}">
                <a16:creationId xmlns:a16="http://schemas.microsoft.com/office/drawing/2014/main" id="{F0633D83-E74C-D407-D61D-46C21C478A34}"/>
              </a:ext>
            </a:extLst>
          </p:cNvPr>
          <p:cNvSpPr txBox="1"/>
          <p:nvPr/>
        </p:nvSpPr>
        <p:spPr>
          <a:xfrm>
            <a:off x="4637768" y="863590"/>
            <a:ext cx="3708412" cy="2308324"/>
          </a:xfrm>
          <a:prstGeom prst="rect">
            <a:avLst/>
          </a:prstGeom>
          <a:noFill/>
        </p:spPr>
        <p:txBody>
          <a:bodyPr wrap="square">
            <a:spAutoFit/>
          </a:bodyPr>
          <a:lstStyle/>
          <a:p>
            <a:r>
              <a:rPr lang="en-US" b="1" dirty="0"/>
              <a:t>Social</a:t>
            </a:r>
          </a:p>
          <a:p>
            <a:pPr marL="285750" indent="-285750">
              <a:buFont typeface="Arial" panose="020B0604020202020204" pitchFamily="34" charset="0"/>
              <a:buChar char="•"/>
            </a:pPr>
            <a:r>
              <a:rPr lang="en-US" dirty="0"/>
              <a:t>Societal knowledge and lack of recognition</a:t>
            </a:r>
          </a:p>
          <a:p>
            <a:pPr marL="285750" indent="-285750">
              <a:buFont typeface="Arial" panose="020B0604020202020204" pitchFamily="34" charset="0"/>
              <a:buChar char="•"/>
            </a:pPr>
            <a:r>
              <a:rPr lang="en-US" dirty="0"/>
              <a:t>Changing consumption pattern</a:t>
            </a:r>
          </a:p>
          <a:p>
            <a:pPr marL="285750" indent="-285750">
              <a:buFont typeface="Arial" panose="020B0604020202020204" pitchFamily="34" charset="0"/>
              <a:buChar char="•"/>
            </a:pPr>
            <a:r>
              <a:rPr lang="en-US" dirty="0" err="1"/>
              <a:t>Urbanisation</a:t>
            </a:r>
            <a:r>
              <a:rPr lang="en-US" dirty="0"/>
              <a:t> &amp; rural exodus</a:t>
            </a:r>
          </a:p>
          <a:p>
            <a:pPr marL="285750" indent="-285750">
              <a:buFont typeface="Arial" panose="020B0604020202020204" pitchFamily="34" charset="0"/>
              <a:buChar char="•"/>
            </a:pPr>
            <a:r>
              <a:rPr lang="en-US" dirty="0"/>
              <a:t>Reliability of food supply</a:t>
            </a:r>
          </a:p>
          <a:p>
            <a:pPr marL="285750" indent="-285750">
              <a:buFont typeface="Arial" panose="020B0604020202020204" pitchFamily="34" charset="0"/>
              <a:buChar char="•"/>
            </a:pPr>
            <a:r>
              <a:rPr lang="en-US" dirty="0"/>
              <a:t>Farm successor</a:t>
            </a:r>
          </a:p>
          <a:p>
            <a:pPr marL="285750" indent="-285750">
              <a:buFont typeface="Arial" panose="020B0604020202020204" pitchFamily="34" charset="0"/>
              <a:buChar char="•"/>
            </a:pPr>
            <a:r>
              <a:rPr lang="en-US" dirty="0"/>
              <a:t>Work-life balance</a:t>
            </a:r>
          </a:p>
        </p:txBody>
      </p:sp>
      <p:sp>
        <p:nvSpPr>
          <p:cNvPr id="17" name="Textfeld 16">
            <a:extLst>
              <a:ext uri="{FF2B5EF4-FFF2-40B4-BE49-F238E27FC236}">
                <a16:creationId xmlns:a16="http://schemas.microsoft.com/office/drawing/2014/main" id="{9D149DF0-3086-2896-36AB-4FBA8F8FE5FE}"/>
              </a:ext>
            </a:extLst>
          </p:cNvPr>
          <p:cNvSpPr txBox="1"/>
          <p:nvPr/>
        </p:nvSpPr>
        <p:spPr>
          <a:xfrm>
            <a:off x="-45720" y="5272385"/>
            <a:ext cx="4855464" cy="3139321"/>
          </a:xfrm>
          <a:prstGeom prst="rect">
            <a:avLst/>
          </a:prstGeom>
          <a:noFill/>
        </p:spPr>
        <p:txBody>
          <a:bodyPr wrap="square">
            <a:spAutoFit/>
          </a:bodyPr>
          <a:lstStyle/>
          <a:p>
            <a:r>
              <a:rPr lang="en-US" dirty="0"/>
              <a:t>institutional</a:t>
            </a:r>
          </a:p>
          <a:p>
            <a:r>
              <a:rPr lang="en-US" dirty="0"/>
              <a:t>political regulations</a:t>
            </a:r>
          </a:p>
          <a:p>
            <a:r>
              <a:rPr lang="en-US" dirty="0"/>
              <a:t>"direct payments prevent innovative </a:t>
            </a:r>
            <a:r>
              <a:rPr lang="en-US" dirty="0" err="1"/>
              <a:t>ideasNO</a:t>
            </a:r>
            <a:r>
              <a:rPr lang="en-US" dirty="0"/>
              <a:t> (if, then economic)“(slow down </a:t>
            </a:r>
            <a:r>
              <a:rPr lang="en-US" dirty="0" err="1"/>
              <a:t>predicatability</a:t>
            </a:r>
            <a:r>
              <a:rPr lang="en-US" dirty="0"/>
              <a:t>)</a:t>
            </a:r>
          </a:p>
          <a:p>
            <a:r>
              <a:rPr lang="en-US" dirty="0"/>
              <a:t>Land and property ownership</a:t>
            </a:r>
          </a:p>
          <a:p>
            <a:r>
              <a:rPr lang="en-US" dirty="0"/>
              <a:t>competition for land (</a:t>
            </a:r>
            <a:r>
              <a:rPr lang="en-US" dirty="0" err="1"/>
              <a:t>agric</a:t>
            </a:r>
            <a:r>
              <a:rPr lang="en-US" dirty="0"/>
              <a:t> &lt;--&gt; industry)</a:t>
            </a:r>
          </a:p>
          <a:p>
            <a:r>
              <a:rPr lang="en-US" dirty="0"/>
              <a:t>increasing bureaucracy of existing subsidies </a:t>
            </a:r>
          </a:p>
          <a:p>
            <a:r>
              <a:rPr lang="en-US" dirty="0"/>
              <a:t>complexity of new subsidy-programs</a:t>
            </a:r>
          </a:p>
          <a:p>
            <a:r>
              <a:rPr lang="en-US" dirty="0"/>
              <a:t>lack of contact persons at authorities</a:t>
            </a:r>
          </a:p>
          <a:p>
            <a:r>
              <a:rPr lang="en-US" dirty="0"/>
              <a:t>"</a:t>
            </a:r>
            <a:r>
              <a:rPr lang="en-US" dirty="0" err="1"/>
              <a:t>digitalisation</a:t>
            </a:r>
            <a:r>
              <a:rPr lang="en-US" dirty="0"/>
              <a:t> in medium-term"</a:t>
            </a:r>
          </a:p>
          <a:p>
            <a:endParaRPr lang="en-US" dirty="0"/>
          </a:p>
        </p:txBody>
      </p:sp>
      <p:sp>
        <p:nvSpPr>
          <p:cNvPr id="6" name="Textfeld 5">
            <a:extLst>
              <a:ext uri="{FF2B5EF4-FFF2-40B4-BE49-F238E27FC236}">
                <a16:creationId xmlns:a16="http://schemas.microsoft.com/office/drawing/2014/main" id="{3A7A854C-86D0-8EDD-7F4E-EF584D80E223}"/>
              </a:ext>
            </a:extLst>
          </p:cNvPr>
          <p:cNvSpPr txBox="1"/>
          <p:nvPr/>
        </p:nvSpPr>
        <p:spPr>
          <a:xfrm>
            <a:off x="4637768" y="3460750"/>
            <a:ext cx="4619170" cy="1200329"/>
          </a:xfrm>
          <a:prstGeom prst="rect">
            <a:avLst/>
          </a:prstGeom>
          <a:noFill/>
        </p:spPr>
        <p:txBody>
          <a:bodyPr wrap="square">
            <a:spAutoFit/>
          </a:bodyPr>
          <a:lstStyle/>
          <a:p>
            <a:r>
              <a:rPr lang="en-US" b="1" dirty="0"/>
              <a:t>Institutional</a:t>
            </a:r>
          </a:p>
          <a:p>
            <a:pPr marL="285750" indent="-285750">
              <a:buFont typeface="Arial" panose="020B0604020202020204" pitchFamily="34" charset="0"/>
              <a:buChar char="•"/>
            </a:pPr>
            <a:r>
              <a:rPr lang="en-US" dirty="0"/>
              <a:t>Political regulations</a:t>
            </a:r>
          </a:p>
          <a:p>
            <a:pPr marL="285750" indent="-285750">
              <a:buFont typeface="Arial" panose="020B0604020202020204" pitchFamily="34" charset="0"/>
              <a:buChar char="•"/>
            </a:pPr>
            <a:r>
              <a:rPr lang="en-US" dirty="0"/>
              <a:t>Land and property ownership </a:t>
            </a:r>
          </a:p>
          <a:p>
            <a:pPr marL="285750" indent="-285750">
              <a:buFont typeface="Arial" panose="020B0604020202020204" pitchFamily="34" charset="0"/>
              <a:buChar char="•"/>
            </a:pPr>
            <a:r>
              <a:rPr lang="en-US" dirty="0"/>
              <a:t>Increasing bureaucracy</a:t>
            </a:r>
          </a:p>
        </p:txBody>
      </p:sp>
    </p:spTree>
    <p:extLst>
      <p:ext uri="{BB962C8B-B14F-4D97-AF65-F5344CB8AC3E}">
        <p14:creationId xmlns:p14="http://schemas.microsoft.com/office/powerpoint/2010/main" val="31981811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4"/>
          </p:nvPr>
        </p:nvSpPr>
        <p:spPr>
          <a:xfrm>
            <a:off x="249790" y="1681740"/>
            <a:ext cx="5474338" cy="2988332"/>
          </a:xfrm>
        </p:spPr>
        <p:txBody>
          <a:bodyPr/>
          <a:lstStyle/>
          <a:p>
            <a:pPr marL="360363" indent="-271463">
              <a:lnSpc>
                <a:spcPct val="150000"/>
              </a:lnSpc>
            </a:pPr>
            <a:r>
              <a:rPr lang="de-DE" sz="2400" dirty="0" err="1"/>
              <a:t>Why</a:t>
            </a:r>
            <a:r>
              <a:rPr lang="de-DE" sz="2400" dirty="0"/>
              <a:t> </a:t>
            </a:r>
            <a:r>
              <a:rPr lang="de-DE" sz="2400" dirty="0" err="1"/>
              <a:t>resilience</a:t>
            </a:r>
            <a:r>
              <a:rPr lang="de-DE" sz="2400" dirty="0"/>
              <a:t> </a:t>
            </a:r>
            <a:r>
              <a:rPr lang="de-DE" sz="2400" dirty="0" err="1"/>
              <a:t>matters</a:t>
            </a:r>
            <a:r>
              <a:rPr lang="de-DE" sz="2400" dirty="0"/>
              <a:t>?  </a:t>
            </a:r>
          </a:p>
          <a:p>
            <a:pPr marL="360363" indent="-271463">
              <a:lnSpc>
                <a:spcPct val="150000"/>
              </a:lnSpc>
            </a:pPr>
            <a:endParaRPr lang="de-DE" sz="1000" dirty="0"/>
          </a:p>
          <a:p>
            <a:pPr marL="360363" indent="-271463"/>
            <a:r>
              <a:rPr lang="de-DE" sz="2400" dirty="0" err="1"/>
              <a:t>Contribution</a:t>
            </a:r>
            <a:r>
              <a:rPr lang="de-DE" sz="2400" dirty="0"/>
              <a:t> </a:t>
            </a:r>
            <a:r>
              <a:rPr lang="de-DE" sz="2400" dirty="0" err="1"/>
              <a:t>of</a:t>
            </a:r>
            <a:r>
              <a:rPr lang="de-DE" sz="2400" dirty="0"/>
              <a:t> </a:t>
            </a:r>
            <a:r>
              <a:rPr lang="de-DE" sz="2400" dirty="0" err="1"/>
              <a:t>agricultural</a:t>
            </a:r>
            <a:r>
              <a:rPr lang="de-DE" sz="2400" dirty="0"/>
              <a:t> </a:t>
            </a:r>
            <a:r>
              <a:rPr lang="de-DE" sz="2400" dirty="0" err="1"/>
              <a:t>diversifiction</a:t>
            </a:r>
            <a:r>
              <a:rPr lang="de-DE" sz="2400" dirty="0"/>
              <a:t> </a:t>
            </a:r>
            <a:r>
              <a:rPr lang="de-DE" sz="2400" dirty="0" err="1"/>
              <a:t>measures</a:t>
            </a:r>
            <a:r>
              <a:rPr lang="de-DE" sz="2400" dirty="0"/>
              <a:t> </a:t>
            </a:r>
            <a:r>
              <a:rPr lang="de-DE" sz="2400" dirty="0" err="1"/>
              <a:t>to</a:t>
            </a:r>
            <a:r>
              <a:rPr lang="de-DE" sz="2400" dirty="0"/>
              <a:t> </a:t>
            </a:r>
            <a:r>
              <a:rPr lang="de-DE" sz="2400" dirty="0" err="1"/>
              <a:t>resilience</a:t>
            </a:r>
            <a:endParaRPr lang="de-DE" sz="2400" dirty="0"/>
          </a:p>
          <a:p>
            <a:pPr marL="360363" indent="-271463"/>
            <a:endParaRPr lang="de-DE" sz="1000" dirty="0"/>
          </a:p>
          <a:p>
            <a:pPr marL="360363" indent="-271463"/>
            <a:r>
              <a:rPr lang="de-DE" sz="2400" dirty="0" err="1"/>
              <a:t>Resilience</a:t>
            </a:r>
            <a:r>
              <a:rPr lang="de-DE" sz="2400" dirty="0"/>
              <a:t> </a:t>
            </a:r>
            <a:r>
              <a:rPr lang="de-DE" sz="2400" dirty="0" err="1"/>
              <a:t>capacities</a:t>
            </a:r>
            <a:r>
              <a:rPr lang="de-DE" sz="2400" dirty="0"/>
              <a:t> and </a:t>
            </a:r>
            <a:r>
              <a:rPr lang="de-DE" sz="2400" dirty="0" err="1"/>
              <a:t>the</a:t>
            </a:r>
            <a:r>
              <a:rPr lang="de-DE" sz="2400" dirty="0"/>
              <a:t> adaptive </a:t>
            </a:r>
            <a:r>
              <a:rPr lang="de-DE" sz="2400" dirty="0" err="1"/>
              <a:t>cycle</a:t>
            </a:r>
            <a:r>
              <a:rPr lang="de-DE" sz="2400" dirty="0"/>
              <a:t> </a:t>
            </a:r>
          </a:p>
        </p:txBody>
      </p:sp>
      <p:sp>
        <p:nvSpPr>
          <p:cNvPr id="7" name="Titel 6"/>
          <p:cNvSpPr>
            <a:spLocks noGrp="1"/>
          </p:cNvSpPr>
          <p:nvPr>
            <p:ph type="title"/>
          </p:nvPr>
        </p:nvSpPr>
        <p:spPr/>
        <p:txBody>
          <a:bodyPr/>
          <a:lstStyle/>
          <a:p>
            <a:r>
              <a:rPr lang="en-US" dirty="0"/>
              <a:t>Contribution of diversification to resilience capacities of agricultural systems</a:t>
            </a:r>
            <a:endParaRPr lang="de-DE" dirty="0"/>
          </a:p>
        </p:txBody>
      </p:sp>
      <p:sp>
        <p:nvSpPr>
          <p:cNvPr id="8" name="Foliennummernplatzhalter 7"/>
          <p:cNvSpPr>
            <a:spLocks noGrp="1"/>
          </p:cNvSpPr>
          <p:nvPr>
            <p:ph type="sldNum" sz="quarter" idx="25"/>
          </p:nvPr>
        </p:nvSpPr>
        <p:spPr/>
        <p:txBody>
          <a:bodyPr/>
          <a:lstStyle/>
          <a:p>
            <a:fld id="{8E9B98B9-A8BF-4AE1-837A-DA922CF9D24B}" type="slidenum">
              <a:rPr lang="de-DE" smtClean="0"/>
              <a:pPr/>
              <a:t>2</a:t>
            </a:fld>
            <a:endParaRPr lang="de-DE"/>
          </a:p>
        </p:txBody>
      </p:sp>
      <p:sp>
        <p:nvSpPr>
          <p:cNvPr id="2" name="Textfeld 1">
            <a:extLst>
              <a:ext uri="{FF2B5EF4-FFF2-40B4-BE49-F238E27FC236}">
                <a16:creationId xmlns:a16="http://schemas.microsoft.com/office/drawing/2014/main" id="{47FAE5C3-2840-8B7E-0BE7-BE72980471D0}"/>
              </a:ext>
            </a:extLst>
          </p:cNvPr>
          <p:cNvSpPr txBox="1"/>
          <p:nvPr/>
        </p:nvSpPr>
        <p:spPr>
          <a:xfrm>
            <a:off x="179512" y="929787"/>
            <a:ext cx="2772308" cy="584775"/>
          </a:xfrm>
          <a:prstGeom prst="rect">
            <a:avLst/>
          </a:prstGeom>
          <a:noFill/>
        </p:spPr>
        <p:txBody>
          <a:bodyPr wrap="square" rtlCol="0">
            <a:spAutoFit/>
          </a:bodyPr>
          <a:lstStyle/>
          <a:p>
            <a:r>
              <a:rPr lang="en-US" sz="3200" dirty="0">
                <a:latin typeface="+mj-lt"/>
              </a:rPr>
              <a:t>Overview</a:t>
            </a:r>
            <a:endParaRPr lang="de-DE" sz="3200" dirty="0">
              <a:latin typeface="+mj-lt"/>
            </a:endParaRPr>
          </a:p>
        </p:txBody>
      </p:sp>
      <p:pic>
        <p:nvPicPr>
          <p:cNvPr id="4" name="Grafik 3" descr="Ein Bild, das Wolke, draußen, Gelände, Himmel enthält.&#10;&#10;Automatisch generierte Beschreibung">
            <a:extLst>
              <a:ext uri="{FF2B5EF4-FFF2-40B4-BE49-F238E27FC236}">
                <a16:creationId xmlns:a16="http://schemas.microsoft.com/office/drawing/2014/main" id="{0F0124FE-4DEA-020D-9DEC-DA786AB8E2F6}"/>
              </a:ext>
            </a:extLst>
          </p:cNvPr>
          <p:cNvPicPr>
            <a:picLocks noChangeAspect="1"/>
          </p:cNvPicPr>
          <p:nvPr/>
        </p:nvPicPr>
        <p:blipFill>
          <a:blip r:embed="rId2"/>
          <a:stretch>
            <a:fillRect/>
          </a:stretch>
        </p:blipFill>
        <p:spPr>
          <a:xfrm>
            <a:off x="5868144" y="1887674"/>
            <a:ext cx="2675988" cy="1597689"/>
          </a:xfrm>
          <a:prstGeom prst="rect">
            <a:avLst/>
          </a:prstGeom>
        </p:spPr>
      </p:pic>
      <p:sp>
        <p:nvSpPr>
          <p:cNvPr id="6" name="Textfeld 5">
            <a:extLst>
              <a:ext uri="{FF2B5EF4-FFF2-40B4-BE49-F238E27FC236}">
                <a16:creationId xmlns:a16="http://schemas.microsoft.com/office/drawing/2014/main" id="{3CBB2A21-79A4-853C-30B2-DFAB89A8EC63}"/>
              </a:ext>
            </a:extLst>
          </p:cNvPr>
          <p:cNvSpPr txBox="1"/>
          <p:nvPr/>
        </p:nvSpPr>
        <p:spPr>
          <a:xfrm>
            <a:off x="5868144" y="3483263"/>
            <a:ext cx="2675988" cy="153888"/>
          </a:xfrm>
          <a:prstGeom prst="rect">
            <a:avLst/>
          </a:prstGeom>
          <a:noFill/>
        </p:spPr>
        <p:txBody>
          <a:bodyPr wrap="square" rtlCol="0">
            <a:spAutoFit/>
          </a:bodyPr>
          <a:lstStyle/>
          <a:p>
            <a:r>
              <a:rPr lang="de-DE" sz="400" dirty="0">
                <a:solidFill>
                  <a:schemeClr val="bg1">
                    <a:lumMod val="75000"/>
                  </a:schemeClr>
                </a:solidFill>
              </a:rPr>
              <a:t>https://tse4.mm.bing.net/th?id=OIP.JmhhobQkxKObkUCdoW579wHaEb&amp;pid=Api</a:t>
            </a:r>
          </a:p>
        </p:txBody>
      </p:sp>
    </p:spTree>
    <p:extLst>
      <p:ext uri="{BB962C8B-B14F-4D97-AF65-F5344CB8AC3E}">
        <p14:creationId xmlns:p14="http://schemas.microsoft.com/office/powerpoint/2010/main" val="404091834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0DAC2-FA75-0270-7E77-606B4FA87CB7}"/>
              </a:ext>
            </a:extLst>
          </p:cNvPr>
          <p:cNvSpPr>
            <a:spLocks noGrp="1"/>
          </p:cNvSpPr>
          <p:nvPr>
            <p:ph type="title"/>
          </p:nvPr>
        </p:nvSpPr>
        <p:spPr/>
        <p:txBody>
          <a:bodyPr/>
          <a:lstStyle/>
          <a:p>
            <a:r>
              <a:rPr lang="de-DE" dirty="0" err="1"/>
              <a:t>Resilience</a:t>
            </a:r>
            <a:r>
              <a:rPr lang="de-DE" dirty="0"/>
              <a:t> </a:t>
            </a:r>
            <a:r>
              <a:rPr lang="de-DE" dirty="0" err="1"/>
              <a:t>for</a:t>
            </a:r>
            <a:r>
              <a:rPr lang="de-DE" dirty="0"/>
              <a:t> </a:t>
            </a:r>
            <a:r>
              <a:rPr lang="de-DE" dirty="0" err="1"/>
              <a:t>what</a:t>
            </a:r>
            <a:r>
              <a:rPr lang="de-DE" dirty="0"/>
              <a:t> </a:t>
            </a:r>
            <a:r>
              <a:rPr lang="de-DE" dirty="0" err="1"/>
              <a:t>purpose</a:t>
            </a:r>
            <a:r>
              <a:rPr lang="de-DE" dirty="0"/>
              <a:t>? </a:t>
            </a:r>
            <a:r>
              <a:rPr lang="de-DE" dirty="0" err="1"/>
              <a:t>Faming</a:t>
            </a:r>
            <a:r>
              <a:rPr lang="de-DE" dirty="0"/>
              <a:t> </a:t>
            </a:r>
            <a:r>
              <a:rPr lang="de-DE" dirty="0" err="1"/>
              <a:t>functions</a:t>
            </a:r>
            <a:r>
              <a:rPr lang="de-DE" dirty="0"/>
              <a:t> – </a:t>
            </a:r>
            <a:r>
              <a:rPr lang="de-DE" dirty="0" err="1"/>
              <a:t>impact</a:t>
            </a:r>
            <a:r>
              <a:rPr lang="de-DE" dirty="0"/>
              <a:t> </a:t>
            </a:r>
            <a:r>
              <a:rPr lang="de-DE" dirty="0" err="1"/>
              <a:t>areas</a:t>
            </a:r>
            <a:endParaRPr lang="de-DE" dirty="0"/>
          </a:p>
        </p:txBody>
      </p:sp>
      <p:sp>
        <p:nvSpPr>
          <p:cNvPr id="3" name="Foliennummernplatzhalter 2">
            <a:extLst>
              <a:ext uri="{FF2B5EF4-FFF2-40B4-BE49-F238E27FC236}">
                <a16:creationId xmlns:a16="http://schemas.microsoft.com/office/drawing/2014/main" id="{F5A8CEF9-2A38-CB8F-3089-CD6FD44F69F0}"/>
              </a:ext>
            </a:extLst>
          </p:cNvPr>
          <p:cNvSpPr>
            <a:spLocks noGrp="1"/>
          </p:cNvSpPr>
          <p:nvPr>
            <p:ph type="sldNum" sz="quarter" idx="10"/>
          </p:nvPr>
        </p:nvSpPr>
        <p:spPr/>
        <p:txBody>
          <a:bodyPr/>
          <a:lstStyle/>
          <a:p>
            <a:fld id="{8E9B98B9-A8BF-4AE1-837A-DA922CF9D24B}" type="slidenum">
              <a:rPr lang="de-DE" smtClean="0"/>
              <a:pPr/>
              <a:t>20</a:t>
            </a:fld>
            <a:endParaRPr lang="de-DE" dirty="0"/>
          </a:p>
        </p:txBody>
      </p:sp>
      <p:sp>
        <p:nvSpPr>
          <p:cNvPr id="4" name="Textfeld 3">
            <a:extLst>
              <a:ext uri="{FF2B5EF4-FFF2-40B4-BE49-F238E27FC236}">
                <a16:creationId xmlns:a16="http://schemas.microsoft.com/office/drawing/2014/main" id="{190B8B7E-6E72-7255-4435-75C117E3521E}"/>
              </a:ext>
            </a:extLst>
          </p:cNvPr>
          <p:cNvSpPr txBox="1"/>
          <p:nvPr/>
        </p:nvSpPr>
        <p:spPr>
          <a:xfrm>
            <a:off x="310692" y="908949"/>
            <a:ext cx="5040560" cy="369332"/>
          </a:xfrm>
          <a:prstGeom prst="rect">
            <a:avLst/>
          </a:prstGeom>
          <a:noFill/>
        </p:spPr>
        <p:txBody>
          <a:bodyPr wrap="square" rtlCol="0">
            <a:spAutoFit/>
          </a:bodyPr>
          <a:lstStyle/>
          <a:p>
            <a:r>
              <a:rPr lang="de-DE" dirty="0"/>
              <a:t>Long </a:t>
            </a:r>
            <a:r>
              <a:rPr lang="de-DE" dirty="0" err="1"/>
              <a:t>list</a:t>
            </a:r>
            <a:r>
              <a:rPr lang="de-DE" dirty="0"/>
              <a:t> (20)</a:t>
            </a:r>
            <a:r>
              <a:rPr lang="de-DE" dirty="0">
                <a:sym typeface="Wingdings" panose="05000000000000000000" pitchFamily="2" charset="2"/>
              </a:rPr>
              <a:t> </a:t>
            </a:r>
            <a:r>
              <a:rPr lang="de-DE" dirty="0" err="1">
                <a:sym typeface="Wingdings" panose="05000000000000000000" pitchFamily="2" charset="2"/>
              </a:rPr>
              <a:t>short</a:t>
            </a:r>
            <a:r>
              <a:rPr lang="de-DE" dirty="0">
                <a:sym typeface="Wingdings" panose="05000000000000000000" pitchFamily="2" charset="2"/>
              </a:rPr>
              <a:t> </a:t>
            </a:r>
            <a:r>
              <a:rPr lang="de-DE" dirty="0" err="1">
                <a:sym typeface="Wingdings" panose="05000000000000000000" pitchFamily="2" charset="2"/>
              </a:rPr>
              <a:t>list</a:t>
            </a:r>
            <a:r>
              <a:rPr lang="de-DE" dirty="0">
                <a:sym typeface="Wingdings" panose="05000000000000000000" pitchFamily="2" charset="2"/>
              </a:rPr>
              <a:t> (6)</a:t>
            </a:r>
          </a:p>
        </p:txBody>
      </p:sp>
      <p:sp>
        <p:nvSpPr>
          <p:cNvPr id="5" name="Textfeld 4">
            <a:extLst>
              <a:ext uri="{FF2B5EF4-FFF2-40B4-BE49-F238E27FC236}">
                <a16:creationId xmlns:a16="http://schemas.microsoft.com/office/drawing/2014/main" id="{A9056C47-E261-9B20-F5C8-1C09460C4949}"/>
              </a:ext>
            </a:extLst>
          </p:cNvPr>
          <p:cNvSpPr txBox="1"/>
          <p:nvPr/>
        </p:nvSpPr>
        <p:spPr>
          <a:xfrm>
            <a:off x="323504" y="1518084"/>
            <a:ext cx="4824536" cy="3416320"/>
          </a:xfrm>
          <a:prstGeom prst="rect">
            <a:avLst/>
          </a:prstGeom>
          <a:noFill/>
        </p:spPr>
        <p:txBody>
          <a:bodyPr wrap="square" rtlCol="0">
            <a:spAutoFit/>
          </a:bodyPr>
          <a:lstStyle/>
          <a:p>
            <a:r>
              <a:rPr lang="de-DE" b="1" dirty="0"/>
              <a:t>Environmental:</a:t>
            </a:r>
          </a:p>
          <a:p>
            <a:r>
              <a:rPr lang="de-DE" dirty="0" err="1"/>
              <a:t>Soil</a:t>
            </a:r>
            <a:r>
              <a:rPr lang="de-DE" dirty="0"/>
              <a:t> </a:t>
            </a:r>
            <a:r>
              <a:rPr lang="de-DE" dirty="0" err="1"/>
              <a:t>health</a:t>
            </a:r>
            <a:endParaRPr lang="de-DE" dirty="0"/>
          </a:p>
          <a:p>
            <a:r>
              <a:rPr lang="de-DE" dirty="0"/>
              <a:t>Landscape </a:t>
            </a:r>
            <a:r>
              <a:rPr lang="de-DE" dirty="0" err="1"/>
              <a:t>diversity</a:t>
            </a:r>
            <a:endParaRPr lang="de-DE" dirty="0"/>
          </a:p>
          <a:p>
            <a:r>
              <a:rPr lang="de-DE" dirty="0"/>
              <a:t>NO GHG-emission </a:t>
            </a:r>
            <a:r>
              <a:rPr lang="de-DE" dirty="0" err="1"/>
              <a:t>balance</a:t>
            </a:r>
            <a:endParaRPr lang="de-DE" dirty="0"/>
          </a:p>
          <a:p>
            <a:endParaRPr lang="de-DE" dirty="0"/>
          </a:p>
          <a:p>
            <a:r>
              <a:rPr lang="de-DE" b="1" dirty="0" err="1"/>
              <a:t>Social</a:t>
            </a:r>
            <a:r>
              <a:rPr lang="de-DE" b="1" dirty="0"/>
              <a:t>: </a:t>
            </a:r>
          </a:p>
          <a:p>
            <a:r>
              <a:rPr lang="de-DE" dirty="0"/>
              <a:t>Animal </a:t>
            </a:r>
            <a:r>
              <a:rPr lang="de-DE" dirty="0" err="1"/>
              <a:t>welfare</a:t>
            </a:r>
            <a:endParaRPr lang="de-DE" dirty="0"/>
          </a:p>
          <a:p>
            <a:r>
              <a:rPr lang="en-US" dirty="0"/>
              <a:t>Provision of high-quality food products</a:t>
            </a:r>
            <a:endParaRPr lang="de-DE" dirty="0"/>
          </a:p>
          <a:p>
            <a:r>
              <a:rPr lang="de-DE" dirty="0"/>
              <a:t> </a:t>
            </a:r>
          </a:p>
          <a:p>
            <a:r>
              <a:rPr lang="de-DE" b="1" dirty="0" err="1"/>
              <a:t>Economic</a:t>
            </a:r>
            <a:r>
              <a:rPr lang="de-DE" b="1" dirty="0"/>
              <a:t>: </a:t>
            </a:r>
          </a:p>
          <a:p>
            <a:r>
              <a:rPr lang="en-US" dirty="0"/>
              <a:t>Income security of the farm</a:t>
            </a:r>
            <a:endParaRPr lang="de-DE" dirty="0"/>
          </a:p>
          <a:p>
            <a:r>
              <a:rPr lang="de-DE" sz="1800" b="0" i="0" u="none" strike="noStrike" dirty="0" err="1">
                <a:solidFill>
                  <a:srgbClr val="000000"/>
                </a:solidFill>
                <a:effectLst/>
                <a:latin typeface="Aptos Narrow" panose="020B0004020202020204" pitchFamily="34" charset="0"/>
              </a:rPr>
              <a:t>local</a:t>
            </a:r>
            <a:r>
              <a:rPr lang="de-DE" sz="1800" b="0" i="0" u="none" strike="noStrike" dirty="0">
                <a:solidFill>
                  <a:srgbClr val="000000"/>
                </a:solidFill>
                <a:effectLst/>
                <a:latin typeface="Aptos Narrow" panose="020B0004020202020204" pitchFamily="34" charset="0"/>
              </a:rPr>
              <a:t> </a:t>
            </a:r>
            <a:r>
              <a:rPr lang="de-DE" sz="1800" b="0" i="0" u="none" strike="noStrike" dirty="0" err="1">
                <a:solidFill>
                  <a:srgbClr val="000000"/>
                </a:solidFill>
                <a:effectLst/>
                <a:latin typeface="Aptos Narrow" panose="020B0004020202020204" pitchFamily="34" charset="0"/>
              </a:rPr>
              <a:t>value</a:t>
            </a:r>
            <a:r>
              <a:rPr lang="de-DE" sz="1800" b="0" i="0" u="none" strike="noStrike" dirty="0">
                <a:solidFill>
                  <a:srgbClr val="000000"/>
                </a:solidFill>
                <a:effectLst/>
                <a:latin typeface="Aptos Narrow" panose="020B0004020202020204" pitchFamily="34" charset="0"/>
              </a:rPr>
              <a:t> </a:t>
            </a:r>
            <a:r>
              <a:rPr lang="de-DE" sz="1800" b="0" i="0" u="none" strike="noStrike" dirty="0" err="1">
                <a:solidFill>
                  <a:srgbClr val="000000"/>
                </a:solidFill>
                <a:effectLst/>
                <a:latin typeface="Aptos Narrow" panose="020B0004020202020204" pitchFamily="34" charset="0"/>
              </a:rPr>
              <a:t>chains</a:t>
            </a:r>
            <a:r>
              <a:rPr lang="de-DE" dirty="0"/>
              <a:t> </a:t>
            </a:r>
          </a:p>
        </p:txBody>
      </p:sp>
    </p:spTree>
    <p:extLst>
      <p:ext uri="{BB962C8B-B14F-4D97-AF65-F5344CB8AC3E}">
        <p14:creationId xmlns:p14="http://schemas.microsoft.com/office/powerpoint/2010/main" val="58347678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4885314" y="1069667"/>
            <a:ext cx="3847656" cy="3567196"/>
            <a:chOff x="4944484" y="1185701"/>
            <a:chExt cx="3847656" cy="3567196"/>
          </a:xfrm>
        </p:grpSpPr>
        <p:pic>
          <p:nvPicPr>
            <p:cNvPr id="8" name="Grafik 7"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484" y="1185701"/>
              <a:ext cx="3816546" cy="3264068"/>
            </a:xfrm>
            <a:prstGeom prst="rect">
              <a:avLst/>
            </a:prstGeom>
          </p:spPr>
        </p:pic>
        <p:sp>
          <p:nvSpPr>
            <p:cNvPr id="10" name="Textfeld 9"/>
            <p:cNvSpPr txBox="1"/>
            <p:nvPr/>
          </p:nvSpPr>
          <p:spPr>
            <a:xfrm>
              <a:off x="7344308" y="4491287"/>
              <a:ext cx="1447832" cy="261610"/>
            </a:xfrm>
            <a:prstGeom prst="rect">
              <a:avLst/>
            </a:prstGeom>
            <a:noFill/>
          </p:spPr>
          <p:txBody>
            <a:bodyPr wrap="none" rtlCol="0">
              <a:spAutoFit/>
            </a:bodyPr>
            <a:lstStyle/>
            <a:p>
              <a:r>
                <a:rPr lang="de-DE" sz="1100" dirty="0">
                  <a:solidFill>
                    <a:schemeClr val="tx1">
                      <a:lumMod val="50000"/>
                      <a:lumOff val="50000"/>
                    </a:schemeClr>
                  </a:solidFill>
                </a:rPr>
                <a:t>Campbell et al. 2017</a:t>
              </a:r>
            </a:p>
          </p:txBody>
        </p:sp>
      </p:grpSp>
      <p:sp>
        <p:nvSpPr>
          <p:cNvPr id="2" name="Titel 1"/>
          <p:cNvSpPr>
            <a:spLocks noGrp="1"/>
          </p:cNvSpPr>
          <p:nvPr>
            <p:ph type="title"/>
          </p:nvPr>
        </p:nvSpPr>
        <p:spPr/>
        <p:txBody>
          <a:bodyPr/>
          <a:lstStyle/>
          <a:p>
            <a:r>
              <a:rPr lang="de-DE" dirty="0"/>
              <a:t>Multiple </a:t>
            </a:r>
            <a:r>
              <a:rPr lang="de-DE" dirty="0" err="1"/>
              <a:t>struggles</a:t>
            </a:r>
            <a:r>
              <a:rPr lang="de-DE" dirty="0"/>
              <a:t> </a:t>
            </a:r>
            <a:r>
              <a:rPr lang="de-DE" dirty="0" err="1"/>
              <a:t>of</a:t>
            </a:r>
            <a:r>
              <a:rPr lang="de-DE" dirty="0"/>
              <a:t> </a:t>
            </a:r>
            <a:r>
              <a:rPr lang="de-DE" dirty="0" err="1"/>
              <a:t>agriculture</a:t>
            </a:r>
            <a:endParaRPr lang="de-DE" dirty="0"/>
          </a:p>
        </p:txBody>
      </p:sp>
      <p:sp>
        <p:nvSpPr>
          <p:cNvPr id="3" name="Foliennummernplatzhalter 2"/>
          <p:cNvSpPr>
            <a:spLocks noGrp="1"/>
          </p:cNvSpPr>
          <p:nvPr>
            <p:ph type="sldNum" sz="quarter" idx="10"/>
          </p:nvPr>
        </p:nvSpPr>
        <p:spPr/>
        <p:txBody>
          <a:bodyPr/>
          <a:lstStyle/>
          <a:p>
            <a:fld id="{8E9B98B9-A8BF-4AE1-837A-DA922CF9D24B}" type="slidenum">
              <a:rPr lang="de-DE" smtClean="0"/>
              <a:pPr/>
              <a:t>3</a:t>
            </a:fld>
            <a:endParaRPr lang="de-DE" dirty="0"/>
          </a:p>
        </p:txBody>
      </p:sp>
      <p:sp>
        <p:nvSpPr>
          <p:cNvPr id="4" name="Textplatzhalter 4"/>
          <p:cNvSpPr txBox="1">
            <a:spLocks/>
          </p:cNvSpPr>
          <p:nvPr/>
        </p:nvSpPr>
        <p:spPr>
          <a:xfrm>
            <a:off x="-267742" y="999391"/>
            <a:ext cx="4567860" cy="1095038"/>
          </a:xfrm>
          <a:prstGeom prst="rect">
            <a:avLst/>
          </a:prstGeom>
        </p:spPr>
        <p:txBody>
          <a:bodyPr/>
          <a:lstStyle>
            <a:lvl1pPr marL="177800" indent="-17780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1pPr>
            <a:lvl2pPr marL="361950" indent="-18415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2pPr>
            <a:lvl3pPr marL="5397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3pPr>
            <a:lvl4pPr marL="7175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4pPr>
            <a:lvl5pPr marL="895350" indent="-177800" algn="l" defTabSz="457200" rtl="0" eaLnBrk="1" latinLnBrk="0" hangingPunct="1">
              <a:spcBef>
                <a:spcPct val="20000"/>
              </a:spcBef>
              <a:buClr>
                <a:schemeClr val="bg2"/>
              </a:buClr>
              <a:buSzPct val="100000"/>
              <a:buFont typeface="Wingdings" panose="05000000000000000000" pitchFamily="2" charset="2"/>
              <a:buChar char="§"/>
              <a:defRPr sz="1200" kern="1200">
                <a:solidFill>
                  <a:schemeClr val="tx1"/>
                </a:solidFill>
                <a:latin typeface="+mn-lt"/>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lvl="1" indent="-285750">
              <a:spcBef>
                <a:spcPts val="0"/>
              </a:spcBef>
              <a:buClr>
                <a:srgbClr val="91A878"/>
              </a:buClr>
              <a:buSzTx/>
            </a:pPr>
            <a:r>
              <a:rPr lang="de-DE" sz="1800" b="1" dirty="0" err="1">
                <a:solidFill>
                  <a:prstClr val="black"/>
                </a:solidFill>
                <a:cs typeface="+mn-cs"/>
              </a:rPr>
              <a:t>Longterm</a:t>
            </a:r>
            <a:r>
              <a:rPr lang="de-DE" sz="1800" b="1" dirty="0">
                <a:solidFill>
                  <a:prstClr val="black"/>
                </a:solidFill>
                <a:cs typeface="+mn-cs"/>
              </a:rPr>
              <a:t> </a:t>
            </a:r>
            <a:r>
              <a:rPr lang="de-DE" sz="1800" b="1" dirty="0" err="1">
                <a:solidFill>
                  <a:prstClr val="black"/>
                </a:solidFill>
                <a:cs typeface="+mn-cs"/>
              </a:rPr>
              <a:t>risks</a:t>
            </a:r>
            <a:r>
              <a:rPr lang="de-DE" sz="1800" b="1" dirty="0">
                <a:solidFill>
                  <a:prstClr val="black"/>
                </a:solidFill>
                <a:cs typeface="+mn-cs"/>
              </a:rPr>
              <a:t>: </a:t>
            </a:r>
            <a:r>
              <a:rPr lang="de-DE" sz="1800" dirty="0" err="1">
                <a:solidFill>
                  <a:prstClr val="black"/>
                </a:solidFill>
                <a:cs typeface="+mn-cs"/>
              </a:rPr>
              <a:t>threatened</a:t>
            </a:r>
            <a:r>
              <a:rPr lang="de-DE" sz="1800" dirty="0">
                <a:solidFill>
                  <a:prstClr val="black"/>
                </a:solidFill>
                <a:cs typeface="+mn-cs"/>
              </a:rPr>
              <a:t> </a:t>
            </a:r>
            <a:r>
              <a:rPr lang="de-DE" sz="1800" dirty="0" err="1">
                <a:solidFill>
                  <a:prstClr val="black"/>
                </a:solidFill>
                <a:cs typeface="+mn-cs"/>
              </a:rPr>
              <a:t>planetary</a:t>
            </a:r>
            <a:r>
              <a:rPr lang="de-DE" sz="1800" dirty="0">
                <a:solidFill>
                  <a:prstClr val="black"/>
                </a:solidFill>
                <a:cs typeface="+mn-cs"/>
              </a:rPr>
              <a:t> </a:t>
            </a:r>
            <a:r>
              <a:rPr lang="de-DE" sz="1800" dirty="0" err="1">
                <a:solidFill>
                  <a:prstClr val="black"/>
                </a:solidFill>
                <a:cs typeface="+mn-cs"/>
              </a:rPr>
              <a:t>boundaries</a:t>
            </a:r>
            <a:r>
              <a:rPr lang="de-DE" sz="1800" dirty="0">
                <a:solidFill>
                  <a:prstClr val="black"/>
                </a:solidFill>
                <a:cs typeface="+mn-cs"/>
              </a:rPr>
              <a:t>, rural </a:t>
            </a:r>
            <a:r>
              <a:rPr lang="de-DE" sz="1800" dirty="0" err="1">
                <a:solidFill>
                  <a:prstClr val="black"/>
                </a:solidFill>
                <a:cs typeface="+mn-cs"/>
              </a:rPr>
              <a:t>exodus</a:t>
            </a:r>
            <a:r>
              <a:rPr lang="de-DE" sz="1800" dirty="0">
                <a:solidFill>
                  <a:prstClr val="black"/>
                </a:solidFill>
                <a:cs typeface="+mn-cs"/>
              </a:rPr>
              <a:t>, limited </a:t>
            </a:r>
            <a:r>
              <a:rPr lang="de-DE" sz="1800" dirty="0" err="1">
                <a:solidFill>
                  <a:prstClr val="black"/>
                </a:solidFill>
                <a:cs typeface="+mn-cs"/>
              </a:rPr>
              <a:t>skilled</a:t>
            </a:r>
            <a:r>
              <a:rPr lang="de-DE" sz="1800" dirty="0">
                <a:solidFill>
                  <a:prstClr val="black"/>
                </a:solidFill>
                <a:cs typeface="+mn-cs"/>
              </a:rPr>
              <a:t> </a:t>
            </a:r>
            <a:r>
              <a:rPr lang="de-DE" sz="1800" dirty="0" err="1">
                <a:solidFill>
                  <a:prstClr val="black"/>
                </a:solidFill>
                <a:cs typeface="+mn-cs"/>
              </a:rPr>
              <a:t>workforce</a:t>
            </a:r>
            <a:r>
              <a:rPr lang="de-DE" sz="1800" dirty="0">
                <a:solidFill>
                  <a:prstClr val="black"/>
                </a:solidFill>
                <a:cs typeface="+mn-cs"/>
              </a:rPr>
              <a:t>…</a:t>
            </a:r>
          </a:p>
          <a:p>
            <a:pPr lvl="1"/>
            <a:endParaRPr lang="de-DE" dirty="0"/>
          </a:p>
          <a:p>
            <a:endParaRPr lang="de-DE" dirty="0"/>
          </a:p>
        </p:txBody>
      </p:sp>
      <p:sp>
        <p:nvSpPr>
          <p:cNvPr id="13" name="Rechteck 12"/>
          <p:cNvSpPr/>
          <p:nvPr/>
        </p:nvSpPr>
        <p:spPr>
          <a:xfrm>
            <a:off x="-278365" y="2113980"/>
            <a:ext cx="3847780" cy="646331"/>
          </a:xfrm>
          <a:prstGeom prst="rect">
            <a:avLst/>
          </a:prstGeom>
        </p:spPr>
        <p:txBody>
          <a:bodyPr wrap="square">
            <a:spAutoFit/>
          </a:bodyPr>
          <a:lstStyle/>
          <a:p>
            <a:pPr marL="742950" lvl="1" indent="-285750">
              <a:buClr>
                <a:schemeClr val="bg2"/>
              </a:buClr>
              <a:buFont typeface="Wingdings" panose="05000000000000000000" pitchFamily="2" charset="2"/>
              <a:buChar char="§"/>
            </a:pPr>
            <a:r>
              <a:rPr lang="de-DE" b="1" dirty="0"/>
              <a:t>Sudden </a:t>
            </a:r>
            <a:r>
              <a:rPr lang="de-DE" b="1" dirty="0" err="1"/>
              <a:t>shocks</a:t>
            </a:r>
            <a:r>
              <a:rPr lang="de-DE" b="1" dirty="0"/>
              <a:t>: </a:t>
            </a:r>
            <a:r>
              <a:rPr lang="de-DE" dirty="0"/>
              <a:t>war, Covid, </a:t>
            </a:r>
            <a:r>
              <a:rPr lang="de-DE" dirty="0" err="1"/>
              <a:t>sudden</a:t>
            </a:r>
            <a:r>
              <a:rPr lang="de-DE" dirty="0"/>
              <a:t> </a:t>
            </a:r>
            <a:r>
              <a:rPr lang="de-DE" dirty="0" err="1"/>
              <a:t>weather</a:t>
            </a:r>
            <a:r>
              <a:rPr lang="de-DE" dirty="0"/>
              <a:t> extremes…</a:t>
            </a:r>
          </a:p>
        </p:txBody>
      </p:sp>
      <p:sp>
        <p:nvSpPr>
          <p:cNvPr id="22" name="Textfeld 21">
            <a:extLst>
              <a:ext uri="{FF2B5EF4-FFF2-40B4-BE49-F238E27FC236}">
                <a16:creationId xmlns:a16="http://schemas.microsoft.com/office/drawing/2014/main" id="{6AB1FA71-6D59-3EC5-69B2-CBA862DE94DE}"/>
              </a:ext>
            </a:extLst>
          </p:cNvPr>
          <p:cNvSpPr txBox="1"/>
          <p:nvPr/>
        </p:nvSpPr>
        <p:spPr>
          <a:xfrm>
            <a:off x="3311861" y="4695530"/>
            <a:ext cx="2448272" cy="369332"/>
          </a:xfrm>
          <a:prstGeom prst="rect">
            <a:avLst/>
          </a:prstGeom>
          <a:noFill/>
        </p:spPr>
        <p:txBody>
          <a:bodyPr wrap="square" rtlCol="0">
            <a:spAutoFit/>
          </a:bodyPr>
          <a:lstStyle/>
          <a:p>
            <a:r>
              <a:rPr lang="de-DE" b="1" dirty="0" err="1">
                <a:solidFill>
                  <a:srgbClr val="CB755D"/>
                </a:solidFill>
              </a:rPr>
              <a:t>Resilience</a:t>
            </a:r>
            <a:r>
              <a:rPr lang="de-DE" b="1" dirty="0">
                <a:solidFill>
                  <a:srgbClr val="CB755D"/>
                </a:solidFill>
              </a:rPr>
              <a:t> </a:t>
            </a:r>
            <a:r>
              <a:rPr lang="de-DE" b="1" dirty="0" err="1">
                <a:solidFill>
                  <a:srgbClr val="CB755D"/>
                </a:solidFill>
              </a:rPr>
              <a:t>is</a:t>
            </a:r>
            <a:r>
              <a:rPr lang="de-DE" b="1" dirty="0">
                <a:solidFill>
                  <a:srgbClr val="CB755D"/>
                </a:solidFill>
              </a:rPr>
              <a:t> </a:t>
            </a:r>
            <a:r>
              <a:rPr lang="de-DE" b="1" dirty="0" err="1">
                <a:solidFill>
                  <a:srgbClr val="CB755D"/>
                </a:solidFill>
              </a:rPr>
              <a:t>needed</a:t>
            </a:r>
            <a:r>
              <a:rPr lang="de-DE" b="1" dirty="0">
                <a:solidFill>
                  <a:srgbClr val="CB755D"/>
                </a:solidFill>
              </a:rPr>
              <a:t>!</a:t>
            </a:r>
          </a:p>
        </p:txBody>
      </p:sp>
      <p:pic>
        <p:nvPicPr>
          <p:cNvPr id="5" name="Grafik 4" descr="Ein Bild, das Wolke, draußen, Himmel, Gras enthält.&#10;&#10;Automatisch generierte Beschreibung">
            <a:extLst>
              <a:ext uri="{FF2B5EF4-FFF2-40B4-BE49-F238E27FC236}">
                <a16:creationId xmlns:a16="http://schemas.microsoft.com/office/drawing/2014/main" id="{F28D7491-0DD4-BDC2-FD14-1D36C1A982CE}"/>
              </a:ext>
            </a:extLst>
          </p:cNvPr>
          <p:cNvPicPr>
            <a:picLocks noChangeAspect="1"/>
          </p:cNvPicPr>
          <p:nvPr/>
        </p:nvPicPr>
        <p:blipFill>
          <a:blip r:embed="rId4"/>
          <a:stretch>
            <a:fillRect/>
          </a:stretch>
        </p:blipFill>
        <p:spPr>
          <a:xfrm>
            <a:off x="250488" y="2988118"/>
            <a:ext cx="1826821" cy="1214896"/>
          </a:xfrm>
          <a:prstGeom prst="rect">
            <a:avLst/>
          </a:prstGeom>
        </p:spPr>
      </p:pic>
      <p:sp>
        <p:nvSpPr>
          <p:cNvPr id="6" name="Textfeld 5">
            <a:extLst>
              <a:ext uri="{FF2B5EF4-FFF2-40B4-BE49-F238E27FC236}">
                <a16:creationId xmlns:a16="http://schemas.microsoft.com/office/drawing/2014/main" id="{193651B8-5F00-3931-3A37-F52DB9244305}"/>
              </a:ext>
            </a:extLst>
          </p:cNvPr>
          <p:cNvSpPr txBox="1"/>
          <p:nvPr/>
        </p:nvSpPr>
        <p:spPr>
          <a:xfrm>
            <a:off x="2289939" y="4222565"/>
            <a:ext cx="2242499" cy="369332"/>
          </a:xfrm>
          <a:prstGeom prst="rect">
            <a:avLst/>
          </a:prstGeom>
          <a:noFill/>
        </p:spPr>
        <p:txBody>
          <a:bodyPr wrap="square" rtlCol="0">
            <a:spAutoFit/>
          </a:bodyPr>
          <a:lstStyle/>
          <a:p>
            <a:r>
              <a:rPr lang="de-DE" sz="600" dirty="0">
                <a:solidFill>
                  <a:schemeClr val="bg1">
                    <a:lumMod val="85000"/>
                  </a:schemeClr>
                </a:solidFill>
              </a:rPr>
              <a:t>https://www.moz.de/imgs/38/7/2/9/2/5/3/3/9/tok_3cc90da9ded5a9edab422bc317d11d1e/w1024_h576_x512_y351_88057942bb648875.jpeg</a:t>
            </a:r>
          </a:p>
        </p:txBody>
      </p:sp>
      <p:pic>
        <p:nvPicPr>
          <p:cNvPr id="7" name="Grafik 6" descr="Ein Bild, das draußen, Pflanze, Baum, Tropische und subtropische Nadelwälder enthält.&#10;&#10;Automatisch generierte Beschreibung">
            <a:extLst>
              <a:ext uri="{FF2B5EF4-FFF2-40B4-BE49-F238E27FC236}">
                <a16:creationId xmlns:a16="http://schemas.microsoft.com/office/drawing/2014/main" id="{3EB57DA9-220C-6EB0-7D22-DC9B7EB34A0B}"/>
              </a:ext>
            </a:extLst>
          </p:cNvPr>
          <p:cNvPicPr>
            <a:picLocks noChangeAspect="1"/>
          </p:cNvPicPr>
          <p:nvPr/>
        </p:nvPicPr>
        <p:blipFill>
          <a:blip r:embed="rId5"/>
          <a:stretch>
            <a:fillRect/>
          </a:stretch>
        </p:blipFill>
        <p:spPr>
          <a:xfrm>
            <a:off x="2359480" y="2988118"/>
            <a:ext cx="2159814" cy="1214896"/>
          </a:xfrm>
          <a:prstGeom prst="rect">
            <a:avLst/>
          </a:prstGeom>
        </p:spPr>
      </p:pic>
    </p:spTree>
    <p:extLst>
      <p:ext uri="{BB962C8B-B14F-4D97-AF65-F5344CB8AC3E}">
        <p14:creationId xmlns:p14="http://schemas.microsoft.com/office/powerpoint/2010/main" val="1734935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Resilience</a:t>
            </a:r>
            <a:r>
              <a:rPr lang="de-DE" dirty="0"/>
              <a:t> (</a:t>
            </a:r>
            <a:r>
              <a:rPr lang="de-DE" dirty="0" err="1"/>
              <a:t>of</a:t>
            </a:r>
            <a:r>
              <a:rPr lang="de-DE" dirty="0"/>
              <a:t> a </a:t>
            </a:r>
            <a:r>
              <a:rPr lang="de-DE" dirty="0" err="1"/>
              <a:t>farming</a:t>
            </a:r>
            <a:r>
              <a:rPr lang="de-DE" dirty="0"/>
              <a:t> </a:t>
            </a:r>
            <a:r>
              <a:rPr lang="de-DE" dirty="0" err="1"/>
              <a:t>system</a:t>
            </a:r>
            <a:r>
              <a:rPr lang="de-DE" dirty="0"/>
              <a:t>) </a:t>
            </a:r>
          </a:p>
        </p:txBody>
      </p:sp>
      <p:sp>
        <p:nvSpPr>
          <p:cNvPr id="3" name="Foliennummernplatzhalter 2"/>
          <p:cNvSpPr>
            <a:spLocks noGrp="1"/>
          </p:cNvSpPr>
          <p:nvPr>
            <p:ph type="sldNum" sz="quarter" idx="10"/>
          </p:nvPr>
        </p:nvSpPr>
        <p:spPr/>
        <p:txBody>
          <a:bodyPr/>
          <a:lstStyle/>
          <a:p>
            <a:fld id="{8E9B98B9-A8BF-4AE1-837A-DA922CF9D24B}" type="slidenum">
              <a:rPr lang="de-DE" smtClean="0"/>
              <a:pPr/>
              <a:t>4</a:t>
            </a:fld>
            <a:endParaRPr lang="de-DE" dirty="0"/>
          </a:p>
        </p:txBody>
      </p:sp>
      <p:sp>
        <p:nvSpPr>
          <p:cNvPr id="4" name="Textplatzhalter 4"/>
          <p:cNvSpPr txBox="1">
            <a:spLocks/>
          </p:cNvSpPr>
          <p:nvPr/>
        </p:nvSpPr>
        <p:spPr>
          <a:xfrm>
            <a:off x="423545" y="987574"/>
            <a:ext cx="4194175" cy="1371600"/>
          </a:xfrm>
          <a:prstGeom prst="rect">
            <a:avLst/>
          </a:prstGeom>
        </p:spPr>
        <p:txBody>
          <a:bodyPr/>
          <a:lstStyle>
            <a:lvl1pPr marL="177800" indent="-17780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1pPr>
            <a:lvl2pPr marL="361950" indent="-184150" algn="l" defTabSz="457200" rtl="0" eaLnBrk="1" latinLnBrk="0" hangingPunct="1">
              <a:spcBef>
                <a:spcPct val="20000"/>
              </a:spcBef>
              <a:buClr>
                <a:schemeClr val="bg2"/>
              </a:buClr>
              <a:buSzPct val="100000"/>
              <a:buFont typeface="Wingdings" panose="05000000000000000000" pitchFamily="2" charset="2"/>
              <a:buChar char="§"/>
              <a:defRPr sz="1600" kern="1200">
                <a:solidFill>
                  <a:schemeClr val="tx1"/>
                </a:solidFill>
                <a:latin typeface="+mn-lt"/>
                <a:ea typeface="+mn-ea"/>
                <a:cs typeface="Open Sans Regular"/>
              </a:defRPr>
            </a:lvl2pPr>
            <a:lvl3pPr marL="5397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3pPr>
            <a:lvl4pPr marL="717550" indent="-177800" algn="l" defTabSz="457200" rtl="0" eaLnBrk="1" latinLnBrk="0" hangingPunct="1">
              <a:spcBef>
                <a:spcPct val="20000"/>
              </a:spcBef>
              <a:buClr>
                <a:schemeClr val="bg2"/>
              </a:buClr>
              <a:buSzPct val="100000"/>
              <a:buFont typeface="Wingdings" panose="05000000000000000000" pitchFamily="2" charset="2"/>
              <a:buChar char="§"/>
              <a:defRPr sz="1400" kern="1200">
                <a:solidFill>
                  <a:schemeClr val="tx1"/>
                </a:solidFill>
                <a:latin typeface="+mn-lt"/>
                <a:ea typeface="+mn-ea"/>
                <a:cs typeface="Open Sans Regular"/>
              </a:defRPr>
            </a:lvl4pPr>
            <a:lvl5pPr marL="895350" indent="-177800" algn="l" defTabSz="457200" rtl="0" eaLnBrk="1" latinLnBrk="0" hangingPunct="1">
              <a:spcBef>
                <a:spcPct val="20000"/>
              </a:spcBef>
              <a:buClr>
                <a:schemeClr val="bg2"/>
              </a:buClr>
              <a:buSzPct val="100000"/>
              <a:buFont typeface="Wingdings" panose="05000000000000000000" pitchFamily="2" charset="2"/>
              <a:buChar char="§"/>
              <a:defRPr sz="1200" kern="1200">
                <a:solidFill>
                  <a:schemeClr val="tx1"/>
                </a:solidFill>
                <a:latin typeface="+mn-lt"/>
                <a:ea typeface="+mn-ea"/>
                <a:cs typeface="Open 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DE" dirty="0"/>
          </a:p>
        </p:txBody>
      </p:sp>
      <p:sp>
        <p:nvSpPr>
          <p:cNvPr id="5" name="Textfeld 4"/>
          <p:cNvSpPr txBox="1"/>
          <p:nvPr/>
        </p:nvSpPr>
        <p:spPr>
          <a:xfrm>
            <a:off x="492263" y="1051724"/>
            <a:ext cx="7920880" cy="1200329"/>
          </a:xfrm>
          <a:prstGeom prst="rect">
            <a:avLst/>
          </a:prstGeom>
          <a:noFill/>
        </p:spPr>
        <p:txBody>
          <a:bodyPr wrap="square" rtlCol="0">
            <a:spAutoFit/>
          </a:bodyPr>
          <a:lstStyle/>
          <a:p>
            <a:r>
              <a:rPr lang="en-US" i="1" dirty="0"/>
              <a:t>“its ability to ensure the </a:t>
            </a:r>
            <a:r>
              <a:rPr lang="en-US" b="1" i="1" dirty="0"/>
              <a:t>provision of the system functions </a:t>
            </a:r>
            <a:r>
              <a:rPr lang="en-US" i="1" dirty="0"/>
              <a:t>in the face of increasingly complex and accumulating economic, social, environmental and institutional </a:t>
            </a:r>
            <a:r>
              <a:rPr lang="en-US" b="1" i="1" dirty="0"/>
              <a:t>shocks and stresses</a:t>
            </a:r>
            <a:r>
              <a:rPr lang="en-US" i="1" dirty="0"/>
              <a:t>, through capacities of </a:t>
            </a:r>
            <a:r>
              <a:rPr lang="en-US" b="1" i="1" dirty="0"/>
              <a:t>robustness</a:t>
            </a:r>
            <a:r>
              <a:rPr lang="en-US" i="1" dirty="0"/>
              <a:t>, </a:t>
            </a:r>
            <a:r>
              <a:rPr lang="en-US" b="1" i="1" dirty="0"/>
              <a:t>adaptability</a:t>
            </a:r>
            <a:r>
              <a:rPr lang="en-US" i="1" dirty="0"/>
              <a:t> and </a:t>
            </a:r>
            <a:r>
              <a:rPr lang="en-US" b="1" i="1" dirty="0"/>
              <a:t>transformability</a:t>
            </a:r>
            <a:r>
              <a:rPr lang="en-US" i="1" dirty="0"/>
              <a:t>.” </a:t>
            </a:r>
            <a:endParaRPr lang="de-DE" i="1" dirty="0"/>
          </a:p>
        </p:txBody>
      </p:sp>
      <p:sp>
        <p:nvSpPr>
          <p:cNvPr id="6" name="Textfeld 5"/>
          <p:cNvSpPr txBox="1"/>
          <p:nvPr/>
        </p:nvSpPr>
        <p:spPr>
          <a:xfrm>
            <a:off x="5961144" y="2146926"/>
            <a:ext cx="3492388" cy="338554"/>
          </a:xfrm>
          <a:prstGeom prst="rect">
            <a:avLst/>
          </a:prstGeom>
          <a:noFill/>
        </p:spPr>
        <p:txBody>
          <a:bodyPr wrap="square" rtlCol="0">
            <a:spAutoFit/>
          </a:bodyPr>
          <a:lstStyle/>
          <a:p>
            <a:r>
              <a:rPr lang="de-DE" sz="1600" dirty="0" err="1"/>
              <a:t>Meuwissen</a:t>
            </a:r>
            <a:r>
              <a:rPr lang="de-DE" sz="1600" dirty="0"/>
              <a:t> et al. , 2019, p.1</a:t>
            </a:r>
          </a:p>
        </p:txBody>
      </p:sp>
      <p:grpSp>
        <p:nvGrpSpPr>
          <p:cNvPr id="10" name="Gruppieren 9"/>
          <p:cNvGrpSpPr/>
          <p:nvPr/>
        </p:nvGrpSpPr>
        <p:grpSpPr>
          <a:xfrm>
            <a:off x="639631" y="2559142"/>
            <a:ext cx="8362938" cy="1508722"/>
            <a:chOff x="666137" y="3061997"/>
            <a:chExt cx="8572294" cy="1508722"/>
          </a:xfrm>
        </p:grpSpPr>
        <p:pic>
          <p:nvPicPr>
            <p:cNvPr id="8" name="Grafik 7"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37" y="3061997"/>
              <a:ext cx="7728347" cy="1339919"/>
            </a:xfrm>
            <a:prstGeom prst="rect">
              <a:avLst/>
            </a:prstGeom>
          </p:spPr>
        </p:pic>
        <p:sp>
          <p:nvSpPr>
            <p:cNvPr id="9" name="Textfeld 8"/>
            <p:cNvSpPr txBox="1"/>
            <p:nvPr/>
          </p:nvSpPr>
          <p:spPr>
            <a:xfrm>
              <a:off x="6963918" y="4293720"/>
              <a:ext cx="2274513" cy="276999"/>
            </a:xfrm>
            <a:prstGeom prst="rect">
              <a:avLst/>
            </a:prstGeom>
            <a:noFill/>
          </p:spPr>
          <p:txBody>
            <a:bodyPr wrap="square" rtlCol="0">
              <a:spAutoFit/>
            </a:bodyPr>
            <a:lstStyle/>
            <a:p>
              <a:r>
                <a:rPr lang="de-DE" sz="1200" dirty="0" err="1"/>
                <a:t>Meuwissen</a:t>
              </a:r>
              <a:r>
                <a:rPr lang="de-DE" sz="1200" dirty="0"/>
                <a:t> et al. , 2019, p. 5</a:t>
              </a:r>
            </a:p>
          </p:txBody>
        </p:sp>
      </p:grpSp>
      <p:pic>
        <p:nvPicPr>
          <p:cNvPr id="7" name="Grafik 6" descr="Klettern mit einfarbiger Füllung">
            <a:extLst>
              <a:ext uri="{FF2B5EF4-FFF2-40B4-BE49-F238E27FC236}">
                <a16:creationId xmlns:a16="http://schemas.microsoft.com/office/drawing/2014/main" id="{F41C19DA-F0E2-EB91-2220-60C739FFDD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2923468" y="3959668"/>
            <a:ext cx="914400" cy="914400"/>
          </a:xfrm>
          <a:prstGeom prst="rect">
            <a:avLst/>
          </a:prstGeom>
        </p:spPr>
      </p:pic>
      <p:pic>
        <p:nvPicPr>
          <p:cNvPr id="12" name="Grafik 11" descr="Regenschirm mit einfarbiger Füllung">
            <a:extLst>
              <a:ext uri="{FF2B5EF4-FFF2-40B4-BE49-F238E27FC236}">
                <a16:creationId xmlns:a16="http://schemas.microsoft.com/office/drawing/2014/main" id="{4844CF0B-B2AF-53FB-9B92-E0E6E42746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66755">
            <a:off x="5301973" y="3538728"/>
            <a:ext cx="623341" cy="623341"/>
          </a:xfrm>
          <a:prstGeom prst="rect">
            <a:avLst/>
          </a:prstGeom>
        </p:spPr>
      </p:pic>
      <p:pic>
        <p:nvPicPr>
          <p:cNvPr id="13" name="Grafik 12" descr="Ambition mit einfarbiger Füllung">
            <a:extLst>
              <a:ext uri="{FF2B5EF4-FFF2-40B4-BE49-F238E27FC236}">
                <a16:creationId xmlns:a16="http://schemas.microsoft.com/office/drawing/2014/main" id="{1CCD2D1D-2D8E-B20A-F668-DB46281539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26077" y="4091776"/>
            <a:ext cx="914400" cy="914400"/>
          </a:xfrm>
          <a:prstGeom prst="rect">
            <a:avLst/>
          </a:prstGeom>
        </p:spPr>
      </p:pic>
      <p:pic>
        <p:nvPicPr>
          <p:cNvPr id="15" name="Grafik 14" descr="Wandern mit einfarbiger Füllung">
            <a:extLst>
              <a:ext uri="{FF2B5EF4-FFF2-40B4-BE49-F238E27FC236}">
                <a16:creationId xmlns:a16="http://schemas.microsoft.com/office/drawing/2014/main" id="{45D78AFB-1BBB-AA13-74B0-1E4CCA614C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860" y="3917417"/>
            <a:ext cx="914400" cy="914400"/>
          </a:xfrm>
          <a:prstGeom prst="rect">
            <a:avLst/>
          </a:prstGeom>
        </p:spPr>
      </p:pic>
    </p:spTree>
    <p:extLst>
      <p:ext uri="{BB962C8B-B14F-4D97-AF65-F5344CB8AC3E}">
        <p14:creationId xmlns:p14="http://schemas.microsoft.com/office/powerpoint/2010/main" val="9063046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0768E-CDF0-632C-21CA-4591852CE124}"/>
              </a:ext>
            </a:extLst>
          </p:cNvPr>
          <p:cNvSpPr>
            <a:spLocks noGrp="1"/>
          </p:cNvSpPr>
          <p:nvPr>
            <p:ph type="title"/>
          </p:nvPr>
        </p:nvSpPr>
        <p:spPr/>
        <p:txBody>
          <a:bodyPr/>
          <a:lstStyle/>
          <a:p>
            <a:r>
              <a:rPr lang="de-DE" dirty="0"/>
              <a:t>Equilibrium </a:t>
            </a:r>
            <a:r>
              <a:rPr lang="de-DE" dirty="0" err="1"/>
              <a:t>of</a:t>
            </a:r>
            <a:r>
              <a:rPr lang="de-DE" dirty="0"/>
              <a:t> </a:t>
            </a:r>
            <a:r>
              <a:rPr lang="de-DE" dirty="0" err="1"/>
              <a:t>the</a:t>
            </a:r>
            <a:r>
              <a:rPr lang="de-DE" dirty="0"/>
              <a:t> </a:t>
            </a:r>
            <a:r>
              <a:rPr lang="de-DE" dirty="0" err="1"/>
              <a:t>three</a:t>
            </a:r>
            <a:r>
              <a:rPr lang="de-DE" dirty="0"/>
              <a:t> </a:t>
            </a:r>
            <a:r>
              <a:rPr lang="de-DE" dirty="0" err="1"/>
              <a:t>resilience</a:t>
            </a:r>
            <a:r>
              <a:rPr lang="de-DE" dirty="0"/>
              <a:t> </a:t>
            </a:r>
            <a:r>
              <a:rPr lang="de-DE" dirty="0" err="1"/>
              <a:t>capacities</a:t>
            </a:r>
            <a:endParaRPr lang="de-DE" dirty="0"/>
          </a:p>
        </p:txBody>
      </p:sp>
      <p:sp>
        <p:nvSpPr>
          <p:cNvPr id="3" name="Foliennummernplatzhalter 2">
            <a:extLst>
              <a:ext uri="{FF2B5EF4-FFF2-40B4-BE49-F238E27FC236}">
                <a16:creationId xmlns:a16="http://schemas.microsoft.com/office/drawing/2014/main" id="{7D5C1B3F-4117-BAE0-E3EB-33CD79BF9B1B}"/>
              </a:ext>
            </a:extLst>
          </p:cNvPr>
          <p:cNvSpPr>
            <a:spLocks noGrp="1"/>
          </p:cNvSpPr>
          <p:nvPr>
            <p:ph type="sldNum" sz="quarter" idx="10"/>
          </p:nvPr>
        </p:nvSpPr>
        <p:spPr/>
        <p:txBody>
          <a:bodyPr/>
          <a:lstStyle/>
          <a:p>
            <a:fld id="{8E9B98B9-A8BF-4AE1-837A-DA922CF9D24B}" type="slidenum">
              <a:rPr lang="de-DE" smtClean="0"/>
              <a:pPr/>
              <a:t>5</a:t>
            </a:fld>
            <a:endParaRPr lang="de-DE" dirty="0"/>
          </a:p>
        </p:txBody>
      </p:sp>
      <p:grpSp>
        <p:nvGrpSpPr>
          <p:cNvPr id="5" name="Gruppieren 4">
            <a:extLst>
              <a:ext uri="{FF2B5EF4-FFF2-40B4-BE49-F238E27FC236}">
                <a16:creationId xmlns:a16="http://schemas.microsoft.com/office/drawing/2014/main" id="{2F01B681-C534-B55F-F8AC-778B58186E27}"/>
              </a:ext>
            </a:extLst>
          </p:cNvPr>
          <p:cNvGrpSpPr/>
          <p:nvPr/>
        </p:nvGrpSpPr>
        <p:grpSpPr>
          <a:xfrm>
            <a:off x="1432614" y="1007154"/>
            <a:ext cx="6037442" cy="4193248"/>
            <a:chOff x="1571091" y="1007154"/>
            <a:chExt cx="6037442" cy="4193248"/>
          </a:xfrm>
        </p:grpSpPr>
        <p:pic>
          <p:nvPicPr>
            <p:cNvPr id="9" name="Grafik 8" descr="Offene Hand Silhouette">
              <a:extLst>
                <a:ext uri="{FF2B5EF4-FFF2-40B4-BE49-F238E27FC236}">
                  <a16:creationId xmlns:a16="http://schemas.microsoft.com/office/drawing/2014/main" id="{5C4A404C-0DEF-397C-D4CD-A7D1C0ACB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6345" y="3508214"/>
              <a:ext cx="1692188" cy="1692188"/>
            </a:xfrm>
            <a:prstGeom prst="rect">
              <a:avLst/>
            </a:prstGeom>
          </p:spPr>
        </p:pic>
        <p:grpSp>
          <p:nvGrpSpPr>
            <p:cNvPr id="4" name="Gruppieren 3">
              <a:extLst>
                <a:ext uri="{FF2B5EF4-FFF2-40B4-BE49-F238E27FC236}">
                  <a16:creationId xmlns:a16="http://schemas.microsoft.com/office/drawing/2014/main" id="{A0A2B278-F466-96F8-1C65-A2A0CEAA84F1}"/>
                </a:ext>
              </a:extLst>
            </p:cNvPr>
            <p:cNvGrpSpPr/>
            <p:nvPr/>
          </p:nvGrpSpPr>
          <p:grpSpPr>
            <a:xfrm>
              <a:off x="1571091" y="1007154"/>
              <a:ext cx="5845519" cy="4184541"/>
              <a:chOff x="1571091" y="1007154"/>
              <a:chExt cx="5845519" cy="4184541"/>
            </a:xfrm>
          </p:grpSpPr>
          <p:pic>
            <p:nvPicPr>
              <p:cNvPr id="10" name="Grafik 9" descr="Offene Hand Silhouette">
                <a:extLst>
                  <a:ext uri="{FF2B5EF4-FFF2-40B4-BE49-F238E27FC236}">
                    <a16:creationId xmlns:a16="http://schemas.microsoft.com/office/drawing/2014/main" id="{0B555442-EAB7-97B6-E428-C78687817F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1091" y="3438350"/>
                <a:ext cx="1753345" cy="1753345"/>
              </a:xfrm>
              <a:prstGeom prst="rect">
                <a:avLst/>
              </a:prstGeom>
              <a:scene3d>
                <a:camera prst="orthographicFront">
                  <a:rot lat="0" lon="10800000" rev="0"/>
                </a:camera>
                <a:lightRig rig="threePt" dir="t"/>
              </a:scene3d>
            </p:spPr>
          </p:pic>
          <p:grpSp>
            <p:nvGrpSpPr>
              <p:cNvPr id="13" name="Gruppieren 12">
                <a:extLst>
                  <a:ext uri="{FF2B5EF4-FFF2-40B4-BE49-F238E27FC236}">
                    <a16:creationId xmlns:a16="http://schemas.microsoft.com/office/drawing/2014/main" id="{C3361B35-1CF2-9B8B-41E7-18C586DDD678}"/>
                  </a:ext>
                </a:extLst>
              </p:cNvPr>
              <p:cNvGrpSpPr/>
              <p:nvPr/>
            </p:nvGrpSpPr>
            <p:grpSpPr>
              <a:xfrm>
                <a:off x="3668776" y="1007154"/>
                <a:ext cx="1700783" cy="1692188"/>
                <a:chOff x="2087723" y="1671241"/>
                <a:chExt cx="1700783" cy="1692188"/>
              </a:xfrm>
            </p:grpSpPr>
            <p:sp>
              <p:nvSpPr>
                <p:cNvPr id="11" name="Ellipse 10">
                  <a:extLst>
                    <a:ext uri="{FF2B5EF4-FFF2-40B4-BE49-F238E27FC236}">
                      <a16:creationId xmlns:a16="http://schemas.microsoft.com/office/drawing/2014/main" id="{4476899C-7C3D-1A47-570B-8863FC1687B3}"/>
                    </a:ext>
                  </a:extLst>
                </p:cNvPr>
                <p:cNvSpPr/>
                <p:nvPr/>
              </p:nvSpPr>
              <p:spPr>
                <a:xfrm>
                  <a:off x="2087723" y="1671241"/>
                  <a:ext cx="1692188" cy="1692188"/>
                </a:xfrm>
                <a:prstGeom prst="ellipse">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12" name="Textfeld 11">
                  <a:extLst>
                    <a:ext uri="{FF2B5EF4-FFF2-40B4-BE49-F238E27FC236}">
                      <a16:creationId xmlns:a16="http://schemas.microsoft.com/office/drawing/2014/main" id="{B9A35FC1-DCEF-9008-D6B3-8CDC12D7F908}"/>
                    </a:ext>
                  </a:extLst>
                </p:cNvPr>
                <p:cNvSpPr txBox="1"/>
                <p:nvPr/>
              </p:nvSpPr>
              <p:spPr>
                <a:xfrm>
                  <a:off x="2150109" y="2332669"/>
                  <a:ext cx="1638397" cy="369332"/>
                </a:xfrm>
                <a:prstGeom prst="rect">
                  <a:avLst/>
                </a:prstGeom>
                <a:noFill/>
              </p:spPr>
              <p:txBody>
                <a:bodyPr wrap="none" rtlCol="0">
                  <a:spAutoFit/>
                </a:bodyPr>
                <a:lstStyle/>
                <a:p>
                  <a:r>
                    <a:rPr lang="de-DE" dirty="0"/>
                    <a:t>ADAPTABILITY</a:t>
                  </a:r>
                </a:p>
              </p:txBody>
            </p:sp>
          </p:grpSp>
          <p:grpSp>
            <p:nvGrpSpPr>
              <p:cNvPr id="20" name="Gruppieren 19">
                <a:extLst>
                  <a:ext uri="{FF2B5EF4-FFF2-40B4-BE49-F238E27FC236}">
                    <a16:creationId xmlns:a16="http://schemas.microsoft.com/office/drawing/2014/main" id="{7D767FE7-0783-B369-A2BC-C3505E3F5B56}"/>
                  </a:ext>
                </a:extLst>
              </p:cNvPr>
              <p:cNvGrpSpPr/>
              <p:nvPr/>
            </p:nvGrpSpPr>
            <p:grpSpPr>
              <a:xfrm>
                <a:off x="1694634" y="2139702"/>
                <a:ext cx="1692188" cy="1692188"/>
                <a:chOff x="1286018" y="1878056"/>
                <a:chExt cx="1692188" cy="1692188"/>
              </a:xfrm>
            </p:grpSpPr>
            <p:sp>
              <p:nvSpPr>
                <p:cNvPr id="16" name="Ellipse 15">
                  <a:extLst>
                    <a:ext uri="{FF2B5EF4-FFF2-40B4-BE49-F238E27FC236}">
                      <a16:creationId xmlns:a16="http://schemas.microsoft.com/office/drawing/2014/main" id="{7C858ECD-6007-84F8-1AD7-02D7C091A0A3}"/>
                    </a:ext>
                  </a:extLst>
                </p:cNvPr>
                <p:cNvSpPr/>
                <p:nvPr/>
              </p:nvSpPr>
              <p:spPr>
                <a:xfrm>
                  <a:off x="1286018" y="1878056"/>
                  <a:ext cx="1692188" cy="1692188"/>
                </a:xfrm>
                <a:prstGeom prst="ellipse">
                  <a:avLst/>
                </a:prstGeom>
                <a:solidFill>
                  <a:srgbClr val="5975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17" name="Textfeld 16">
                  <a:extLst>
                    <a:ext uri="{FF2B5EF4-FFF2-40B4-BE49-F238E27FC236}">
                      <a16:creationId xmlns:a16="http://schemas.microsoft.com/office/drawing/2014/main" id="{37EC0CC7-663B-76E4-4713-5690EF47E842}"/>
                    </a:ext>
                  </a:extLst>
                </p:cNvPr>
                <p:cNvSpPr txBox="1"/>
                <p:nvPr/>
              </p:nvSpPr>
              <p:spPr>
                <a:xfrm>
                  <a:off x="1348404" y="2539484"/>
                  <a:ext cx="1567417" cy="369332"/>
                </a:xfrm>
                <a:prstGeom prst="rect">
                  <a:avLst/>
                </a:prstGeom>
                <a:noFill/>
              </p:spPr>
              <p:txBody>
                <a:bodyPr wrap="none" rtlCol="0">
                  <a:spAutoFit/>
                </a:bodyPr>
                <a:lstStyle/>
                <a:p>
                  <a:r>
                    <a:rPr lang="de-DE" dirty="0"/>
                    <a:t>ROBUSTNESS</a:t>
                  </a:r>
                </a:p>
              </p:txBody>
            </p:sp>
          </p:grpSp>
          <p:grpSp>
            <p:nvGrpSpPr>
              <p:cNvPr id="21" name="Gruppieren 20">
                <a:extLst>
                  <a:ext uri="{FF2B5EF4-FFF2-40B4-BE49-F238E27FC236}">
                    <a16:creationId xmlns:a16="http://schemas.microsoft.com/office/drawing/2014/main" id="{45E7494D-4D36-9B00-68EC-7F86080F2DCE}"/>
                  </a:ext>
                </a:extLst>
              </p:cNvPr>
              <p:cNvGrpSpPr/>
              <p:nvPr/>
            </p:nvGrpSpPr>
            <p:grpSpPr>
              <a:xfrm>
                <a:off x="5677483" y="2139702"/>
                <a:ext cx="1739127" cy="1692188"/>
                <a:chOff x="6964948" y="1823944"/>
                <a:chExt cx="1739127" cy="1692188"/>
              </a:xfrm>
            </p:grpSpPr>
            <p:sp>
              <p:nvSpPr>
                <p:cNvPr id="18" name="Ellipse 17">
                  <a:extLst>
                    <a:ext uri="{FF2B5EF4-FFF2-40B4-BE49-F238E27FC236}">
                      <a16:creationId xmlns:a16="http://schemas.microsoft.com/office/drawing/2014/main" id="{36A31315-C758-642A-C50F-CD9BC030AAEC}"/>
                    </a:ext>
                  </a:extLst>
                </p:cNvPr>
                <p:cNvSpPr/>
                <p:nvPr/>
              </p:nvSpPr>
              <p:spPr>
                <a:xfrm>
                  <a:off x="6964948" y="1823944"/>
                  <a:ext cx="1692188" cy="169218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19" name="Textfeld 18">
                  <a:extLst>
                    <a:ext uri="{FF2B5EF4-FFF2-40B4-BE49-F238E27FC236}">
                      <a16:creationId xmlns:a16="http://schemas.microsoft.com/office/drawing/2014/main" id="{21ADD4CD-F9AC-BA60-A265-7F01321AD9C8}"/>
                    </a:ext>
                  </a:extLst>
                </p:cNvPr>
                <p:cNvSpPr txBox="1"/>
                <p:nvPr/>
              </p:nvSpPr>
              <p:spPr>
                <a:xfrm>
                  <a:off x="7091133" y="2400984"/>
                  <a:ext cx="1612942" cy="646331"/>
                </a:xfrm>
                <a:prstGeom prst="rect">
                  <a:avLst/>
                </a:prstGeom>
                <a:noFill/>
              </p:spPr>
              <p:txBody>
                <a:bodyPr wrap="none" rtlCol="0">
                  <a:spAutoFit/>
                </a:bodyPr>
                <a:lstStyle/>
                <a:p>
                  <a:r>
                    <a:rPr lang="de-DE" dirty="0"/>
                    <a:t>TRANSFORM-</a:t>
                  </a:r>
                </a:p>
                <a:p>
                  <a:pPr algn="ctr"/>
                  <a:r>
                    <a:rPr lang="de-DE" dirty="0"/>
                    <a:t>ABILITY</a:t>
                  </a:r>
                </a:p>
              </p:txBody>
            </p:sp>
          </p:grpSp>
        </p:grpSp>
      </p:grpSp>
      <p:pic>
        <p:nvPicPr>
          <p:cNvPr id="7" name="Grafik 6" descr="Waage der Justitia mit einfarbiger Füllung">
            <a:extLst>
              <a:ext uri="{FF2B5EF4-FFF2-40B4-BE49-F238E27FC236}">
                <a16:creationId xmlns:a16="http://schemas.microsoft.com/office/drawing/2014/main" id="{AD6AED76-D9BA-3D7B-4384-780753887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6589" y="3508214"/>
            <a:ext cx="1331787" cy="1331787"/>
          </a:xfrm>
          <a:prstGeom prst="rect">
            <a:avLst/>
          </a:prstGeom>
        </p:spPr>
      </p:pic>
    </p:spTree>
    <p:extLst>
      <p:ext uri="{BB962C8B-B14F-4D97-AF65-F5344CB8AC3E}">
        <p14:creationId xmlns:p14="http://schemas.microsoft.com/office/powerpoint/2010/main" val="42556367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518F2-3432-1685-8503-1D7FC53568D7}"/>
              </a:ext>
            </a:extLst>
          </p:cNvPr>
          <p:cNvSpPr>
            <a:spLocks noGrp="1"/>
          </p:cNvSpPr>
          <p:nvPr>
            <p:ph type="title"/>
          </p:nvPr>
        </p:nvSpPr>
        <p:spPr/>
        <p:txBody>
          <a:bodyPr/>
          <a:lstStyle/>
          <a:p>
            <a:r>
              <a:rPr lang="de-DE" dirty="0" err="1"/>
              <a:t>Resilience</a:t>
            </a:r>
            <a:r>
              <a:rPr lang="de-DE" dirty="0"/>
              <a:t> </a:t>
            </a:r>
            <a:r>
              <a:rPr lang="de-DE" dirty="0" err="1"/>
              <a:t>through</a:t>
            </a:r>
            <a:r>
              <a:rPr lang="de-DE" dirty="0"/>
              <a:t> </a:t>
            </a:r>
            <a:r>
              <a:rPr lang="de-DE" dirty="0" err="1"/>
              <a:t>diversification</a:t>
            </a:r>
            <a:r>
              <a:rPr lang="de-DE" dirty="0"/>
              <a:t>? </a:t>
            </a:r>
          </a:p>
        </p:txBody>
      </p:sp>
      <p:sp>
        <p:nvSpPr>
          <p:cNvPr id="3" name="Foliennummernplatzhalter 2">
            <a:extLst>
              <a:ext uri="{FF2B5EF4-FFF2-40B4-BE49-F238E27FC236}">
                <a16:creationId xmlns:a16="http://schemas.microsoft.com/office/drawing/2014/main" id="{036E20AE-98E8-12DA-48BD-874CC56D05AF}"/>
              </a:ext>
            </a:extLst>
          </p:cNvPr>
          <p:cNvSpPr>
            <a:spLocks noGrp="1"/>
          </p:cNvSpPr>
          <p:nvPr>
            <p:ph type="sldNum" sz="quarter" idx="10"/>
          </p:nvPr>
        </p:nvSpPr>
        <p:spPr/>
        <p:txBody>
          <a:bodyPr/>
          <a:lstStyle/>
          <a:p>
            <a:fld id="{8E9B98B9-A8BF-4AE1-837A-DA922CF9D24B}" type="slidenum">
              <a:rPr lang="de-DE" smtClean="0"/>
              <a:pPr/>
              <a:t>6</a:t>
            </a:fld>
            <a:endParaRPr lang="de-DE" dirty="0"/>
          </a:p>
        </p:txBody>
      </p:sp>
      <p:pic>
        <p:nvPicPr>
          <p:cNvPr id="5" name="Grafik 4" descr="Ein Bild, das Himmel, draußen, Landwirtschaft, Feldfrucht enthält.&#10;&#10;Automatisch generierte Beschreibung">
            <a:extLst>
              <a:ext uri="{FF2B5EF4-FFF2-40B4-BE49-F238E27FC236}">
                <a16:creationId xmlns:a16="http://schemas.microsoft.com/office/drawing/2014/main" id="{87EA3BAD-443C-63ED-692B-F4FA179EA7AA}"/>
              </a:ext>
            </a:extLst>
          </p:cNvPr>
          <p:cNvPicPr>
            <a:picLocks noChangeAspect="1"/>
          </p:cNvPicPr>
          <p:nvPr/>
        </p:nvPicPr>
        <p:blipFill>
          <a:blip r:embed="rId2"/>
          <a:stretch>
            <a:fillRect/>
          </a:stretch>
        </p:blipFill>
        <p:spPr>
          <a:xfrm>
            <a:off x="788134" y="1056139"/>
            <a:ext cx="2919768" cy="2919768"/>
          </a:xfrm>
          <a:prstGeom prst="rect">
            <a:avLst/>
          </a:prstGeom>
        </p:spPr>
      </p:pic>
      <p:pic>
        <p:nvPicPr>
          <p:cNvPr id="7" name="Grafik 6" descr="Ein Bild, das Gras, draußen, Landschaft, Himmel enthält.&#10;&#10;Automatisch generierte Beschreibung">
            <a:extLst>
              <a:ext uri="{FF2B5EF4-FFF2-40B4-BE49-F238E27FC236}">
                <a16:creationId xmlns:a16="http://schemas.microsoft.com/office/drawing/2014/main" id="{DA07AD53-7E13-20AA-5E71-F431024D45FF}"/>
              </a:ext>
            </a:extLst>
          </p:cNvPr>
          <p:cNvPicPr>
            <a:picLocks noChangeAspect="1"/>
          </p:cNvPicPr>
          <p:nvPr/>
        </p:nvPicPr>
        <p:blipFill>
          <a:blip r:embed="rId3"/>
          <a:stretch>
            <a:fillRect/>
          </a:stretch>
        </p:blipFill>
        <p:spPr>
          <a:xfrm>
            <a:off x="4824028" y="1056137"/>
            <a:ext cx="2919768" cy="2919768"/>
          </a:xfrm>
          <a:prstGeom prst="rect">
            <a:avLst/>
          </a:prstGeom>
        </p:spPr>
      </p:pic>
    </p:spTree>
    <p:extLst>
      <p:ext uri="{BB962C8B-B14F-4D97-AF65-F5344CB8AC3E}">
        <p14:creationId xmlns:p14="http://schemas.microsoft.com/office/powerpoint/2010/main" val="245793567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Agricultural</a:t>
            </a:r>
            <a:r>
              <a:rPr lang="de-DE" dirty="0"/>
              <a:t> </a:t>
            </a:r>
            <a:r>
              <a:rPr lang="de-DE" dirty="0" err="1"/>
              <a:t>diversification</a:t>
            </a:r>
            <a:r>
              <a:rPr lang="de-DE" dirty="0"/>
              <a:t> </a:t>
            </a:r>
            <a:r>
              <a:rPr lang="de-DE" dirty="0" err="1"/>
              <a:t>across</a:t>
            </a:r>
            <a:r>
              <a:rPr lang="de-DE" dirty="0"/>
              <a:t> </a:t>
            </a:r>
            <a:r>
              <a:rPr lang="de-DE" dirty="0" err="1"/>
              <a:t>spatial</a:t>
            </a:r>
            <a:r>
              <a:rPr lang="de-DE" dirty="0"/>
              <a:t> </a:t>
            </a:r>
            <a:r>
              <a:rPr lang="de-DE" dirty="0" err="1"/>
              <a:t>levels</a:t>
            </a:r>
            <a:endParaRPr lang="de-DE" dirty="0"/>
          </a:p>
        </p:txBody>
      </p:sp>
      <p:sp>
        <p:nvSpPr>
          <p:cNvPr id="3" name="Foliennummernplatzhalter 2"/>
          <p:cNvSpPr>
            <a:spLocks noGrp="1"/>
          </p:cNvSpPr>
          <p:nvPr>
            <p:ph type="sldNum" sz="quarter" idx="10"/>
          </p:nvPr>
        </p:nvSpPr>
        <p:spPr/>
        <p:txBody>
          <a:bodyPr/>
          <a:lstStyle/>
          <a:p>
            <a:pPr defTabSz="457189"/>
            <a:fld id="{8E9B98B9-A8BF-4AE1-837A-DA922CF9D24B}" type="slidenum">
              <a:rPr lang="de-DE">
                <a:solidFill>
                  <a:prstClr val="black"/>
                </a:solidFill>
                <a:latin typeface="Segoe UI"/>
              </a:rPr>
              <a:pPr defTabSz="457189"/>
              <a:t>7</a:t>
            </a:fld>
            <a:endParaRPr lang="de-DE" dirty="0">
              <a:solidFill>
                <a:prstClr val="black"/>
              </a:solidFill>
              <a:latin typeface="Segoe UI"/>
            </a:endParaRPr>
          </a:p>
        </p:txBody>
      </p:sp>
      <p:pic>
        <p:nvPicPr>
          <p:cNvPr id="9" name="Grafik 8" descr="Ein Bild, das Feldfrucht, draußen, Gras, Speisegetreide enthält.&#10;&#10;Automatisch generierte Beschreibung">
            <a:extLst>
              <a:ext uri="{FF2B5EF4-FFF2-40B4-BE49-F238E27FC236}">
                <a16:creationId xmlns:a16="http://schemas.microsoft.com/office/drawing/2014/main" id="{4C803BBC-F557-5AA1-3D3F-E112A93DD8A8}"/>
              </a:ext>
            </a:extLst>
          </p:cNvPr>
          <p:cNvPicPr>
            <a:picLocks noChangeAspect="1"/>
          </p:cNvPicPr>
          <p:nvPr/>
        </p:nvPicPr>
        <p:blipFill>
          <a:blip r:embed="rId3">
            <a:alphaModFix amt="35000"/>
          </a:blip>
          <a:stretch>
            <a:fillRect/>
          </a:stretch>
        </p:blipFill>
        <p:spPr>
          <a:xfrm>
            <a:off x="434572" y="1112630"/>
            <a:ext cx="1577030" cy="929430"/>
          </a:xfrm>
          <a:prstGeom prst="ellipse">
            <a:avLst/>
          </a:prstGeom>
          <a:ln>
            <a:noFill/>
          </a:ln>
          <a:effectLst>
            <a:softEdge rad="112500"/>
          </a:effectLst>
        </p:spPr>
      </p:pic>
      <p:pic>
        <p:nvPicPr>
          <p:cNvPr id="11" name="Grafik 10" descr="Ein Bild, das Gras, Himmel, draußen, Wolke enthält.">
            <a:extLst>
              <a:ext uri="{FF2B5EF4-FFF2-40B4-BE49-F238E27FC236}">
                <a16:creationId xmlns:a16="http://schemas.microsoft.com/office/drawing/2014/main" id="{5820C0C6-CA0F-5C6B-58AF-58C2DF95FF66}"/>
              </a:ext>
            </a:extLst>
          </p:cNvPr>
          <p:cNvPicPr>
            <a:picLocks noChangeAspect="1"/>
          </p:cNvPicPr>
          <p:nvPr/>
        </p:nvPicPr>
        <p:blipFill>
          <a:blip r:embed="rId4">
            <a:alphaModFix amt="20000"/>
          </a:blip>
          <a:stretch>
            <a:fillRect/>
          </a:stretch>
        </p:blipFill>
        <p:spPr>
          <a:xfrm>
            <a:off x="2804181" y="853824"/>
            <a:ext cx="2321456" cy="1447041"/>
          </a:xfrm>
          <a:prstGeom prst="ellipse">
            <a:avLst/>
          </a:prstGeom>
          <a:ln>
            <a:noFill/>
          </a:ln>
          <a:effectLst>
            <a:softEdge rad="112500"/>
          </a:effectLst>
        </p:spPr>
      </p:pic>
      <p:pic>
        <p:nvPicPr>
          <p:cNvPr id="13" name="Grafik 12" descr="Ein Bild, das Luftfotografie, Vogelperspektive, Landschaft, Luftbild enthält.&#10;&#10;Automatisch generierte Beschreibung">
            <a:extLst>
              <a:ext uri="{FF2B5EF4-FFF2-40B4-BE49-F238E27FC236}">
                <a16:creationId xmlns:a16="http://schemas.microsoft.com/office/drawing/2014/main" id="{1B1D1B2A-6478-D782-1AC4-55A10EB15110}"/>
              </a:ext>
            </a:extLst>
          </p:cNvPr>
          <p:cNvPicPr>
            <a:picLocks noChangeAspect="1"/>
          </p:cNvPicPr>
          <p:nvPr/>
        </p:nvPicPr>
        <p:blipFill>
          <a:blip r:embed="rId5">
            <a:alphaModFix amt="35000"/>
          </a:blip>
          <a:stretch>
            <a:fillRect/>
          </a:stretch>
        </p:blipFill>
        <p:spPr>
          <a:xfrm>
            <a:off x="5731128" y="781823"/>
            <a:ext cx="3162956" cy="1786361"/>
          </a:xfrm>
          <a:prstGeom prst="ellipse">
            <a:avLst/>
          </a:prstGeom>
          <a:ln>
            <a:noFill/>
          </a:ln>
          <a:effectLst>
            <a:softEdge rad="112500"/>
          </a:effectLst>
        </p:spPr>
      </p:pic>
      <p:sp>
        <p:nvSpPr>
          <p:cNvPr id="14" name="Textfeld 13">
            <a:extLst>
              <a:ext uri="{FF2B5EF4-FFF2-40B4-BE49-F238E27FC236}">
                <a16:creationId xmlns:a16="http://schemas.microsoft.com/office/drawing/2014/main" id="{45FCE7F5-39B9-6843-738D-A0843B32919F}"/>
              </a:ext>
            </a:extLst>
          </p:cNvPr>
          <p:cNvSpPr txBox="1"/>
          <p:nvPr/>
        </p:nvSpPr>
        <p:spPr>
          <a:xfrm>
            <a:off x="781925" y="1368487"/>
            <a:ext cx="1512168" cy="369332"/>
          </a:xfrm>
          <a:prstGeom prst="rect">
            <a:avLst/>
          </a:prstGeom>
          <a:noFill/>
        </p:spPr>
        <p:txBody>
          <a:bodyPr wrap="square" rtlCol="0">
            <a:spAutoFit/>
          </a:bodyPr>
          <a:lstStyle/>
          <a:p>
            <a:pPr defTabSz="457189"/>
            <a:r>
              <a:rPr lang="de-DE" dirty="0">
                <a:solidFill>
                  <a:prstClr val="black"/>
                </a:solidFill>
                <a:latin typeface="Segoe UI"/>
              </a:rPr>
              <a:t>FIELD</a:t>
            </a:r>
          </a:p>
        </p:txBody>
      </p:sp>
      <p:sp>
        <p:nvSpPr>
          <p:cNvPr id="15" name="Textfeld 14">
            <a:extLst>
              <a:ext uri="{FF2B5EF4-FFF2-40B4-BE49-F238E27FC236}">
                <a16:creationId xmlns:a16="http://schemas.microsoft.com/office/drawing/2014/main" id="{248F4F44-3B77-011E-9BEC-E1B8436E50B3}"/>
              </a:ext>
            </a:extLst>
          </p:cNvPr>
          <p:cNvSpPr txBox="1"/>
          <p:nvPr/>
        </p:nvSpPr>
        <p:spPr>
          <a:xfrm>
            <a:off x="3572244" y="1368486"/>
            <a:ext cx="1512168" cy="369332"/>
          </a:xfrm>
          <a:prstGeom prst="rect">
            <a:avLst/>
          </a:prstGeom>
          <a:noFill/>
        </p:spPr>
        <p:txBody>
          <a:bodyPr wrap="square" rtlCol="0">
            <a:spAutoFit/>
          </a:bodyPr>
          <a:lstStyle/>
          <a:p>
            <a:pPr defTabSz="457189"/>
            <a:r>
              <a:rPr lang="de-DE" dirty="0">
                <a:solidFill>
                  <a:prstClr val="black"/>
                </a:solidFill>
                <a:latin typeface="Segoe UI"/>
              </a:rPr>
              <a:t>FARM</a:t>
            </a:r>
          </a:p>
        </p:txBody>
      </p:sp>
      <p:sp>
        <p:nvSpPr>
          <p:cNvPr id="16" name="Textfeld 15">
            <a:extLst>
              <a:ext uri="{FF2B5EF4-FFF2-40B4-BE49-F238E27FC236}">
                <a16:creationId xmlns:a16="http://schemas.microsoft.com/office/drawing/2014/main" id="{BFA2D493-48ED-9DD0-EA6F-66B8965E23BB}"/>
              </a:ext>
            </a:extLst>
          </p:cNvPr>
          <p:cNvSpPr txBox="1"/>
          <p:nvPr/>
        </p:nvSpPr>
        <p:spPr>
          <a:xfrm>
            <a:off x="6637101" y="1365372"/>
            <a:ext cx="1909630" cy="369332"/>
          </a:xfrm>
          <a:prstGeom prst="rect">
            <a:avLst/>
          </a:prstGeom>
          <a:noFill/>
        </p:spPr>
        <p:txBody>
          <a:bodyPr wrap="square" rtlCol="0">
            <a:spAutoFit/>
          </a:bodyPr>
          <a:lstStyle/>
          <a:p>
            <a:pPr defTabSz="457189"/>
            <a:r>
              <a:rPr lang="de-DE" dirty="0">
                <a:solidFill>
                  <a:prstClr val="black"/>
                </a:solidFill>
                <a:latin typeface="Segoe UI"/>
              </a:rPr>
              <a:t>LANDSCAPE</a:t>
            </a:r>
          </a:p>
        </p:txBody>
      </p:sp>
      <p:sp>
        <p:nvSpPr>
          <p:cNvPr id="5" name="Textfeld 4">
            <a:extLst>
              <a:ext uri="{FF2B5EF4-FFF2-40B4-BE49-F238E27FC236}">
                <a16:creationId xmlns:a16="http://schemas.microsoft.com/office/drawing/2014/main" id="{0A7681B8-C081-7689-3333-456049109EB4}"/>
              </a:ext>
            </a:extLst>
          </p:cNvPr>
          <p:cNvSpPr txBox="1"/>
          <p:nvPr/>
        </p:nvSpPr>
        <p:spPr>
          <a:xfrm>
            <a:off x="142104" y="2301400"/>
            <a:ext cx="2963113" cy="2793072"/>
          </a:xfrm>
          <a:prstGeom prst="rect">
            <a:avLst/>
          </a:prstGeom>
          <a:noFill/>
        </p:spPr>
        <p:txBody>
          <a:bodyPr wrap="square" rtlCol="0">
            <a:spAutoFit/>
          </a:bodyPr>
          <a:lstStyle/>
          <a:p>
            <a:r>
              <a:rPr lang="de-DE" sz="1350" b="1" dirty="0" err="1"/>
              <a:t>Crop</a:t>
            </a:r>
            <a:r>
              <a:rPr lang="de-DE" sz="1350" b="1" dirty="0"/>
              <a:t> </a:t>
            </a:r>
            <a:r>
              <a:rPr lang="de-DE" sz="1350" b="1" dirty="0" err="1"/>
              <a:t>diversification</a:t>
            </a:r>
            <a:r>
              <a:rPr lang="de-DE" sz="1350" b="1" dirty="0"/>
              <a:t> </a:t>
            </a:r>
          </a:p>
          <a:p>
            <a:pPr marL="214313" indent="-214313">
              <a:buFont typeface="Arial" panose="020B0604020202020204" pitchFamily="34" charset="0"/>
              <a:buChar char="•"/>
            </a:pPr>
            <a:r>
              <a:rPr lang="de-DE" sz="1350" dirty="0" err="1"/>
              <a:t>Spatial</a:t>
            </a:r>
            <a:r>
              <a:rPr lang="de-DE" sz="1350" dirty="0"/>
              <a:t> </a:t>
            </a:r>
            <a:r>
              <a:rPr lang="de-DE" sz="1350" dirty="0" err="1"/>
              <a:t>diversification</a:t>
            </a:r>
            <a:endParaRPr lang="de-DE" sz="1350" dirty="0"/>
          </a:p>
          <a:p>
            <a:pPr marL="214313" indent="-214313">
              <a:buFont typeface="Arial" panose="020B0604020202020204" pitchFamily="34" charset="0"/>
              <a:buChar char="•"/>
            </a:pPr>
            <a:r>
              <a:rPr lang="de-DE" sz="1350" dirty="0"/>
              <a:t>Temporal </a:t>
            </a:r>
            <a:r>
              <a:rPr lang="de-DE" sz="1350" dirty="0" err="1"/>
              <a:t>diversification</a:t>
            </a:r>
            <a:endParaRPr lang="de-DE" sz="1350" dirty="0"/>
          </a:p>
          <a:p>
            <a:pPr marL="214313" indent="-214313">
              <a:buFont typeface="Arial" panose="020B0604020202020204" pitchFamily="34" charset="0"/>
              <a:buChar char="•"/>
            </a:pPr>
            <a:r>
              <a:rPr lang="de-DE" sz="1350" dirty="0" err="1"/>
              <a:t>Species</a:t>
            </a:r>
            <a:r>
              <a:rPr lang="de-DE" sz="1350" dirty="0"/>
              <a:t> </a:t>
            </a:r>
            <a:r>
              <a:rPr lang="de-DE" sz="1350" dirty="0" err="1"/>
              <a:t>diversification</a:t>
            </a:r>
            <a:endParaRPr lang="de-DE" sz="1350" dirty="0"/>
          </a:p>
          <a:p>
            <a:pPr marL="214313" indent="-214313">
              <a:buFont typeface="Arial" panose="020B0604020202020204" pitchFamily="34" charset="0"/>
              <a:buChar char="•"/>
            </a:pPr>
            <a:r>
              <a:rPr lang="en-US" sz="1350" dirty="0"/>
              <a:t>Agroforestry</a:t>
            </a:r>
            <a:endParaRPr lang="de-DE" sz="1350" dirty="0"/>
          </a:p>
          <a:p>
            <a:pPr marL="214313" indent="-214313">
              <a:buFont typeface="Arial" panose="020B0604020202020204" pitchFamily="34" charset="0"/>
              <a:buChar char="•"/>
            </a:pPr>
            <a:endParaRPr lang="de-DE" sz="1350" dirty="0"/>
          </a:p>
          <a:p>
            <a:r>
              <a:rPr lang="de-DE" sz="1350" b="1" dirty="0"/>
              <a:t>Management </a:t>
            </a:r>
            <a:r>
              <a:rPr lang="de-DE" sz="1350" b="1" dirty="0" err="1"/>
              <a:t>diversification</a:t>
            </a:r>
            <a:r>
              <a:rPr lang="de-DE" sz="1350" b="1" dirty="0"/>
              <a:t> </a:t>
            </a:r>
          </a:p>
          <a:p>
            <a:pPr marL="214313" indent="-214313">
              <a:buFont typeface="Arial" panose="020B0604020202020204" pitchFamily="34" charset="0"/>
              <a:buChar char="•"/>
            </a:pPr>
            <a:r>
              <a:rPr lang="de-DE" sz="1350" dirty="0" err="1"/>
              <a:t>Soil</a:t>
            </a:r>
            <a:r>
              <a:rPr lang="de-DE" sz="1350" dirty="0"/>
              <a:t> </a:t>
            </a:r>
            <a:r>
              <a:rPr lang="de-DE" sz="1350" dirty="0" err="1"/>
              <a:t>management</a:t>
            </a:r>
            <a:endParaRPr lang="de-DE" sz="1350" dirty="0"/>
          </a:p>
          <a:p>
            <a:pPr marL="214313" indent="-214313">
              <a:buFont typeface="Arial" panose="020B0604020202020204" pitchFamily="34" charset="0"/>
              <a:buChar char="•"/>
            </a:pPr>
            <a:r>
              <a:rPr lang="en-US" sz="1350" dirty="0"/>
              <a:t>Integrated arable and livestock farming</a:t>
            </a:r>
          </a:p>
          <a:p>
            <a:pPr marL="214313" indent="-214313">
              <a:buFont typeface="Arial" panose="020B0604020202020204" pitchFamily="34" charset="0"/>
              <a:buChar char="•"/>
            </a:pPr>
            <a:r>
              <a:rPr lang="en-US" sz="1350" dirty="0"/>
              <a:t>Field edges and </a:t>
            </a:r>
            <a:r>
              <a:rPr lang="en-US" sz="1350" dirty="0" err="1"/>
              <a:t>flowerstrips</a:t>
            </a:r>
            <a:endParaRPr lang="en-US" sz="1350" dirty="0"/>
          </a:p>
          <a:p>
            <a:pPr marL="214313" indent="-214313">
              <a:buFont typeface="Arial" panose="020B0604020202020204" pitchFamily="34" charset="0"/>
              <a:buChar char="•"/>
            </a:pPr>
            <a:r>
              <a:rPr lang="en-US" sz="1350" dirty="0"/>
              <a:t>Fertilization techniques</a:t>
            </a:r>
          </a:p>
          <a:p>
            <a:pPr marL="214313" indent="-214313">
              <a:buFont typeface="Arial" panose="020B0604020202020204" pitchFamily="34" charset="0"/>
              <a:buChar char="•"/>
            </a:pPr>
            <a:r>
              <a:rPr lang="en-US" sz="1350" dirty="0"/>
              <a:t>Mowing regimes</a:t>
            </a:r>
          </a:p>
        </p:txBody>
      </p:sp>
      <p:sp>
        <p:nvSpPr>
          <p:cNvPr id="8" name="Textfeld 7">
            <a:extLst>
              <a:ext uri="{FF2B5EF4-FFF2-40B4-BE49-F238E27FC236}">
                <a16:creationId xmlns:a16="http://schemas.microsoft.com/office/drawing/2014/main" id="{87E3C844-8724-0229-5257-C9F8A7DFC5A8}"/>
              </a:ext>
            </a:extLst>
          </p:cNvPr>
          <p:cNvSpPr txBox="1"/>
          <p:nvPr/>
        </p:nvSpPr>
        <p:spPr>
          <a:xfrm>
            <a:off x="2991826" y="2525264"/>
            <a:ext cx="2979683" cy="2585323"/>
          </a:xfrm>
          <a:prstGeom prst="rect">
            <a:avLst/>
          </a:prstGeom>
          <a:noFill/>
        </p:spPr>
        <p:txBody>
          <a:bodyPr wrap="square" rtlCol="0">
            <a:spAutoFit/>
          </a:bodyPr>
          <a:lstStyle/>
          <a:p>
            <a:r>
              <a:rPr lang="de-DE" sz="1350" b="1" dirty="0" err="1"/>
              <a:t>Deepening</a:t>
            </a:r>
            <a:endParaRPr lang="de-DE" sz="1350" b="1" dirty="0"/>
          </a:p>
          <a:p>
            <a:pPr marL="214313" indent="-214313">
              <a:buFont typeface="Arial" panose="020B0604020202020204" pitchFamily="34" charset="0"/>
              <a:buChar char="•"/>
            </a:pPr>
            <a:r>
              <a:rPr lang="de-DE" sz="1350" dirty="0" err="1"/>
              <a:t>Product</a:t>
            </a:r>
            <a:r>
              <a:rPr lang="de-DE" sz="1350" dirty="0"/>
              <a:t> </a:t>
            </a:r>
            <a:r>
              <a:rPr lang="de-DE" sz="1350" dirty="0" err="1"/>
              <a:t>diversification</a:t>
            </a:r>
            <a:r>
              <a:rPr lang="de-DE" sz="1350" dirty="0"/>
              <a:t> </a:t>
            </a:r>
          </a:p>
          <a:p>
            <a:pPr marL="214313" indent="-214313">
              <a:buFont typeface="Arial" panose="020B0604020202020204" pitchFamily="34" charset="0"/>
              <a:buChar char="•"/>
            </a:pPr>
            <a:r>
              <a:rPr lang="de-DE" sz="1350" dirty="0"/>
              <a:t>Marketing </a:t>
            </a:r>
            <a:r>
              <a:rPr lang="de-DE" sz="1350" dirty="0" err="1"/>
              <a:t>diversification</a:t>
            </a:r>
            <a:endParaRPr lang="de-DE" sz="1350" dirty="0"/>
          </a:p>
          <a:p>
            <a:pPr marL="214313" indent="-214313">
              <a:buFont typeface="Arial" panose="020B0604020202020204" pitchFamily="34" charset="0"/>
              <a:buChar char="•"/>
            </a:pPr>
            <a:endParaRPr lang="de-DE" sz="1350" dirty="0"/>
          </a:p>
          <a:p>
            <a:r>
              <a:rPr lang="de-DE" sz="1350" b="1" dirty="0" err="1"/>
              <a:t>Broadening</a:t>
            </a:r>
            <a:r>
              <a:rPr lang="de-DE" sz="1350" b="1" dirty="0"/>
              <a:t> </a:t>
            </a:r>
          </a:p>
          <a:p>
            <a:pPr marL="214313" indent="-214313">
              <a:buFont typeface="Arial" panose="020B0604020202020204" pitchFamily="34" charset="0"/>
              <a:buChar char="•"/>
            </a:pPr>
            <a:r>
              <a:rPr lang="de-DE" sz="1350" dirty="0"/>
              <a:t>Non-</a:t>
            </a:r>
            <a:r>
              <a:rPr lang="de-DE" sz="1350" dirty="0" err="1"/>
              <a:t>agricultural</a:t>
            </a:r>
            <a:r>
              <a:rPr lang="de-DE" sz="1350" dirty="0"/>
              <a:t> </a:t>
            </a:r>
            <a:r>
              <a:rPr lang="de-DE" sz="1350" dirty="0" err="1"/>
              <a:t>diversification</a:t>
            </a:r>
            <a:r>
              <a:rPr lang="de-DE" sz="1350" dirty="0"/>
              <a:t> (</a:t>
            </a:r>
            <a:r>
              <a:rPr lang="de-DE" sz="1350" dirty="0" err="1"/>
              <a:t>tourism</a:t>
            </a:r>
            <a:r>
              <a:rPr lang="de-DE" sz="1350" dirty="0"/>
              <a:t>, social </a:t>
            </a:r>
            <a:r>
              <a:rPr lang="de-DE" sz="1350" dirty="0" err="1"/>
              <a:t>agriculture</a:t>
            </a:r>
            <a:r>
              <a:rPr lang="de-DE" sz="1350" dirty="0"/>
              <a:t>, </a:t>
            </a:r>
            <a:r>
              <a:rPr lang="de-DE" sz="1350" dirty="0" err="1"/>
              <a:t>energy</a:t>
            </a:r>
            <a:r>
              <a:rPr lang="de-DE" sz="1350" dirty="0"/>
              <a:t> </a:t>
            </a:r>
            <a:r>
              <a:rPr lang="de-DE" sz="1350" dirty="0" err="1"/>
              <a:t>production</a:t>
            </a:r>
            <a:r>
              <a:rPr lang="de-DE" sz="1350" dirty="0"/>
              <a:t>)</a:t>
            </a:r>
          </a:p>
          <a:p>
            <a:pPr marL="214313" indent="-214313">
              <a:buFont typeface="Arial" panose="020B0604020202020204" pitchFamily="34" charset="0"/>
              <a:buChar char="•"/>
            </a:pPr>
            <a:r>
              <a:rPr lang="de-DE" sz="1350" dirty="0"/>
              <a:t>Nature </a:t>
            </a:r>
            <a:r>
              <a:rPr lang="de-DE" sz="1350" dirty="0" err="1"/>
              <a:t>protection</a:t>
            </a:r>
            <a:r>
              <a:rPr lang="de-DE" sz="1350" dirty="0"/>
              <a:t> </a:t>
            </a:r>
          </a:p>
          <a:p>
            <a:pPr marL="214313" indent="-214313">
              <a:buFont typeface="Arial" panose="020B0604020202020204" pitchFamily="34" charset="0"/>
              <a:buChar char="•"/>
            </a:pPr>
            <a:r>
              <a:rPr lang="de-DE" sz="1350" dirty="0"/>
              <a:t>Wood </a:t>
            </a:r>
            <a:r>
              <a:rPr lang="de-DE" sz="1350" dirty="0" err="1"/>
              <a:t>fiber</a:t>
            </a:r>
            <a:endParaRPr lang="de-DE" sz="1350" dirty="0"/>
          </a:p>
          <a:p>
            <a:pPr marL="214313" indent="-214313">
              <a:buFont typeface="Arial" panose="020B0604020202020204" pitchFamily="34" charset="0"/>
              <a:buChar char="•"/>
            </a:pPr>
            <a:endParaRPr lang="de-DE" sz="1350" dirty="0"/>
          </a:p>
          <a:p>
            <a:r>
              <a:rPr lang="de-DE" sz="1350" b="1" dirty="0"/>
              <a:t>(Off-farm </a:t>
            </a:r>
            <a:r>
              <a:rPr lang="de-DE" sz="1350" b="1" dirty="0" err="1"/>
              <a:t>diversification</a:t>
            </a:r>
            <a:r>
              <a:rPr lang="de-DE" sz="1350" b="1" dirty="0"/>
              <a:t>)</a:t>
            </a:r>
          </a:p>
        </p:txBody>
      </p:sp>
      <p:sp>
        <p:nvSpPr>
          <p:cNvPr id="10" name="Textfeld 9">
            <a:extLst>
              <a:ext uri="{FF2B5EF4-FFF2-40B4-BE49-F238E27FC236}">
                <a16:creationId xmlns:a16="http://schemas.microsoft.com/office/drawing/2014/main" id="{195ACA18-BF21-699A-FE2D-84186BF4B2C5}"/>
              </a:ext>
            </a:extLst>
          </p:cNvPr>
          <p:cNvSpPr txBox="1"/>
          <p:nvPr/>
        </p:nvSpPr>
        <p:spPr>
          <a:xfrm>
            <a:off x="6251945" y="2766475"/>
            <a:ext cx="2679944" cy="1962076"/>
          </a:xfrm>
          <a:prstGeom prst="rect">
            <a:avLst/>
          </a:prstGeom>
          <a:noFill/>
        </p:spPr>
        <p:txBody>
          <a:bodyPr wrap="square" rtlCol="0">
            <a:spAutoFit/>
          </a:bodyPr>
          <a:lstStyle/>
          <a:p>
            <a:r>
              <a:rPr lang="de-DE" sz="1350" b="1" dirty="0"/>
              <a:t>Landscape </a:t>
            </a:r>
            <a:r>
              <a:rPr lang="de-DE" sz="1350" b="1" dirty="0" err="1"/>
              <a:t>management</a:t>
            </a:r>
            <a:r>
              <a:rPr lang="de-DE" sz="1350" b="1" dirty="0"/>
              <a:t> </a:t>
            </a:r>
            <a:r>
              <a:rPr lang="de-DE" sz="1350" b="1" dirty="0" err="1"/>
              <a:t>options</a:t>
            </a:r>
            <a:endParaRPr lang="de-DE" sz="1350" b="1" dirty="0"/>
          </a:p>
          <a:p>
            <a:pPr marL="214313" indent="-214313">
              <a:buFont typeface="Arial" panose="020B0604020202020204" pitchFamily="34" charset="0"/>
              <a:buChar char="•"/>
            </a:pPr>
            <a:r>
              <a:rPr lang="de-DE" sz="1350" dirty="0" err="1"/>
              <a:t>Multifunctional</a:t>
            </a:r>
            <a:r>
              <a:rPr lang="de-DE" sz="1350" dirty="0"/>
              <a:t> </a:t>
            </a:r>
            <a:r>
              <a:rPr lang="de-DE" sz="1350" dirty="0" err="1"/>
              <a:t>landscapes</a:t>
            </a:r>
            <a:endParaRPr lang="de-DE" sz="1350" dirty="0"/>
          </a:p>
          <a:p>
            <a:pPr marL="214313" indent="-214313">
              <a:buFont typeface="Arial" panose="020B0604020202020204" pitchFamily="34" charset="0"/>
              <a:buChar char="•"/>
            </a:pPr>
            <a:r>
              <a:rPr lang="de-DE" sz="1350" dirty="0" err="1"/>
              <a:t>Structural</a:t>
            </a:r>
            <a:r>
              <a:rPr lang="de-DE" sz="1350" dirty="0"/>
              <a:t> </a:t>
            </a:r>
            <a:r>
              <a:rPr lang="de-DE" sz="1350" dirty="0" err="1"/>
              <a:t>diversity</a:t>
            </a:r>
            <a:endParaRPr lang="de-DE" sz="1350" dirty="0"/>
          </a:p>
          <a:p>
            <a:pPr marL="214313" indent="-214313">
              <a:buFont typeface="Arial" panose="020B0604020202020204" pitchFamily="34" charset="0"/>
              <a:buChar char="•"/>
            </a:pPr>
            <a:r>
              <a:rPr lang="de-DE" sz="1350" dirty="0"/>
              <a:t>Habitat </a:t>
            </a:r>
            <a:r>
              <a:rPr lang="de-DE" sz="1350" dirty="0" err="1"/>
              <a:t>connectivity</a:t>
            </a:r>
            <a:endParaRPr lang="de-DE" sz="1350" dirty="0"/>
          </a:p>
          <a:p>
            <a:pPr marL="214313" indent="-214313">
              <a:buFont typeface="Arial" panose="020B0604020202020204" pitchFamily="34" charset="0"/>
              <a:buChar char="•"/>
            </a:pPr>
            <a:r>
              <a:rPr lang="de-DE" sz="1350" dirty="0" err="1"/>
              <a:t>Reforestation</a:t>
            </a:r>
            <a:endParaRPr lang="de-DE" sz="1350" dirty="0"/>
          </a:p>
          <a:p>
            <a:endParaRPr lang="de-DE" sz="1350" dirty="0"/>
          </a:p>
          <a:p>
            <a:r>
              <a:rPr lang="de-DE" sz="1350" b="1" dirty="0"/>
              <a:t>Value </a:t>
            </a:r>
            <a:r>
              <a:rPr lang="de-DE" sz="1350" b="1" dirty="0" err="1"/>
              <a:t>chain</a:t>
            </a:r>
            <a:r>
              <a:rPr lang="de-DE" sz="1350" b="1" dirty="0"/>
              <a:t> </a:t>
            </a:r>
            <a:r>
              <a:rPr lang="de-DE" sz="1350" b="1" dirty="0" err="1"/>
              <a:t>cooperations</a:t>
            </a:r>
            <a:endParaRPr lang="de-DE" sz="1350" b="1" dirty="0"/>
          </a:p>
          <a:p>
            <a:pPr marL="214313" indent="-214313">
              <a:buFont typeface="Arial" panose="020B0604020202020204" pitchFamily="34" charset="0"/>
              <a:buChar char="•"/>
            </a:pPr>
            <a:r>
              <a:rPr lang="de-DE" sz="1350" dirty="0" err="1"/>
              <a:t>Cooperation</a:t>
            </a:r>
            <a:r>
              <a:rPr lang="de-DE" sz="1350" dirty="0"/>
              <a:t> </a:t>
            </a:r>
            <a:r>
              <a:rPr lang="de-DE" sz="1350" dirty="0" err="1"/>
              <a:t>among</a:t>
            </a:r>
            <a:r>
              <a:rPr lang="de-DE" sz="1350" dirty="0"/>
              <a:t> </a:t>
            </a:r>
            <a:r>
              <a:rPr lang="de-DE" sz="1350" dirty="0" err="1"/>
              <a:t>farmers</a:t>
            </a:r>
            <a:r>
              <a:rPr lang="de-DE" sz="1350" dirty="0"/>
              <a:t> </a:t>
            </a:r>
          </a:p>
        </p:txBody>
      </p:sp>
    </p:spTree>
    <p:extLst>
      <p:ext uri="{BB962C8B-B14F-4D97-AF65-F5344CB8AC3E}">
        <p14:creationId xmlns:p14="http://schemas.microsoft.com/office/powerpoint/2010/main" val="21658443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xEl>
                                              <p:pRg st="2" end="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xEl>
                                              <p:pRg st="3" end="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xEl>
                                              <p:pRg st="4" end="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4F8B7-1221-4D5D-E5C8-102844D36ACE}"/>
              </a:ext>
            </a:extLst>
          </p:cNvPr>
          <p:cNvSpPr>
            <a:spLocks noGrp="1"/>
          </p:cNvSpPr>
          <p:nvPr>
            <p:ph type="title"/>
          </p:nvPr>
        </p:nvSpPr>
        <p:spPr/>
        <p:txBody>
          <a:bodyPr/>
          <a:lstStyle/>
          <a:p>
            <a:r>
              <a:rPr lang="de-DE" dirty="0"/>
              <a:t>Study </a:t>
            </a:r>
            <a:r>
              <a:rPr lang="de-DE" dirty="0" err="1"/>
              <a:t>area</a:t>
            </a:r>
            <a:r>
              <a:rPr lang="de-DE" dirty="0"/>
              <a:t> – Brandenburg</a:t>
            </a:r>
          </a:p>
        </p:txBody>
      </p:sp>
      <p:sp>
        <p:nvSpPr>
          <p:cNvPr id="3" name="Foliennummernplatzhalter 2">
            <a:extLst>
              <a:ext uri="{FF2B5EF4-FFF2-40B4-BE49-F238E27FC236}">
                <a16:creationId xmlns:a16="http://schemas.microsoft.com/office/drawing/2014/main" id="{9BD2F103-C29A-50CA-EFDE-C5F900823634}"/>
              </a:ext>
            </a:extLst>
          </p:cNvPr>
          <p:cNvSpPr>
            <a:spLocks noGrp="1"/>
          </p:cNvSpPr>
          <p:nvPr>
            <p:ph type="sldNum" sz="quarter" idx="10"/>
          </p:nvPr>
        </p:nvSpPr>
        <p:spPr/>
        <p:txBody>
          <a:bodyPr/>
          <a:lstStyle/>
          <a:p>
            <a:fld id="{8E9B98B9-A8BF-4AE1-837A-DA922CF9D24B}" type="slidenum">
              <a:rPr lang="de-DE" smtClean="0"/>
              <a:pPr/>
              <a:t>8</a:t>
            </a:fld>
            <a:endParaRPr lang="de-DE" dirty="0"/>
          </a:p>
        </p:txBody>
      </p:sp>
      <p:pic>
        <p:nvPicPr>
          <p:cNvPr id="6" name="Grafik 5">
            <a:extLst>
              <a:ext uri="{FF2B5EF4-FFF2-40B4-BE49-F238E27FC236}">
                <a16:creationId xmlns:a16="http://schemas.microsoft.com/office/drawing/2014/main" id="{A89A99E2-3416-C48C-9531-D3358F8A8E09}"/>
              </a:ext>
            </a:extLst>
          </p:cNvPr>
          <p:cNvPicPr>
            <a:picLocks noChangeAspect="1"/>
          </p:cNvPicPr>
          <p:nvPr/>
        </p:nvPicPr>
        <p:blipFill>
          <a:blip r:embed="rId3"/>
          <a:stretch>
            <a:fillRect/>
          </a:stretch>
        </p:blipFill>
        <p:spPr>
          <a:xfrm>
            <a:off x="227455" y="1012821"/>
            <a:ext cx="1772156" cy="1936011"/>
          </a:xfrm>
          <a:prstGeom prst="rect">
            <a:avLst/>
          </a:prstGeom>
        </p:spPr>
      </p:pic>
      <p:cxnSp>
        <p:nvCxnSpPr>
          <p:cNvPr id="10" name="Gerader Verbinder 9">
            <a:extLst>
              <a:ext uri="{FF2B5EF4-FFF2-40B4-BE49-F238E27FC236}">
                <a16:creationId xmlns:a16="http://schemas.microsoft.com/office/drawing/2014/main" id="{9EBB15E7-B816-8AE4-8CA4-67EFAA488816}"/>
              </a:ext>
            </a:extLst>
          </p:cNvPr>
          <p:cNvCxnSpPr>
            <a:cxnSpLocks/>
          </p:cNvCxnSpPr>
          <p:nvPr/>
        </p:nvCxnSpPr>
        <p:spPr>
          <a:xfrm>
            <a:off x="1821446" y="1486570"/>
            <a:ext cx="813231" cy="171744"/>
          </a:xfrm>
          <a:prstGeom prst="line">
            <a:avLst/>
          </a:prstGeom>
          <a:ln w="9525">
            <a:solidFill>
              <a:schemeClr val="tx1">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Gerader Verbinder 10">
            <a:extLst>
              <a:ext uri="{FF2B5EF4-FFF2-40B4-BE49-F238E27FC236}">
                <a16:creationId xmlns:a16="http://schemas.microsoft.com/office/drawing/2014/main" id="{903B38BD-DDB8-2301-9ED8-9EB723BC2310}"/>
              </a:ext>
            </a:extLst>
          </p:cNvPr>
          <p:cNvCxnSpPr>
            <a:cxnSpLocks/>
          </p:cNvCxnSpPr>
          <p:nvPr/>
        </p:nvCxnSpPr>
        <p:spPr>
          <a:xfrm>
            <a:off x="1805376" y="2026630"/>
            <a:ext cx="829301" cy="2645375"/>
          </a:xfrm>
          <a:prstGeom prst="line">
            <a:avLst/>
          </a:prstGeom>
          <a:ln w="9525">
            <a:solidFill>
              <a:schemeClr val="tx1">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14" name="Rechteck 13">
            <a:extLst>
              <a:ext uri="{FF2B5EF4-FFF2-40B4-BE49-F238E27FC236}">
                <a16:creationId xmlns:a16="http://schemas.microsoft.com/office/drawing/2014/main" id="{062C7C76-71D6-48AB-0174-F2BAE5A2D05E}"/>
              </a:ext>
            </a:extLst>
          </p:cNvPr>
          <p:cNvSpPr/>
          <p:nvPr/>
        </p:nvSpPr>
        <p:spPr>
          <a:xfrm>
            <a:off x="1283318" y="1486570"/>
            <a:ext cx="522058" cy="54006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a:endParaRPr lang="de-DE" sz="1600" dirty="0">
              <a:solidFill>
                <a:schemeClr val="bg1"/>
              </a:solidFill>
              <a:latin typeface="Segoe UI" panose="020B0502040204020203" pitchFamily="34" charset="0"/>
              <a:cs typeface="Segoe UI" panose="020B0502040204020203" pitchFamily="34" charset="0"/>
            </a:endParaRPr>
          </a:p>
        </p:txBody>
      </p:sp>
      <p:sp>
        <p:nvSpPr>
          <p:cNvPr id="19" name="Textfeld 18">
            <a:extLst>
              <a:ext uri="{FF2B5EF4-FFF2-40B4-BE49-F238E27FC236}">
                <a16:creationId xmlns:a16="http://schemas.microsoft.com/office/drawing/2014/main" id="{49E5282A-1759-6261-C20A-18849CFC52DB}"/>
              </a:ext>
            </a:extLst>
          </p:cNvPr>
          <p:cNvSpPr txBox="1"/>
          <p:nvPr/>
        </p:nvSpPr>
        <p:spPr>
          <a:xfrm>
            <a:off x="6078393" y="1160990"/>
            <a:ext cx="2728215" cy="3785652"/>
          </a:xfrm>
          <a:prstGeom prst="rect">
            <a:avLst/>
          </a:prstGeom>
          <a:noFill/>
        </p:spPr>
        <p:txBody>
          <a:bodyPr wrap="square" rtlCol="0">
            <a:spAutoFit/>
          </a:bodyPr>
          <a:lstStyle/>
          <a:p>
            <a:pPr marL="285750" indent="-285750">
              <a:buFont typeface="Arial" panose="020B0604020202020204" pitchFamily="34" charset="0"/>
              <a:buChar char="•"/>
            </a:pPr>
            <a:r>
              <a:rPr lang="de-DE" dirty="0"/>
              <a:t>Low </a:t>
            </a:r>
            <a:r>
              <a:rPr lang="de-DE" dirty="0" err="1"/>
              <a:t>rainfall</a:t>
            </a:r>
            <a:r>
              <a:rPr lang="de-DE" dirty="0"/>
              <a:t> (560mm) </a:t>
            </a:r>
            <a:r>
              <a:rPr lang="de-DE" sz="1200" dirty="0">
                <a:solidFill>
                  <a:schemeClr val="bg1">
                    <a:lumMod val="75000"/>
                  </a:schemeClr>
                </a:solidFill>
              </a:rPr>
              <a:t>MLUK 2021b</a:t>
            </a:r>
          </a:p>
          <a:p>
            <a:pPr marL="285750" indent="-285750">
              <a:buFont typeface="Arial" panose="020B0604020202020204" pitchFamily="34" charset="0"/>
              <a:buChar char="•"/>
            </a:pPr>
            <a:r>
              <a:rPr lang="de-DE" dirty="0"/>
              <a:t>2/3 </a:t>
            </a:r>
            <a:r>
              <a:rPr lang="de-DE" dirty="0" err="1"/>
              <a:t>of</a:t>
            </a:r>
            <a:r>
              <a:rPr lang="de-DE" dirty="0"/>
              <a:t> </a:t>
            </a:r>
            <a:r>
              <a:rPr lang="de-DE" dirty="0" err="1"/>
              <a:t>the</a:t>
            </a:r>
            <a:r>
              <a:rPr lang="de-DE" dirty="0"/>
              <a:t> </a:t>
            </a:r>
            <a:r>
              <a:rPr lang="de-DE" dirty="0" err="1"/>
              <a:t>soils</a:t>
            </a:r>
            <a:r>
              <a:rPr lang="de-DE" dirty="0"/>
              <a:t> </a:t>
            </a:r>
            <a:r>
              <a:rPr lang="de-DE" dirty="0" err="1"/>
              <a:t>are</a:t>
            </a:r>
            <a:r>
              <a:rPr lang="de-DE" dirty="0"/>
              <a:t> </a:t>
            </a:r>
            <a:r>
              <a:rPr lang="de-DE" dirty="0" err="1"/>
              <a:t>sandy</a:t>
            </a:r>
            <a:r>
              <a:rPr lang="de-DE" dirty="0"/>
              <a:t>-(</a:t>
            </a:r>
            <a:r>
              <a:rPr lang="de-DE" dirty="0" err="1"/>
              <a:t>loamy</a:t>
            </a:r>
            <a:r>
              <a:rPr lang="de-DE" dirty="0"/>
              <a:t>) </a:t>
            </a:r>
            <a:r>
              <a:rPr lang="de-DE" dirty="0" err="1"/>
              <a:t>soils</a:t>
            </a:r>
            <a:r>
              <a:rPr lang="da-DK" sz="1800" b="0" i="0" u="none" strike="noStrike" baseline="0" dirty="0">
                <a:solidFill>
                  <a:schemeClr val="bg1">
                    <a:lumMod val="75000"/>
                  </a:schemeClr>
                </a:solidFill>
                <a:latin typeface="Segoe UI" panose="020B0502040204020203" pitchFamily="34" charset="0"/>
              </a:rPr>
              <a:t> </a:t>
            </a:r>
            <a:r>
              <a:rPr lang="da-DK" sz="1200" b="0" i="0" u="none" strike="noStrike" baseline="0" dirty="0">
                <a:solidFill>
                  <a:schemeClr val="bg1">
                    <a:lumMod val="75000"/>
                  </a:schemeClr>
                </a:solidFill>
              </a:rPr>
              <a:t>Gutzler et al. 2015; Wolff et al. 2021</a:t>
            </a:r>
            <a:r>
              <a:rPr lang="de-DE" sz="1200" dirty="0"/>
              <a:t> </a:t>
            </a:r>
          </a:p>
          <a:p>
            <a:pPr marL="285750" indent="-285750">
              <a:buFont typeface="Arial" panose="020B0604020202020204" pitchFamily="34" charset="0"/>
              <a:buChar char="•"/>
            </a:pPr>
            <a:r>
              <a:rPr lang="de-DE" dirty="0"/>
              <a:t>45% </a:t>
            </a:r>
            <a:r>
              <a:rPr lang="de-DE" dirty="0" err="1"/>
              <a:t>of</a:t>
            </a:r>
            <a:r>
              <a:rPr lang="de-DE" dirty="0"/>
              <a:t> </a:t>
            </a:r>
            <a:r>
              <a:rPr lang="de-DE" dirty="0" err="1"/>
              <a:t>the</a:t>
            </a:r>
            <a:r>
              <a:rPr lang="de-DE" dirty="0"/>
              <a:t> </a:t>
            </a:r>
            <a:r>
              <a:rPr lang="de-DE" dirty="0" err="1"/>
              <a:t>area</a:t>
            </a:r>
            <a:r>
              <a:rPr lang="de-DE" dirty="0"/>
              <a:t> </a:t>
            </a:r>
            <a:r>
              <a:rPr lang="de-DE" dirty="0" err="1"/>
              <a:t>is</a:t>
            </a:r>
            <a:r>
              <a:rPr lang="de-DE" dirty="0"/>
              <a:t> </a:t>
            </a:r>
            <a:r>
              <a:rPr lang="de-DE" dirty="0" err="1"/>
              <a:t>used</a:t>
            </a:r>
            <a:r>
              <a:rPr lang="de-DE" dirty="0"/>
              <a:t> </a:t>
            </a:r>
            <a:r>
              <a:rPr lang="de-DE" dirty="0" err="1"/>
              <a:t>for</a:t>
            </a:r>
            <a:r>
              <a:rPr lang="de-DE" dirty="0"/>
              <a:t> </a:t>
            </a:r>
            <a:r>
              <a:rPr lang="de-DE" dirty="0" err="1"/>
              <a:t>agriculture</a:t>
            </a:r>
            <a:r>
              <a:rPr lang="de-DE" dirty="0"/>
              <a:t> (75% </a:t>
            </a:r>
            <a:r>
              <a:rPr lang="de-DE" dirty="0" err="1"/>
              <a:t>arable</a:t>
            </a:r>
            <a:r>
              <a:rPr lang="de-DE" dirty="0"/>
              <a:t>) </a:t>
            </a:r>
            <a:r>
              <a:rPr lang="da-DK" sz="1200" b="0" i="0" u="none" strike="noStrike" baseline="0" dirty="0">
                <a:solidFill>
                  <a:schemeClr val="bg1">
                    <a:lumMod val="75000"/>
                  </a:schemeClr>
                </a:solidFill>
                <a:latin typeface="Segoe UI" panose="020B0502040204020203" pitchFamily="34" charset="0"/>
              </a:rPr>
              <a:t>Gutzler et al. 2015; Wolff et al. 2021 </a:t>
            </a:r>
            <a:endParaRPr lang="de-DE" sz="1200" dirty="0">
              <a:solidFill>
                <a:schemeClr val="bg1">
                  <a:lumMod val="75000"/>
                </a:schemeClr>
              </a:solidFill>
            </a:endParaRPr>
          </a:p>
          <a:p>
            <a:pPr marL="285750" indent="-285750">
              <a:buFont typeface="Arial" panose="020B0604020202020204" pitchFamily="34" charset="0"/>
              <a:buChar char="•"/>
            </a:pPr>
            <a:r>
              <a:rPr lang="de-DE" dirty="0"/>
              <a:t>Large </a:t>
            </a:r>
            <a:r>
              <a:rPr lang="de-DE" dirty="0" err="1"/>
              <a:t>strokes</a:t>
            </a:r>
            <a:r>
              <a:rPr lang="de-DE" dirty="0"/>
              <a:t>, </a:t>
            </a:r>
            <a:r>
              <a:rPr lang="de-DE" dirty="0" err="1"/>
              <a:t>average</a:t>
            </a:r>
            <a:r>
              <a:rPr lang="de-DE" dirty="0"/>
              <a:t> </a:t>
            </a:r>
            <a:r>
              <a:rPr lang="de-DE" dirty="0" err="1"/>
              <a:t>farm</a:t>
            </a:r>
            <a:r>
              <a:rPr lang="de-DE" dirty="0"/>
              <a:t> </a:t>
            </a:r>
            <a:r>
              <a:rPr lang="de-DE" dirty="0" err="1"/>
              <a:t>size</a:t>
            </a:r>
            <a:r>
              <a:rPr lang="de-DE" dirty="0"/>
              <a:t> = 238ha </a:t>
            </a:r>
            <a:r>
              <a:rPr lang="en-US" sz="1200" b="0" i="0" u="none" strike="noStrike" baseline="0" dirty="0" err="1">
                <a:solidFill>
                  <a:schemeClr val="bg1">
                    <a:lumMod val="75000"/>
                  </a:schemeClr>
                </a:solidFill>
                <a:latin typeface="Segoe UI" panose="020B0502040204020203" pitchFamily="34" charset="0"/>
              </a:rPr>
              <a:t>Gutzler</a:t>
            </a:r>
            <a:r>
              <a:rPr lang="en-US" sz="1200" b="0" i="0" u="none" strike="noStrike" baseline="0" dirty="0">
                <a:solidFill>
                  <a:schemeClr val="bg1">
                    <a:lumMod val="75000"/>
                  </a:schemeClr>
                </a:solidFill>
                <a:latin typeface="Segoe UI" panose="020B0502040204020203" pitchFamily="34" charset="0"/>
              </a:rPr>
              <a:t> et al. 2015</a:t>
            </a:r>
          </a:p>
          <a:p>
            <a:r>
              <a:rPr lang="en-US" dirty="0">
                <a:latin typeface="Segoe UI" panose="020B0502040204020203" pitchFamily="34" charset="0"/>
                <a:sym typeface="Wingdings" panose="05000000000000000000" pitchFamily="2" charset="2"/>
              </a:rPr>
              <a:t> </a:t>
            </a:r>
            <a:r>
              <a:rPr lang="en-US" dirty="0">
                <a:latin typeface="Segoe UI" panose="020B0502040204020203" pitchFamily="34" charset="0"/>
              </a:rPr>
              <a:t>Homogeneous landscapes </a:t>
            </a:r>
            <a:r>
              <a:rPr lang="en-US" sz="1200" b="0" i="0" u="none" strike="noStrike" baseline="0" dirty="0">
                <a:solidFill>
                  <a:schemeClr val="bg1">
                    <a:lumMod val="75000"/>
                  </a:schemeClr>
                </a:solidFill>
                <a:latin typeface="Segoe UI" panose="020B0502040204020203" pitchFamily="34" charset="0"/>
              </a:rPr>
              <a:t>Wolff et al. 2021</a:t>
            </a:r>
            <a:endParaRPr lang="de-DE" sz="1200" dirty="0">
              <a:solidFill>
                <a:schemeClr val="bg1">
                  <a:lumMod val="75000"/>
                </a:schemeClr>
              </a:solidFill>
            </a:endParaRPr>
          </a:p>
        </p:txBody>
      </p:sp>
      <p:pic>
        <p:nvPicPr>
          <p:cNvPr id="23" name="Grafik 22">
            <a:extLst>
              <a:ext uri="{FF2B5EF4-FFF2-40B4-BE49-F238E27FC236}">
                <a16:creationId xmlns:a16="http://schemas.microsoft.com/office/drawing/2014/main" id="{C6F77CB4-374D-060E-FCC7-02A969EFC388}"/>
              </a:ext>
            </a:extLst>
          </p:cNvPr>
          <p:cNvPicPr>
            <a:picLocks noChangeAspect="1"/>
          </p:cNvPicPr>
          <p:nvPr/>
        </p:nvPicPr>
        <p:blipFill>
          <a:blip r:embed="rId4"/>
          <a:stretch>
            <a:fillRect/>
          </a:stretch>
        </p:blipFill>
        <p:spPr>
          <a:xfrm>
            <a:off x="2661881" y="1658314"/>
            <a:ext cx="3100585" cy="3108943"/>
          </a:xfrm>
          <a:prstGeom prst="rect">
            <a:avLst/>
          </a:prstGeom>
        </p:spPr>
      </p:pic>
      <p:sp>
        <p:nvSpPr>
          <p:cNvPr id="4" name="Textfeld 3">
            <a:extLst>
              <a:ext uri="{FF2B5EF4-FFF2-40B4-BE49-F238E27FC236}">
                <a16:creationId xmlns:a16="http://schemas.microsoft.com/office/drawing/2014/main" id="{99E59CFE-024D-2936-93AD-D414FFF154D9}"/>
              </a:ext>
            </a:extLst>
          </p:cNvPr>
          <p:cNvSpPr txBox="1"/>
          <p:nvPr/>
        </p:nvSpPr>
        <p:spPr>
          <a:xfrm>
            <a:off x="233236" y="3786529"/>
            <a:ext cx="1766375" cy="646331"/>
          </a:xfrm>
          <a:prstGeom prst="rect">
            <a:avLst/>
          </a:prstGeom>
          <a:noFill/>
        </p:spPr>
        <p:txBody>
          <a:bodyPr wrap="square" rtlCol="0">
            <a:spAutoFit/>
          </a:bodyPr>
          <a:lstStyle/>
          <a:p>
            <a:r>
              <a:rPr lang="de-DE" dirty="0"/>
              <a:t>interviews and workshops</a:t>
            </a:r>
          </a:p>
        </p:txBody>
      </p:sp>
    </p:spTree>
    <p:extLst>
      <p:ext uri="{BB962C8B-B14F-4D97-AF65-F5344CB8AC3E}">
        <p14:creationId xmlns:p14="http://schemas.microsoft.com/office/powerpoint/2010/main" val="14968839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1E98A-B7D9-439B-9D01-7ED14671A3C4}"/>
              </a:ext>
            </a:extLst>
          </p:cNvPr>
          <p:cNvSpPr>
            <a:spLocks noGrp="1"/>
          </p:cNvSpPr>
          <p:nvPr>
            <p:ph type="title"/>
          </p:nvPr>
        </p:nvSpPr>
        <p:spPr/>
        <p:txBody>
          <a:bodyPr/>
          <a:lstStyle/>
          <a:p>
            <a:r>
              <a:rPr lang="de-DE" dirty="0" err="1"/>
              <a:t>Diversification</a:t>
            </a:r>
            <a:r>
              <a:rPr lang="de-DE" dirty="0"/>
              <a:t> </a:t>
            </a:r>
            <a:r>
              <a:rPr lang="de-DE" dirty="0" err="1"/>
              <a:t>measures</a:t>
            </a:r>
            <a:r>
              <a:rPr lang="de-DE" dirty="0"/>
              <a:t> </a:t>
            </a:r>
            <a:r>
              <a:rPr lang="de-DE" dirty="0" err="1"/>
              <a:t>as</a:t>
            </a:r>
            <a:r>
              <a:rPr lang="de-DE" dirty="0"/>
              <a:t> an </a:t>
            </a:r>
            <a:r>
              <a:rPr lang="de-DE" dirty="0" err="1"/>
              <a:t>answer</a:t>
            </a:r>
            <a:r>
              <a:rPr lang="de-DE" dirty="0"/>
              <a:t> </a:t>
            </a:r>
            <a:r>
              <a:rPr lang="de-DE" dirty="0" err="1"/>
              <a:t>to</a:t>
            </a:r>
            <a:r>
              <a:rPr lang="de-DE" dirty="0"/>
              <a:t> </a:t>
            </a:r>
            <a:r>
              <a:rPr lang="de-DE" dirty="0" err="1"/>
              <a:t>shocks</a:t>
            </a:r>
            <a:r>
              <a:rPr lang="de-DE" dirty="0"/>
              <a:t> and </a:t>
            </a:r>
            <a:r>
              <a:rPr lang="de-DE" dirty="0" err="1"/>
              <a:t>stresses</a:t>
            </a:r>
            <a:endParaRPr lang="de-DE" dirty="0"/>
          </a:p>
        </p:txBody>
      </p:sp>
      <p:sp>
        <p:nvSpPr>
          <p:cNvPr id="3" name="Foliennummernplatzhalter 2">
            <a:extLst>
              <a:ext uri="{FF2B5EF4-FFF2-40B4-BE49-F238E27FC236}">
                <a16:creationId xmlns:a16="http://schemas.microsoft.com/office/drawing/2014/main" id="{0BB22797-CDCE-9E39-F58A-C82BC123FEF1}"/>
              </a:ext>
            </a:extLst>
          </p:cNvPr>
          <p:cNvSpPr>
            <a:spLocks noGrp="1"/>
          </p:cNvSpPr>
          <p:nvPr>
            <p:ph type="sldNum" sz="quarter" idx="10"/>
          </p:nvPr>
        </p:nvSpPr>
        <p:spPr/>
        <p:txBody>
          <a:bodyPr/>
          <a:lstStyle/>
          <a:p>
            <a:fld id="{8E9B98B9-A8BF-4AE1-837A-DA922CF9D24B}" type="slidenum">
              <a:rPr lang="de-DE" smtClean="0"/>
              <a:pPr/>
              <a:t>9</a:t>
            </a:fld>
            <a:endParaRPr lang="de-DE" dirty="0"/>
          </a:p>
        </p:txBody>
      </p:sp>
      <p:sp>
        <p:nvSpPr>
          <p:cNvPr id="4" name="Textfeld 3">
            <a:extLst>
              <a:ext uri="{FF2B5EF4-FFF2-40B4-BE49-F238E27FC236}">
                <a16:creationId xmlns:a16="http://schemas.microsoft.com/office/drawing/2014/main" id="{E4FBA4FA-60FC-388E-5F62-C2E55A9F3D62}"/>
              </a:ext>
            </a:extLst>
          </p:cNvPr>
          <p:cNvSpPr txBox="1"/>
          <p:nvPr/>
        </p:nvSpPr>
        <p:spPr>
          <a:xfrm>
            <a:off x="3599892" y="1129351"/>
            <a:ext cx="1730819" cy="369332"/>
          </a:xfrm>
          <a:prstGeom prst="rect">
            <a:avLst/>
          </a:prstGeom>
          <a:noFill/>
        </p:spPr>
        <p:txBody>
          <a:bodyPr wrap="square" rtlCol="0">
            <a:spAutoFit/>
          </a:bodyPr>
          <a:lstStyle/>
          <a:p>
            <a:pPr algn="ctr"/>
            <a:r>
              <a:rPr lang="de-DE" dirty="0" err="1"/>
              <a:t>Crop</a:t>
            </a:r>
            <a:r>
              <a:rPr lang="de-DE" dirty="0"/>
              <a:t> </a:t>
            </a:r>
            <a:r>
              <a:rPr lang="de-DE" dirty="0" err="1"/>
              <a:t>rotation</a:t>
            </a:r>
            <a:endParaRPr lang="de-DE" dirty="0"/>
          </a:p>
        </p:txBody>
      </p:sp>
      <p:sp>
        <p:nvSpPr>
          <p:cNvPr id="10" name="Textfeld 9">
            <a:extLst>
              <a:ext uri="{FF2B5EF4-FFF2-40B4-BE49-F238E27FC236}">
                <a16:creationId xmlns:a16="http://schemas.microsoft.com/office/drawing/2014/main" id="{D9018990-A79A-7155-25DC-72EB5BB62279}"/>
              </a:ext>
            </a:extLst>
          </p:cNvPr>
          <p:cNvSpPr txBox="1"/>
          <p:nvPr/>
        </p:nvSpPr>
        <p:spPr>
          <a:xfrm>
            <a:off x="3466920" y="1756545"/>
            <a:ext cx="1996762" cy="369332"/>
          </a:xfrm>
          <a:prstGeom prst="rect">
            <a:avLst/>
          </a:prstGeom>
          <a:noFill/>
        </p:spPr>
        <p:txBody>
          <a:bodyPr wrap="square" rtlCol="0">
            <a:spAutoFit/>
          </a:bodyPr>
          <a:lstStyle/>
          <a:p>
            <a:pPr algn="ctr"/>
            <a:r>
              <a:rPr lang="de-DE" dirty="0" err="1"/>
              <a:t>Social</a:t>
            </a:r>
            <a:r>
              <a:rPr lang="de-DE" dirty="0"/>
              <a:t> </a:t>
            </a:r>
            <a:r>
              <a:rPr lang="de-DE" dirty="0" err="1"/>
              <a:t>agriculture</a:t>
            </a:r>
            <a:endParaRPr lang="de-DE" dirty="0"/>
          </a:p>
        </p:txBody>
      </p:sp>
      <p:sp>
        <p:nvSpPr>
          <p:cNvPr id="14" name="Textfeld 13">
            <a:extLst>
              <a:ext uri="{FF2B5EF4-FFF2-40B4-BE49-F238E27FC236}">
                <a16:creationId xmlns:a16="http://schemas.microsoft.com/office/drawing/2014/main" id="{AD2E551B-63D2-2EB1-7668-AE2D9E44B4B8}"/>
              </a:ext>
            </a:extLst>
          </p:cNvPr>
          <p:cNvSpPr txBox="1"/>
          <p:nvPr/>
        </p:nvSpPr>
        <p:spPr>
          <a:xfrm>
            <a:off x="3578380" y="2383739"/>
            <a:ext cx="1773843" cy="646331"/>
          </a:xfrm>
          <a:prstGeom prst="rect">
            <a:avLst/>
          </a:prstGeom>
          <a:noFill/>
        </p:spPr>
        <p:txBody>
          <a:bodyPr wrap="square" rtlCol="0">
            <a:spAutoFit/>
          </a:bodyPr>
          <a:lstStyle/>
          <a:p>
            <a:pPr algn="ctr"/>
            <a:r>
              <a:rPr lang="de-DE" dirty="0" err="1"/>
              <a:t>Conversion</a:t>
            </a:r>
            <a:r>
              <a:rPr lang="de-DE" dirty="0"/>
              <a:t> </a:t>
            </a:r>
            <a:r>
              <a:rPr lang="de-DE" dirty="0" err="1"/>
              <a:t>to</a:t>
            </a:r>
            <a:r>
              <a:rPr lang="de-DE" dirty="0"/>
              <a:t> </a:t>
            </a:r>
            <a:r>
              <a:rPr lang="de-DE" dirty="0" err="1"/>
              <a:t>organic</a:t>
            </a:r>
            <a:r>
              <a:rPr lang="de-DE" dirty="0"/>
              <a:t> </a:t>
            </a:r>
          </a:p>
        </p:txBody>
      </p:sp>
      <p:sp>
        <p:nvSpPr>
          <p:cNvPr id="17" name="Textfeld 16">
            <a:extLst>
              <a:ext uri="{FF2B5EF4-FFF2-40B4-BE49-F238E27FC236}">
                <a16:creationId xmlns:a16="http://schemas.microsoft.com/office/drawing/2014/main" id="{03DDA3E0-CAF1-9E09-6E24-6EF2915CD0B7}"/>
              </a:ext>
            </a:extLst>
          </p:cNvPr>
          <p:cNvSpPr txBox="1"/>
          <p:nvPr/>
        </p:nvSpPr>
        <p:spPr>
          <a:xfrm>
            <a:off x="3707904" y="3287932"/>
            <a:ext cx="1514795" cy="369332"/>
          </a:xfrm>
          <a:prstGeom prst="rect">
            <a:avLst/>
          </a:prstGeom>
          <a:noFill/>
        </p:spPr>
        <p:txBody>
          <a:bodyPr wrap="square" rtlCol="0">
            <a:spAutoFit/>
          </a:bodyPr>
          <a:lstStyle/>
          <a:p>
            <a:pPr algn="ctr"/>
            <a:r>
              <a:rPr lang="de-DE" dirty="0" err="1"/>
              <a:t>Agritourism</a:t>
            </a:r>
            <a:endParaRPr lang="de-DE" dirty="0"/>
          </a:p>
        </p:txBody>
      </p:sp>
      <p:sp>
        <p:nvSpPr>
          <p:cNvPr id="21" name="Textfeld 20">
            <a:extLst>
              <a:ext uri="{FF2B5EF4-FFF2-40B4-BE49-F238E27FC236}">
                <a16:creationId xmlns:a16="http://schemas.microsoft.com/office/drawing/2014/main" id="{778D1A9E-D709-20BD-7925-6D20CD6ADD8F}"/>
              </a:ext>
            </a:extLst>
          </p:cNvPr>
          <p:cNvSpPr txBox="1"/>
          <p:nvPr/>
        </p:nvSpPr>
        <p:spPr>
          <a:xfrm>
            <a:off x="3383868" y="3915124"/>
            <a:ext cx="2162867" cy="923330"/>
          </a:xfrm>
          <a:prstGeom prst="rect">
            <a:avLst/>
          </a:prstGeom>
          <a:noFill/>
        </p:spPr>
        <p:txBody>
          <a:bodyPr wrap="square" rtlCol="0">
            <a:spAutoFit/>
          </a:bodyPr>
          <a:lstStyle/>
          <a:p>
            <a:pPr algn="ctr"/>
            <a:r>
              <a:rPr lang="de-DE" dirty="0"/>
              <a:t>Energy </a:t>
            </a:r>
            <a:r>
              <a:rPr lang="de-DE" dirty="0" err="1"/>
              <a:t>production</a:t>
            </a:r>
            <a:r>
              <a:rPr lang="de-DE" dirty="0"/>
              <a:t> </a:t>
            </a:r>
            <a:r>
              <a:rPr lang="de-DE" dirty="0" err="1"/>
              <a:t>through</a:t>
            </a:r>
            <a:r>
              <a:rPr lang="de-DE" dirty="0"/>
              <a:t> </a:t>
            </a:r>
            <a:r>
              <a:rPr lang="de-DE" dirty="0" err="1"/>
              <a:t>paludiculture</a:t>
            </a:r>
            <a:endParaRPr lang="de-DE" dirty="0"/>
          </a:p>
        </p:txBody>
      </p:sp>
      <p:sp>
        <p:nvSpPr>
          <p:cNvPr id="23" name="Textfeld 22">
            <a:extLst>
              <a:ext uri="{FF2B5EF4-FFF2-40B4-BE49-F238E27FC236}">
                <a16:creationId xmlns:a16="http://schemas.microsoft.com/office/drawing/2014/main" id="{B0EEC28B-E85C-EE93-4B7D-094FD877C199}"/>
              </a:ext>
            </a:extLst>
          </p:cNvPr>
          <p:cNvSpPr txBox="1"/>
          <p:nvPr/>
        </p:nvSpPr>
        <p:spPr>
          <a:xfrm>
            <a:off x="727966" y="1715496"/>
            <a:ext cx="1314107" cy="430887"/>
          </a:xfrm>
          <a:prstGeom prst="rect">
            <a:avLst/>
          </a:prstGeom>
          <a:noFill/>
        </p:spPr>
        <p:txBody>
          <a:bodyPr wrap="square" rtlCol="0">
            <a:spAutoFit/>
          </a:bodyPr>
          <a:lstStyle/>
          <a:p>
            <a:pPr algn="r"/>
            <a:r>
              <a:rPr lang="en-US" sz="1100" dirty="0">
                <a:solidFill>
                  <a:schemeClr val="accent3">
                    <a:lumMod val="75000"/>
                  </a:schemeClr>
                </a:solidFill>
              </a:rPr>
              <a:t>Uncertain weather conditions</a:t>
            </a:r>
            <a:endParaRPr lang="de-DE" sz="1100" dirty="0">
              <a:solidFill>
                <a:schemeClr val="accent3">
                  <a:lumMod val="75000"/>
                </a:schemeClr>
              </a:solidFill>
            </a:endParaRPr>
          </a:p>
        </p:txBody>
      </p:sp>
      <p:sp>
        <p:nvSpPr>
          <p:cNvPr id="15" name="Textfeld 14">
            <a:extLst>
              <a:ext uri="{FF2B5EF4-FFF2-40B4-BE49-F238E27FC236}">
                <a16:creationId xmlns:a16="http://schemas.microsoft.com/office/drawing/2014/main" id="{3920EB83-2779-7871-B3E5-24330681B427}"/>
              </a:ext>
            </a:extLst>
          </p:cNvPr>
          <p:cNvSpPr txBox="1"/>
          <p:nvPr/>
        </p:nvSpPr>
        <p:spPr>
          <a:xfrm>
            <a:off x="6956603" y="1167594"/>
            <a:ext cx="855155" cy="430887"/>
          </a:xfrm>
          <a:prstGeom prst="rect">
            <a:avLst/>
          </a:prstGeom>
          <a:noFill/>
        </p:spPr>
        <p:txBody>
          <a:bodyPr wrap="square" rtlCol="0">
            <a:spAutoFit/>
          </a:bodyPr>
          <a:lstStyle/>
          <a:p>
            <a:r>
              <a:rPr lang="en-US" sz="1100" dirty="0">
                <a:solidFill>
                  <a:srgbClr val="61298B"/>
                </a:solidFill>
              </a:rPr>
              <a:t>Unstable markets</a:t>
            </a:r>
            <a:endParaRPr lang="de-DE" sz="1100" dirty="0">
              <a:solidFill>
                <a:srgbClr val="61298B"/>
              </a:solidFill>
            </a:endParaRPr>
          </a:p>
        </p:txBody>
      </p:sp>
      <p:cxnSp>
        <p:nvCxnSpPr>
          <p:cNvPr id="25" name="Gerader Verbinder 24">
            <a:extLst>
              <a:ext uri="{FF2B5EF4-FFF2-40B4-BE49-F238E27FC236}">
                <a16:creationId xmlns:a16="http://schemas.microsoft.com/office/drawing/2014/main" id="{92F984C7-F599-05B0-3A37-592298B1FB28}"/>
              </a:ext>
            </a:extLst>
          </p:cNvPr>
          <p:cNvCxnSpPr>
            <a:cxnSpLocks/>
            <a:stCxn id="23" idx="3"/>
            <a:endCxn id="4" idx="1"/>
          </p:cNvCxnSpPr>
          <p:nvPr/>
        </p:nvCxnSpPr>
        <p:spPr>
          <a:xfrm flipV="1">
            <a:off x="2042073" y="1314017"/>
            <a:ext cx="1557819" cy="616923"/>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Gerader Verbinder 25">
            <a:extLst>
              <a:ext uri="{FF2B5EF4-FFF2-40B4-BE49-F238E27FC236}">
                <a16:creationId xmlns:a16="http://schemas.microsoft.com/office/drawing/2014/main" id="{74B9FD20-1456-F7BC-4458-3DB2BDBE5854}"/>
              </a:ext>
            </a:extLst>
          </p:cNvPr>
          <p:cNvCxnSpPr>
            <a:cxnSpLocks/>
            <a:stCxn id="15" idx="1"/>
            <a:endCxn id="4" idx="3"/>
          </p:cNvCxnSpPr>
          <p:nvPr/>
        </p:nvCxnSpPr>
        <p:spPr>
          <a:xfrm flipH="1" flipV="1">
            <a:off x="5330711" y="1314017"/>
            <a:ext cx="1625892" cy="69021"/>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feld 28">
            <a:extLst>
              <a:ext uri="{FF2B5EF4-FFF2-40B4-BE49-F238E27FC236}">
                <a16:creationId xmlns:a16="http://schemas.microsoft.com/office/drawing/2014/main" id="{B3636748-C346-E352-1538-21A04B8460D0}"/>
              </a:ext>
            </a:extLst>
          </p:cNvPr>
          <p:cNvSpPr txBox="1"/>
          <p:nvPr/>
        </p:nvSpPr>
        <p:spPr>
          <a:xfrm>
            <a:off x="6956603" y="3660958"/>
            <a:ext cx="1133953" cy="430887"/>
          </a:xfrm>
          <a:prstGeom prst="rect">
            <a:avLst/>
          </a:prstGeom>
          <a:noFill/>
        </p:spPr>
        <p:txBody>
          <a:bodyPr wrap="square" rtlCol="0">
            <a:spAutoFit/>
          </a:bodyPr>
          <a:lstStyle/>
          <a:p>
            <a:r>
              <a:rPr lang="en-US" sz="1100" dirty="0">
                <a:solidFill>
                  <a:srgbClr val="004A82"/>
                </a:solidFill>
              </a:rPr>
              <a:t>Shortage of skilled workers</a:t>
            </a:r>
            <a:endParaRPr lang="de-DE" sz="1100" dirty="0">
              <a:solidFill>
                <a:srgbClr val="004A82"/>
              </a:solidFill>
            </a:endParaRPr>
          </a:p>
        </p:txBody>
      </p:sp>
      <p:sp>
        <p:nvSpPr>
          <p:cNvPr id="30" name="Textfeld 29">
            <a:extLst>
              <a:ext uri="{FF2B5EF4-FFF2-40B4-BE49-F238E27FC236}">
                <a16:creationId xmlns:a16="http://schemas.microsoft.com/office/drawing/2014/main" id="{05A0B677-E229-4A4A-9ACF-FA3A399CB3BF}"/>
              </a:ext>
            </a:extLst>
          </p:cNvPr>
          <p:cNvSpPr txBox="1"/>
          <p:nvPr/>
        </p:nvSpPr>
        <p:spPr>
          <a:xfrm>
            <a:off x="6956603" y="4241840"/>
            <a:ext cx="855155" cy="430887"/>
          </a:xfrm>
          <a:prstGeom prst="rect">
            <a:avLst/>
          </a:prstGeom>
          <a:noFill/>
        </p:spPr>
        <p:txBody>
          <a:bodyPr wrap="square" rtlCol="0">
            <a:spAutoFit/>
          </a:bodyPr>
          <a:lstStyle/>
          <a:p>
            <a:r>
              <a:rPr lang="en-US" sz="1100" dirty="0">
                <a:solidFill>
                  <a:srgbClr val="004A82"/>
                </a:solidFill>
              </a:rPr>
              <a:t>Societal demand</a:t>
            </a:r>
            <a:endParaRPr lang="de-DE" sz="1100" dirty="0">
              <a:solidFill>
                <a:srgbClr val="004A82"/>
              </a:solidFill>
            </a:endParaRPr>
          </a:p>
        </p:txBody>
      </p:sp>
      <p:cxnSp>
        <p:nvCxnSpPr>
          <p:cNvPr id="31" name="Gerader Verbinder 30">
            <a:extLst>
              <a:ext uri="{FF2B5EF4-FFF2-40B4-BE49-F238E27FC236}">
                <a16:creationId xmlns:a16="http://schemas.microsoft.com/office/drawing/2014/main" id="{F8AD4433-09C8-6756-C6DB-55E12F855E1A}"/>
              </a:ext>
            </a:extLst>
          </p:cNvPr>
          <p:cNvCxnSpPr>
            <a:cxnSpLocks/>
            <a:stCxn id="29" idx="1"/>
            <a:endCxn id="10" idx="3"/>
          </p:cNvCxnSpPr>
          <p:nvPr/>
        </p:nvCxnSpPr>
        <p:spPr>
          <a:xfrm flipH="1" flipV="1">
            <a:off x="5463682" y="1941211"/>
            <a:ext cx="1492921" cy="1935191"/>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Gerader Verbinder 33">
            <a:extLst>
              <a:ext uri="{FF2B5EF4-FFF2-40B4-BE49-F238E27FC236}">
                <a16:creationId xmlns:a16="http://schemas.microsoft.com/office/drawing/2014/main" id="{80348327-3AE0-C92D-AB3E-FC6DC034099A}"/>
              </a:ext>
            </a:extLst>
          </p:cNvPr>
          <p:cNvCxnSpPr>
            <a:cxnSpLocks/>
            <a:stCxn id="15" idx="1"/>
            <a:endCxn id="14" idx="3"/>
          </p:cNvCxnSpPr>
          <p:nvPr/>
        </p:nvCxnSpPr>
        <p:spPr>
          <a:xfrm flipH="1">
            <a:off x="5352223" y="1383038"/>
            <a:ext cx="1604380" cy="1323867"/>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Gerader Verbinder 36">
            <a:extLst>
              <a:ext uri="{FF2B5EF4-FFF2-40B4-BE49-F238E27FC236}">
                <a16:creationId xmlns:a16="http://schemas.microsoft.com/office/drawing/2014/main" id="{CD0F9FCB-1372-5009-0BB0-EA7F28E37A25}"/>
              </a:ext>
            </a:extLst>
          </p:cNvPr>
          <p:cNvCxnSpPr>
            <a:cxnSpLocks/>
            <a:stCxn id="30" idx="1"/>
            <a:endCxn id="14" idx="3"/>
          </p:cNvCxnSpPr>
          <p:nvPr/>
        </p:nvCxnSpPr>
        <p:spPr>
          <a:xfrm flipH="1" flipV="1">
            <a:off x="5352223" y="2706905"/>
            <a:ext cx="1604380" cy="1750379"/>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Textfeld 39">
            <a:extLst>
              <a:ext uri="{FF2B5EF4-FFF2-40B4-BE49-F238E27FC236}">
                <a16:creationId xmlns:a16="http://schemas.microsoft.com/office/drawing/2014/main" id="{6AA7A1DD-DF64-CA65-5A41-1E03C0BE2CC5}"/>
              </a:ext>
            </a:extLst>
          </p:cNvPr>
          <p:cNvSpPr txBox="1"/>
          <p:nvPr/>
        </p:nvSpPr>
        <p:spPr>
          <a:xfrm>
            <a:off x="6956603" y="2450208"/>
            <a:ext cx="1215871" cy="430887"/>
          </a:xfrm>
          <a:prstGeom prst="rect">
            <a:avLst/>
          </a:prstGeom>
          <a:noFill/>
        </p:spPr>
        <p:txBody>
          <a:bodyPr wrap="square" rtlCol="0">
            <a:spAutoFit/>
          </a:bodyPr>
          <a:lstStyle/>
          <a:p>
            <a:r>
              <a:rPr lang="en-US" sz="1100" dirty="0">
                <a:solidFill>
                  <a:srgbClr val="61298B"/>
                </a:solidFill>
              </a:rPr>
              <a:t>Low producer prices</a:t>
            </a:r>
            <a:endParaRPr lang="de-DE" sz="1100" dirty="0">
              <a:solidFill>
                <a:srgbClr val="61298B"/>
              </a:solidFill>
            </a:endParaRPr>
          </a:p>
        </p:txBody>
      </p:sp>
      <p:cxnSp>
        <p:nvCxnSpPr>
          <p:cNvPr id="41" name="Gerader Verbinder 40">
            <a:extLst>
              <a:ext uri="{FF2B5EF4-FFF2-40B4-BE49-F238E27FC236}">
                <a16:creationId xmlns:a16="http://schemas.microsoft.com/office/drawing/2014/main" id="{ABDB3B80-581B-EB3A-570B-19D04A55B86F}"/>
              </a:ext>
            </a:extLst>
          </p:cNvPr>
          <p:cNvCxnSpPr>
            <a:cxnSpLocks/>
            <a:stCxn id="40" idx="1"/>
            <a:endCxn id="17" idx="3"/>
          </p:cNvCxnSpPr>
          <p:nvPr/>
        </p:nvCxnSpPr>
        <p:spPr>
          <a:xfrm flipH="1">
            <a:off x="5222699" y="2665652"/>
            <a:ext cx="1733904" cy="806946"/>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Gerader Verbinder 43">
            <a:extLst>
              <a:ext uri="{FF2B5EF4-FFF2-40B4-BE49-F238E27FC236}">
                <a16:creationId xmlns:a16="http://schemas.microsoft.com/office/drawing/2014/main" id="{DF24E489-1E85-1E6A-8A41-A2DFF7F13FC5}"/>
              </a:ext>
            </a:extLst>
          </p:cNvPr>
          <p:cNvCxnSpPr>
            <a:cxnSpLocks/>
            <a:stCxn id="47" idx="3"/>
            <a:endCxn id="21" idx="1"/>
          </p:cNvCxnSpPr>
          <p:nvPr/>
        </p:nvCxnSpPr>
        <p:spPr>
          <a:xfrm>
            <a:off x="2042073" y="3577446"/>
            <a:ext cx="1341795" cy="799343"/>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Gerader Verbinder 44">
            <a:extLst>
              <a:ext uri="{FF2B5EF4-FFF2-40B4-BE49-F238E27FC236}">
                <a16:creationId xmlns:a16="http://schemas.microsoft.com/office/drawing/2014/main" id="{3CFCF4BC-DBC5-8D71-1695-86EB25D493F9}"/>
              </a:ext>
            </a:extLst>
          </p:cNvPr>
          <p:cNvCxnSpPr>
            <a:cxnSpLocks/>
            <a:stCxn id="50" idx="3"/>
            <a:endCxn id="14" idx="1"/>
          </p:cNvCxnSpPr>
          <p:nvPr/>
        </p:nvCxnSpPr>
        <p:spPr>
          <a:xfrm flipV="1">
            <a:off x="2042073" y="2706905"/>
            <a:ext cx="1536307" cy="349918"/>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Gerader Verbinder 45">
            <a:extLst>
              <a:ext uri="{FF2B5EF4-FFF2-40B4-BE49-F238E27FC236}">
                <a16:creationId xmlns:a16="http://schemas.microsoft.com/office/drawing/2014/main" id="{0F94CAEB-0328-3E1E-55FE-9CD2882FE9A2}"/>
              </a:ext>
            </a:extLst>
          </p:cNvPr>
          <p:cNvCxnSpPr>
            <a:cxnSpLocks/>
            <a:stCxn id="54" idx="1"/>
            <a:endCxn id="4" idx="3"/>
          </p:cNvCxnSpPr>
          <p:nvPr/>
        </p:nvCxnSpPr>
        <p:spPr>
          <a:xfrm flipH="1" flipV="1">
            <a:off x="5330711" y="1314017"/>
            <a:ext cx="1625892" cy="710328"/>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47" name="Textfeld 46">
            <a:extLst>
              <a:ext uri="{FF2B5EF4-FFF2-40B4-BE49-F238E27FC236}">
                <a16:creationId xmlns:a16="http://schemas.microsoft.com/office/drawing/2014/main" id="{FD680E96-7A8E-7784-87B5-3B1B68D59602}"/>
              </a:ext>
            </a:extLst>
          </p:cNvPr>
          <p:cNvSpPr txBox="1"/>
          <p:nvPr/>
        </p:nvSpPr>
        <p:spPr>
          <a:xfrm>
            <a:off x="826202" y="3362002"/>
            <a:ext cx="1215871" cy="430887"/>
          </a:xfrm>
          <a:prstGeom prst="rect">
            <a:avLst/>
          </a:prstGeom>
          <a:noFill/>
        </p:spPr>
        <p:txBody>
          <a:bodyPr wrap="square" rtlCol="0">
            <a:spAutoFit/>
          </a:bodyPr>
          <a:lstStyle/>
          <a:p>
            <a:pPr algn="r"/>
            <a:r>
              <a:rPr lang="en-US" sz="1100" dirty="0">
                <a:solidFill>
                  <a:schemeClr val="accent3">
                    <a:lumMod val="75000"/>
                  </a:schemeClr>
                </a:solidFill>
              </a:rPr>
              <a:t>Poor biomass quality</a:t>
            </a:r>
            <a:endParaRPr lang="de-DE" sz="1100" dirty="0">
              <a:solidFill>
                <a:schemeClr val="accent3">
                  <a:lumMod val="75000"/>
                </a:schemeClr>
              </a:solidFill>
            </a:endParaRPr>
          </a:p>
        </p:txBody>
      </p:sp>
      <p:sp>
        <p:nvSpPr>
          <p:cNvPr id="50" name="Textfeld 49">
            <a:extLst>
              <a:ext uri="{FF2B5EF4-FFF2-40B4-BE49-F238E27FC236}">
                <a16:creationId xmlns:a16="http://schemas.microsoft.com/office/drawing/2014/main" id="{9CB2D80C-D020-D7E2-F85C-B85F459AFC53}"/>
              </a:ext>
            </a:extLst>
          </p:cNvPr>
          <p:cNvSpPr txBox="1"/>
          <p:nvPr/>
        </p:nvSpPr>
        <p:spPr>
          <a:xfrm>
            <a:off x="957442" y="2926018"/>
            <a:ext cx="1084631" cy="261610"/>
          </a:xfrm>
          <a:prstGeom prst="rect">
            <a:avLst/>
          </a:prstGeom>
          <a:noFill/>
        </p:spPr>
        <p:txBody>
          <a:bodyPr wrap="square" rtlCol="0">
            <a:spAutoFit/>
          </a:bodyPr>
          <a:lstStyle/>
          <a:p>
            <a:pPr algn="r"/>
            <a:r>
              <a:rPr lang="en-US" sz="1100" dirty="0">
                <a:solidFill>
                  <a:schemeClr val="accent3">
                    <a:lumMod val="75000"/>
                  </a:schemeClr>
                </a:solidFill>
              </a:rPr>
              <a:t>Poor soils</a:t>
            </a:r>
            <a:endParaRPr lang="de-DE" sz="1100" dirty="0">
              <a:solidFill>
                <a:schemeClr val="accent3">
                  <a:lumMod val="75000"/>
                </a:schemeClr>
              </a:solidFill>
            </a:endParaRPr>
          </a:p>
        </p:txBody>
      </p:sp>
      <p:sp>
        <p:nvSpPr>
          <p:cNvPr id="53" name="Textfeld 52">
            <a:extLst>
              <a:ext uri="{FF2B5EF4-FFF2-40B4-BE49-F238E27FC236}">
                <a16:creationId xmlns:a16="http://schemas.microsoft.com/office/drawing/2014/main" id="{8B60BCDC-02BC-627E-474F-5C112CC6EC90}"/>
              </a:ext>
            </a:extLst>
          </p:cNvPr>
          <p:cNvSpPr txBox="1"/>
          <p:nvPr/>
        </p:nvSpPr>
        <p:spPr>
          <a:xfrm>
            <a:off x="935220" y="2320757"/>
            <a:ext cx="1106853" cy="430887"/>
          </a:xfrm>
          <a:prstGeom prst="rect">
            <a:avLst/>
          </a:prstGeom>
          <a:noFill/>
        </p:spPr>
        <p:txBody>
          <a:bodyPr wrap="square" rtlCol="0">
            <a:spAutoFit/>
          </a:bodyPr>
          <a:lstStyle/>
          <a:p>
            <a:pPr algn="r"/>
            <a:r>
              <a:rPr lang="en-US" sz="1100" dirty="0">
                <a:solidFill>
                  <a:schemeClr val="accent3">
                    <a:lumMod val="75000"/>
                  </a:schemeClr>
                </a:solidFill>
              </a:rPr>
              <a:t>Crop rotation diseases</a:t>
            </a:r>
            <a:endParaRPr lang="de-DE" sz="1100" dirty="0">
              <a:solidFill>
                <a:schemeClr val="accent3">
                  <a:lumMod val="75000"/>
                </a:schemeClr>
              </a:solidFill>
            </a:endParaRPr>
          </a:p>
        </p:txBody>
      </p:sp>
      <p:sp>
        <p:nvSpPr>
          <p:cNvPr id="54" name="Textfeld 53">
            <a:extLst>
              <a:ext uri="{FF2B5EF4-FFF2-40B4-BE49-F238E27FC236}">
                <a16:creationId xmlns:a16="http://schemas.microsoft.com/office/drawing/2014/main" id="{41F75D18-3F95-52C0-EFB9-69577D597273}"/>
              </a:ext>
            </a:extLst>
          </p:cNvPr>
          <p:cNvSpPr txBox="1"/>
          <p:nvPr/>
        </p:nvSpPr>
        <p:spPr>
          <a:xfrm>
            <a:off x="6956603" y="1639624"/>
            <a:ext cx="971795" cy="769441"/>
          </a:xfrm>
          <a:prstGeom prst="rect">
            <a:avLst/>
          </a:prstGeom>
          <a:noFill/>
        </p:spPr>
        <p:txBody>
          <a:bodyPr wrap="square" rtlCol="0">
            <a:spAutoFit/>
          </a:bodyPr>
          <a:lstStyle/>
          <a:p>
            <a:r>
              <a:rPr lang="en-US" sz="1100" dirty="0">
                <a:solidFill>
                  <a:srgbClr val="61298B"/>
                </a:solidFill>
              </a:rPr>
              <a:t>Financial dependency from few crops </a:t>
            </a:r>
            <a:endParaRPr lang="de-DE" sz="1100" dirty="0">
              <a:solidFill>
                <a:srgbClr val="61298B"/>
              </a:solidFill>
            </a:endParaRPr>
          </a:p>
        </p:txBody>
      </p:sp>
      <p:cxnSp>
        <p:nvCxnSpPr>
          <p:cNvPr id="85" name="Gerader Verbinder 84">
            <a:extLst>
              <a:ext uri="{FF2B5EF4-FFF2-40B4-BE49-F238E27FC236}">
                <a16:creationId xmlns:a16="http://schemas.microsoft.com/office/drawing/2014/main" id="{CC8D9698-EC34-2527-2CA5-C213322EEA99}"/>
              </a:ext>
            </a:extLst>
          </p:cNvPr>
          <p:cNvCxnSpPr>
            <a:cxnSpLocks/>
            <a:stCxn id="53" idx="3"/>
            <a:endCxn id="4" idx="1"/>
          </p:cNvCxnSpPr>
          <p:nvPr/>
        </p:nvCxnSpPr>
        <p:spPr>
          <a:xfrm flipV="1">
            <a:off x="2042073" y="1314017"/>
            <a:ext cx="1557819" cy="1222184"/>
          </a:xfrm>
          <a:prstGeom prst="line">
            <a:avLst/>
          </a:prstGeom>
          <a:ln w="9525">
            <a:solidFill>
              <a:schemeClr val="accent5">
                <a:alpha val="80000"/>
              </a:schemeClr>
            </a:solidFill>
          </a:ln>
          <a:effectLst/>
        </p:spPr>
        <p:style>
          <a:lnRef idx="2">
            <a:schemeClr val="accent1"/>
          </a:lnRef>
          <a:fillRef idx="0">
            <a:schemeClr val="accent1"/>
          </a:fillRef>
          <a:effectRef idx="1">
            <a:schemeClr val="accent1"/>
          </a:effectRef>
          <a:fontRef idx="minor">
            <a:schemeClr val="tx1"/>
          </a:fontRef>
        </p:style>
      </p:cxnSp>
      <p:sp>
        <p:nvSpPr>
          <p:cNvPr id="97" name="Textfeld 96">
            <a:extLst>
              <a:ext uri="{FF2B5EF4-FFF2-40B4-BE49-F238E27FC236}">
                <a16:creationId xmlns:a16="http://schemas.microsoft.com/office/drawing/2014/main" id="{64338201-580E-8860-8A4A-56354AB69BB8}"/>
              </a:ext>
            </a:extLst>
          </p:cNvPr>
          <p:cNvSpPr txBox="1"/>
          <p:nvPr/>
        </p:nvSpPr>
        <p:spPr>
          <a:xfrm rot="16200000">
            <a:off x="-550593" y="2471979"/>
            <a:ext cx="1800200" cy="369332"/>
          </a:xfrm>
          <a:prstGeom prst="rect">
            <a:avLst/>
          </a:prstGeom>
          <a:noFill/>
        </p:spPr>
        <p:txBody>
          <a:bodyPr wrap="square" rtlCol="0">
            <a:spAutoFit/>
          </a:bodyPr>
          <a:lstStyle/>
          <a:p>
            <a:pPr algn="ctr"/>
            <a:r>
              <a:rPr lang="de-DE" dirty="0">
                <a:solidFill>
                  <a:srgbClr val="22643E"/>
                </a:solidFill>
              </a:rPr>
              <a:t>environmental</a:t>
            </a:r>
          </a:p>
        </p:txBody>
      </p:sp>
      <p:sp>
        <p:nvSpPr>
          <p:cNvPr id="98" name="Textfeld 97">
            <a:extLst>
              <a:ext uri="{FF2B5EF4-FFF2-40B4-BE49-F238E27FC236}">
                <a16:creationId xmlns:a16="http://schemas.microsoft.com/office/drawing/2014/main" id="{A35A4360-3991-1A83-4F55-009CE5DEFB05}"/>
              </a:ext>
            </a:extLst>
          </p:cNvPr>
          <p:cNvSpPr txBox="1"/>
          <p:nvPr/>
        </p:nvSpPr>
        <p:spPr>
          <a:xfrm rot="5400000">
            <a:off x="7581166" y="4038528"/>
            <a:ext cx="1800200" cy="369332"/>
          </a:xfrm>
          <a:prstGeom prst="rect">
            <a:avLst/>
          </a:prstGeom>
          <a:noFill/>
        </p:spPr>
        <p:txBody>
          <a:bodyPr wrap="square" rtlCol="0">
            <a:spAutoFit/>
          </a:bodyPr>
          <a:lstStyle/>
          <a:p>
            <a:pPr algn="ctr"/>
            <a:r>
              <a:rPr lang="de-DE" dirty="0">
                <a:solidFill>
                  <a:srgbClr val="004274"/>
                </a:solidFill>
              </a:rPr>
              <a:t>social</a:t>
            </a:r>
          </a:p>
        </p:txBody>
      </p:sp>
      <p:sp>
        <p:nvSpPr>
          <p:cNvPr id="99" name="Textfeld 98">
            <a:extLst>
              <a:ext uri="{FF2B5EF4-FFF2-40B4-BE49-F238E27FC236}">
                <a16:creationId xmlns:a16="http://schemas.microsoft.com/office/drawing/2014/main" id="{E7E8E5F1-3B67-BFB7-785C-10C5AE125BAC}"/>
              </a:ext>
            </a:extLst>
          </p:cNvPr>
          <p:cNvSpPr txBox="1"/>
          <p:nvPr/>
        </p:nvSpPr>
        <p:spPr>
          <a:xfrm rot="5400000">
            <a:off x="7618178" y="1808245"/>
            <a:ext cx="1800200" cy="369332"/>
          </a:xfrm>
          <a:prstGeom prst="rect">
            <a:avLst/>
          </a:prstGeom>
          <a:noFill/>
        </p:spPr>
        <p:txBody>
          <a:bodyPr wrap="square" rtlCol="0">
            <a:spAutoFit/>
          </a:bodyPr>
          <a:lstStyle/>
          <a:p>
            <a:pPr algn="ctr"/>
            <a:r>
              <a:rPr lang="de-DE" dirty="0" err="1">
                <a:solidFill>
                  <a:srgbClr val="5A2781"/>
                </a:solidFill>
              </a:rPr>
              <a:t>economic</a:t>
            </a:r>
            <a:endParaRPr lang="de-DE" dirty="0">
              <a:solidFill>
                <a:srgbClr val="5A2781"/>
              </a:solidFill>
            </a:endParaRPr>
          </a:p>
        </p:txBody>
      </p:sp>
    </p:spTree>
    <p:extLst>
      <p:ext uri="{BB962C8B-B14F-4D97-AF65-F5344CB8AC3E}">
        <p14:creationId xmlns:p14="http://schemas.microsoft.com/office/powerpoint/2010/main" val="23990424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7" grpId="0"/>
      <p:bldP spid="21" grpId="0"/>
      <p:bldP spid="23" grpId="0"/>
      <p:bldP spid="15" grpId="0"/>
      <p:bldP spid="29" grpId="0"/>
      <p:bldP spid="30" grpId="0"/>
      <p:bldP spid="40" grpId="0"/>
      <p:bldP spid="47" grpId="0"/>
      <p:bldP spid="50" grpId="0"/>
      <p:bldP spid="53" grpId="0"/>
      <p:bldP spid="54" grpId="0"/>
      <p:bldP spid="97" grpId="0"/>
      <p:bldP spid="98" grpId="0"/>
      <p:bldP spid="99" grpId="0"/>
    </p:bldLst>
  </p:timing>
</p:sld>
</file>

<file path=ppt/theme/theme1.xml><?xml version="1.0" encoding="utf-8"?>
<a:theme xmlns:a="http://schemas.openxmlformats.org/drawingml/2006/main" name="Benutzerdefiniertes Design">
  <a:themeElements>
    <a:clrScheme name="ZALF_PPT_2020">
      <a:dk1>
        <a:sysClr val="windowText" lastClr="000000"/>
      </a:dk1>
      <a:lt1>
        <a:srgbClr val="FFFFFF"/>
      </a:lt1>
      <a:dk2>
        <a:srgbClr val="38463F"/>
      </a:dk2>
      <a:lt2>
        <a:srgbClr val="91A878"/>
      </a:lt2>
      <a:accent1>
        <a:srgbClr val="60ACAC"/>
      </a:accent1>
      <a:accent2>
        <a:srgbClr val="9DAE21"/>
      </a:accent2>
      <a:accent3>
        <a:srgbClr val="3AAE6C"/>
      </a:accent3>
      <a:accent4>
        <a:srgbClr val="356259"/>
      </a:accent4>
      <a:accent5>
        <a:srgbClr val="252F2A"/>
      </a:accent5>
      <a:accent6>
        <a:srgbClr val="7E9862"/>
      </a:accent6>
      <a:hlink>
        <a:srgbClr val="3AAE6C"/>
      </a:hlink>
      <a:folHlink>
        <a:srgbClr val="3AAE6C"/>
      </a:folHlink>
    </a:clrScheme>
    <a:fontScheme name="Benutzerdefiniert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ZALF_PPT_2020">
      <a:dk1>
        <a:sysClr val="windowText" lastClr="000000"/>
      </a:dk1>
      <a:lt1>
        <a:srgbClr val="FFFFFF"/>
      </a:lt1>
      <a:dk2>
        <a:srgbClr val="38463F"/>
      </a:dk2>
      <a:lt2>
        <a:srgbClr val="91A878"/>
      </a:lt2>
      <a:accent1>
        <a:srgbClr val="60ACAC"/>
      </a:accent1>
      <a:accent2>
        <a:srgbClr val="9DAE21"/>
      </a:accent2>
      <a:accent3>
        <a:srgbClr val="3AAE6C"/>
      </a:accent3>
      <a:accent4>
        <a:srgbClr val="356259"/>
      </a:accent4>
      <a:accent5>
        <a:srgbClr val="252F2A"/>
      </a:accent5>
      <a:accent6>
        <a:srgbClr val="7E9862"/>
      </a:accent6>
      <a:hlink>
        <a:srgbClr val="3AAE6C"/>
      </a:hlink>
      <a:folHlink>
        <a:srgbClr val="3AAE6C"/>
      </a:folHlink>
    </a:clrScheme>
    <a:fontScheme name="Segoe UI Vorlag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alpha val="80000"/>
          </a:schemeClr>
        </a:solidFill>
        <a:ln>
          <a:noFill/>
        </a:ln>
      </a:spPr>
      <a:bodyPr rtlCol="0" anchor="t"/>
      <a:lstStyle>
        <a:defPPr algn="l" defTabSz="914400">
          <a:defRPr sz="1600" dirty="0" smtClean="0">
            <a:solidFill>
              <a:schemeClr val="bg1"/>
            </a:soli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alpha val="8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Vorlag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32f39dc-3f7a-447c-b366-bc295dc756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CF359A6A976E744BFA1422354060082" ma:contentTypeVersion="10" ma:contentTypeDescription="Ein neues Dokument erstellen." ma:contentTypeScope="" ma:versionID="6add7cb64b31d3ce016cf4021b2bcd3e">
  <xsd:schema xmlns:xsd="http://www.w3.org/2001/XMLSchema" xmlns:xs="http://www.w3.org/2001/XMLSchema" xmlns:p="http://schemas.microsoft.com/office/2006/metadata/properties" xmlns:ns3="a32f39dc-3f7a-447c-b366-bc295dc7565f" targetNamespace="http://schemas.microsoft.com/office/2006/metadata/properties" ma:root="true" ma:fieldsID="198b5aa126df98306d51294b5cd84a23" ns3:_="">
    <xsd:import namespace="a32f39dc-3f7a-447c-b366-bc295dc7565f"/>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2f39dc-3f7a-447c-b366-bc295dc75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D3CC11-2040-4A51-B060-E2AEC26B9D6C}">
  <ds:schemaRefs>
    <ds:schemaRef ds:uri="http://schemas.microsoft.com/sharepoint/v3/contenttype/forms"/>
  </ds:schemaRefs>
</ds:datastoreItem>
</file>

<file path=customXml/itemProps2.xml><?xml version="1.0" encoding="utf-8"?>
<ds:datastoreItem xmlns:ds="http://schemas.openxmlformats.org/officeDocument/2006/customXml" ds:itemID="{760DCDFF-0E60-40F6-B80C-ACA09FB343D7}">
  <ds:schemaRefs>
    <ds:schemaRef ds:uri="http://www.w3.org/XML/1998/namespace"/>
    <ds:schemaRef ds:uri="a32f39dc-3f7a-447c-b366-bc295dc7565f"/>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30F3D493-083A-4BBD-BAAB-A3EB71A02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2f39dc-3f7a-447c-b366-bc295dc75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2004</Words>
  <Application>Microsoft Office PowerPoint</Application>
  <PresentationFormat>Bildschirmpräsentation (16:9)</PresentationFormat>
  <Paragraphs>302</Paragraphs>
  <Slides>20</Slides>
  <Notes>10</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20</vt:i4>
      </vt:variant>
    </vt:vector>
  </HeadingPairs>
  <TitlesOfParts>
    <vt:vector size="30" baseType="lpstr">
      <vt:lpstr>Aptos</vt:lpstr>
      <vt:lpstr>Aptos Narrow</vt:lpstr>
      <vt:lpstr>Arial</vt:lpstr>
      <vt:lpstr>Calibri</vt:lpstr>
      <vt:lpstr>Segoe UI</vt:lpstr>
      <vt:lpstr>Segoe UI Semibold</vt:lpstr>
      <vt:lpstr>Wingdings</vt:lpstr>
      <vt:lpstr>Benutzerdefiniertes Design</vt:lpstr>
      <vt:lpstr>Office-Design</vt:lpstr>
      <vt:lpstr>Thème Office</vt:lpstr>
      <vt:lpstr>Contribution of diversification to resilience capacities of agricultural systems</vt:lpstr>
      <vt:lpstr>Contribution of diversification to resilience capacities of agricultural systems</vt:lpstr>
      <vt:lpstr>Multiple struggles of agriculture</vt:lpstr>
      <vt:lpstr>Resilience (of a farming system) </vt:lpstr>
      <vt:lpstr>Equilibrium of the three resilience capacities</vt:lpstr>
      <vt:lpstr>Resilience through diversification? </vt:lpstr>
      <vt:lpstr>Agricultural diversification across spatial levels</vt:lpstr>
      <vt:lpstr>Study area – Brandenburg</vt:lpstr>
      <vt:lpstr>Diversification measures as an answer to shocks and stresses</vt:lpstr>
      <vt:lpstr>Resilience capacities and diversification options</vt:lpstr>
      <vt:lpstr>Resilience capacities – how they‘re seen? </vt:lpstr>
      <vt:lpstr>Resilience capacities and the adaptive cycle (Holling)</vt:lpstr>
      <vt:lpstr>Equilibrium of the three resilience capacities</vt:lpstr>
      <vt:lpstr>Thank you for your attention.</vt:lpstr>
      <vt:lpstr>References</vt:lpstr>
      <vt:lpstr>Possible questions to discuss</vt:lpstr>
      <vt:lpstr>Resilience assessment of agricultural diversified systems</vt:lpstr>
      <vt:lpstr>Resilience to what?  Short-term stresses</vt:lpstr>
      <vt:lpstr>Resilience to what? Long-term challenges</vt:lpstr>
      <vt:lpstr>Resilience for what purpose? Faming functions – impact areas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Novamondo</dc:creator>
  <cp:lastModifiedBy>Arndt; Marie</cp:lastModifiedBy>
  <cp:revision>979</cp:revision>
  <cp:lastPrinted>2016-02-04T17:27:06Z</cp:lastPrinted>
  <dcterms:created xsi:type="dcterms:W3CDTF">2016-02-03T16:44:18Z</dcterms:created>
  <dcterms:modified xsi:type="dcterms:W3CDTF">2024-08-22T08:03:27Z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0x0101005CF359A6A976E744BFA1422354060082</vt:lpwstr>
  </property>
  <property fmtid="{D5CDD505-2E9C-101B-9397-08002B2CF9AE}" pid="3" name="Zielort">
    <vt:lpwstr>43;#Dokumentencenter|bc07e51b-8fbd-4ce7-bbff-5e128e18a345;#44;# Presse- ＆ Öffentlichkeitsarbeit|72396bba-feab-4209-9eac-00fcbaf4408f;#36;# Logos ＆ Vorlagen|7be4955d-9f5d-434d-994d-9343b4e630f9</vt:lpwstr>
  </property>
</Properties>
</file>