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681" r:id="rId3"/>
    <p:sldId id="694" r:id="rId4"/>
    <p:sldId id="260" r:id="rId5"/>
    <p:sldId id="261" r:id="rId6"/>
    <p:sldId id="262" r:id="rId7"/>
    <p:sldId id="264" r:id="rId8"/>
    <p:sldId id="267" r:id="rId9"/>
    <p:sldId id="268" r:id="rId10"/>
    <p:sldId id="541" r:id="rId11"/>
    <p:sldId id="543" r:id="rId12"/>
    <p:sldId id="682" r:id="rId13"/>
    <p:sldId id="683" r:id="rId14"/>
    <p:sldId id="684" r:id="rId15"/>
    <p:sldId id="553" r:id="rId16"/>
    <p:sldId id="479" r:id="rId17"/>
    <p:sldId id="691" r:id="rId18"/>
    <p:sldId id="685" r:id="rId19"/>
    <p:sldId id="692" r:id="rId20"/>
    <p:sldId id="676" r:id="rId21"/>
    <p:sldId id="695" r:id="rId22"/>
    <p:sldId id="678" r:id="rId23"/>
    <p:sldId id="693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DEE2"/>
    <a:srgbClr val="FCD481"/>
    <a:srgbClr val="FF0000"/>
    <a:srgbClr val="8FAADC"/>
    <a:srgbClr val="FFFFFF"/>
    <a:srgbClr val="FFD881"/>
    <a:srgbClr val="F8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523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36A97-6AD1-4D74-A367-64146A4CCD3C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4B732-5F2D-4066-88D1-63AF73935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06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4B732-5F2D-4066-88D1-63AF7393514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97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Mainly fungicide, example of levers (dispo pour ajuster les doses et réduire les herbicides identifier par la recherche)</a:t>
            </a:r>
          </a:p>
          <a:p>
            <a:r>
              <a:rPr lang="fr-FR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4B732-5F2D-4066-88D1-63AF7393514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039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CaraTCérisation </a:t>
            </a:r>
            <a:r>
              <a:rPr lang="fr-FR" dirty="0"/>
              <a:t>des phases de cohérence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65B1E-7730-45AB-BB20-3E339C36490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200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sym typeface="Wingdings" panose="05000000000000000000" pitchFamily="2" charset="2"/>
              </a:rPr>
              <a:t>Mainly regarding fungicide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4B732-5F2D-4066-88D1-63AF7393514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526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rgbClr val="F8A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1657154-122D-4268-9641-70D92D6724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91" r="20748" b="20891"/>
          <a:stretch/>
        </p:blipFill>
        <p:spPr>
          <a:xfrm>
            <a:off x="8278760" y="3028335"/>
            <a:ext cx="3913239" cy="383805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0D33237-E9BF-4A7A-BABE-1D459FC2D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4941"/>
            <a:ext cx="9144000" cy="2643394"/>
          </a:xfrm>
        </p:spPr>
        <p:txBody>
          <a:bodyPr anchor="b">
            <a:normAutofit/>
          </a:bodyPr>
          <a:lstStyle>
            <a:lvl1pPr algn="just">
              <a:defRPr sz="5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06CA7F-4D9F-4CA2-88C3-11FA520C3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64387"/>
            <a:ext cx="9144000" cy="1382915"/>
          </a:xfrm>
        </p:spPr>
        <p:txBody>
          <a:bodyPr/>
          <a:lstStyle>
            <a:lvl1pPr marL="0" indent="0" algn="just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1294EBA-F4E8-4582-A521-2C3B5A9696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384" y="4389119"/>
            <a:ext cx="2105979" cy="8662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0B171E4-B065-4FA7-BD0B-D6F77FF8FC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634" y="5779758"/>
            <a:ext cx="2838729" cy="102186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9F312C0-DE55-481C-913D-55B7AEA4ED03}"/>
              </a:ext>
            </a:extLst>
          </p:cNvPr>
          <p:cNvSpPr txBox="1"/>
          <p:nvPr userDrawn="1"/>
        </p:nvSpPr>
        <p:spPr>
          <a:xfrm>
            <a:off x="104637" y="6432292"/>
            <a:ext cx="817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Congress of the European Society for Agronomy in Rennes, France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32B1B8-CDC9-406A-95F8-257BBE52E2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551" y="5341847"/>
            <a:ext cx="1334556" cy="35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4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61DA4-E31D-4264-BFFF-61B7F1934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A4107C-2026-4D96-8616-DA7AF1002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9C2B9C-B695-493F-AEA4-B8363077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F643-197B-42CC-8DE6-5B843722CE2C}" type="datetime1">
              <a:rPr lang="fr-FR" smtClean="0"/>
              <a:t>10/09/2024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DC1B08-669D-4FFB-8152-6B739F6D5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4ABF34-D9A6-43CB-A87C-E505544B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20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9D4059-FFB3-40B1-BAFB-752AA3022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99BB09-13EF-40C5-9710-06692B521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30C626-D141-4E14-84DB-F2BF9D6F3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D48C-07C4-484A-86AC-5A1671A31ECA}" type="datetime1">
              <a:rPr lang="fr-FR" smtClean="0"/>
              <a:t>10/09/2024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72FB10-5EC7-4D74-9E84-8A2F0683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17CA3E-2E8D-45B2-A071-A6A1DBE47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10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7DC257-FE2F-43B2-98B3-7D1FBD819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E32C67-2E3B-4DCE-ABF7-B78541B1D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178F27-8071-490B-899B-FDA764579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E652-26A0-491F-8CBB-B31CBE1F7E71}" type="datetime1">
              <a:rPr lang="fr-FR" smtClean="0"/>
              <a:t>10/09/2024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A1D41B-B9C6-4B73-88CC-7D410E21B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8DCF7D-2208-429E-9FF1-D22F85E6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5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8D8CAA-485F-44A3-A52A-F1BA5174D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D83CB2-57B0-4646-8E74-6BF4CE882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F2016F-4D89-46A4-8D64-80E135B7C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389E-A071-4192-8516-6D01A597031B}" type="datetime1">
              <a:rPr lang="fr-FR" smtClean="0"/>
              <a:t>10/09/2024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90FF56-9036-4C1E-8EA5-B7CB0366E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304A49-CBF9-46CA-ACFA-4EF95C988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92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892441-FCC4-4BF2-87BD-73F6DBFF8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C6B53D-1ECD-4850-928C-B554822AE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3E342F-F33E-4367-9661-2DFA6FE1C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B6FC86-27D9-4210-9491-02459C477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81FB-2990-40D1-AD2B-17C0C4959BDB}" type="datetime1">
              <a:rPr lang="fr-FR" smtClean="0"/>
              <a:t>10/09/2024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DEF9BB-019F-4263-B6B3-15CFB107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ACB5E5-3A5D-45BC-BA49-78494972E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48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C0D10-6936-4FE7-9BA7-6C808DA96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FEAE57-3F5E-4C40-9E68-5FC612BE6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06842C-38A5-4FEE-8349-636AA0A3E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4B87A0-C909-4A7C-A1FC-D77DA15A8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9993E1-3E7F-4C58-B68E-3D61AD843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B2EA4C4-AD1F-4906-A4F5-DC43F53B5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3CA8-D188-4293-AA53-05D1187B2AE5}" type="datetime1">
              <a:rPr lang="fr-FR" smtClean="0"/>
              <a:t>10/09/2024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0A5F39A-79FD-4784-8ED3-65A2F28DF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F0CBEF0-E16A-4F06-B042-BCA8871DA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22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395F94-F8F2-4597-8B0C-530594C9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F90D61-B0F5-49F0-87C7-039B23F0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D44D-EDA5-4457-B64E-F99AFA517C21}" type="datetime1">
              <a:rPr lang="fr-FR" smtClean="0"/>
              <a:t>10/09/2024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CE8C9E2-8EE3-4F58-8DBD-474717775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63A861-5999-4487-ACCA-AFE63717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04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EEDC2D6-72BC-45CD-94ED-A76A33555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27FC-95E0-48CF-BB90-9E17209B4F41}" type="datetime1">
              <a:rPr lang="fr-FR" smtClean="0"/>
              <a:t>10/09/2024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32FEFA-186E-4F18-99EB-2F78249ED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945FFC-3F5C-4B3D-B35A-39ACA715A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70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BFCC65-1C31-4A22-8B8D-A8DFFD836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F78B88-7B79-4399-8772-EB94361EE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1B3A1F-0FB3-468B-84CC-87EA56262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A505B1-FA66-4BE7-8E59-DDBE1CD23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9C15-F482-47FD-821C-93608336D5C6}" type="datetime1">
              <a:rPr lang="fr-FR" smtClean="0"/>
              <a:t>10/09/2024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557D5B-A07A-4CB8-99F6-675FE46E8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569A44-5DBD-4652-B5B4-6A9CF41DB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94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B61C51-F6ED-4347-BC49-2B771AF8F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9D2A965-14AE-46FE-B164-B9E6D7AEF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0E3643-7809-4210-B2E4-05FD38D36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2D7BB7-3BB7-42BF-BD44-30FA8111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6935-89FB-4294-8D5F-3F361C7B4FAD}" type="datetime1">
              <a:rPr lang="fr-FR" smtClean="0"/>
              <a:t>10/09/2024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9AC082-E8A5-47E2-A2F3-2CD4542F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7E9635-9370-4DDA-B5EF-B34C5CF2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70535EF-84B8-4902-8133-DF8937567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D46F90-63C9-495E-A623-9B8BD3308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0FF5E7-38A4-483B-853E-821EFD7F2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3336F4-1EA6-4DD1-A97F-9547A05FC508}" type="datetime1">
              <a:rPr lang="fr-FR" smtClean="0"/>
              <a:t>10/09/2024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AD9F4C-5CC3-4D43-827B-DE36A3BD5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B8A449-A696-42AD-AB61-734A7B49C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B25A46-D16C-4E16-AAE0-72064F15385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64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5E1B68-4580-4072-AE45-D51048FED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84941"/>
            <a:ext cx="9432175" cy="2643394"/>
          </a:xfrm>
        </p:spPr>
        <p:txBody>
          <a:bodyPr>
            <a:normAutofit fontScale="90000"/>
          </a:bodyPr>
          <a:lstStyle/>
          <a:p>
            <a:pPr algn="l"/>
            <a:r>
              <a:rPr lang="en-US"/>
              <a:t>Trajectories of technical changes in pesticide reduction across French vineyards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E9FF09-D834-40B9-A4CA-D8EE4E0861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u="sng"/>
              <a:t>Esther Fouillet</a:t>
            </a:r>
            <a:r>
              <a:rPr lang="fr-FR"/>
              <a:t>; Bruno Rapidel; Anne Merot</a:t>
            </a:r>
            <a:endParaRPr lang="fr-FR" dirty="0"/>
          </a:p>
          <a:p>
            <a:r>
              <a:rPr lang="fr-FR" sz="2000"/>
              <a:t>INRAE, UMR ABSYS</a:t>
            </a:r>
          </a:p>
          <a:p>
            <a:r>
              <a:rPr lang="fr-FR" sz="2000"/>
              <a:t>Contact : esther.fouillet@inrae.fr</a:t>
            </a:r>
          </a:p>
          <a:p>
            <a:endParaRPr lang="fr-FR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B98D8-8326-43B6-9E3C-50FAE8C42EB5}"/>
              </a:ext>
            </a:extLst>
          </p:cNvPr>
          <p:cNvSpPr/>
          <p:nvPr/>
        </p:nvSpPr>
        <p:spPr>
          <a:xfrm>
            <a:off x="920578" y="5084805"/>
            <a:ext cx="1470454" cy="617838"/>
          </a:xfrm>
          <a:prstGeom prst="rect">
            <a:avLst/>
          </a:prstGeom>
          <a:solidFill>
            <a:srgbClr val="F8AC00"/>
          </a:solidFill>
          <a:ln>
            <a:solidFill>
              <a:srgbClr val="F8A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169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C80C-A53B-47DE-BB5A-F148FBEE367A}" type="slidenum">
              <a:rPr lang="fr-FR" smtClean="0"/>
              <a:t>10</a:t>
            </a:fld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377387" y="5614897"/>
            <a:ext cx="89472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0324617" y="5293544"/>
            <a:ext cx="1717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/>
              <a:t>Type of products used </a:t>
            </a:r>
            <a:endParaRPr lang="fr-FR" b="1" i="1" dirty="0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3480122" y="5347987"/>
            <a:ext cx="0" cy="1249282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280932" y="5643863"/>
            <a:ext cx="2176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/>
              <a:t>Mainly use of synthetic products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425627" y="5624464"/>
            <a:ext cx="22917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Use of copper/biocontrol supplemented by synthetic products</a:t>
            </a:r>
            <a:endParaRPr lang="fr-FR" sz="1400" dirty="0"/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5676901" y="5340000"/>
            <a:ext cx="0" cy="1249282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676901" y="5630065"/>
            <a:ext cx="224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Use of copper and biocontrol only</a:t>
            </a:r>
            <a:endParaRPr lang="fr-FR" sz="1400" dirty="0"/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7922351" y="5369155"/>
            <a:ext cx="0" cy="1249282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914191" y="5635258"/>
            <a:ext cx="21320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Use of copper and biocontrol and PNPP (essential oil, purin...) </a:t>
            </a:r>
            <a:endParaRPr lang="fr-FR" sz="1400" dirty="0"/>
          </a:p>
        </p:txBody>
      </p:sp>
      <p:sp>
        <p:nvSpPr>
          <p:cNvPr id="16" name="Rectangle 15"/>
          <p:cNvSpPr/>
          <p:nvPr/>
        </p:nvSpPr>
        <p:spPr>
          <a:xfrm>
            <a:off x="6776293" y="6273458"/>
            <a:ext cx="449650" cy="447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91924" y="6273959"/>
            <a:ext cx="449650" cy="447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0"/>
          <a:stretch/>
        </p:blipFill>
        <p:spPr>
          <a:xfrm>
            <a:off x="8744637" y="6346181"/>
            <a:ext cx="587407" cy="48620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4CC1847-708C-438D-97E4-DFC21EDCA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075" y="6395972"/>
            <a:ext cx="272393" cy="27239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CDAC61D-0560-43BE-92CD-CD9B017489A1}"/>
              </a:ext>
            </a:extLst>
          </p:cNvPr>
          <p:cNvSpPr/>
          <p:nvPr/>
        </p:nvSpPr>
        <p:spPr>
          <a:xfrm>
            <a:off x="4705609" y="6341021"/>
            <a:ext cx="448518" cy="447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55DCED-FD44-4B7F-94C4-FF2069C4320B}"/>
              </a:ext>
            </a:extLst>
          </p:cNvPr>
          <p:cNvSpPr/>
          <p:nvPr/>
        </p:nvSpPr>
        <p:spPr>
          <a:xfrm>
            <a:off x="4170059" y="6341021"/>
            <a:ext cx="449650" cy="447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735BA97C-AC0C-4388-ADC5-5B8404912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749" y="6336445"/>
            <a:ext cx="272393" cy="2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08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AC85EEBF-6D11-4D2D-A1D1-3B0997BFB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71" y="3030576"/>
            <a:ext cx="334492" cy="334492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 flipV="1">
            <a:off x="1377387" y="760964"/>
            <a:ext cx="0" cy="4855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21735" y="240373"/>
            <a:ext cx="269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/>
              <a:t>Weed management</a:t>
            </a:r>
            <a:endParaRPr lang="fr-FR" b="1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02322" y="668523"/>
            <a:ext cx="69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/>
              <a:t>Row</a:t>
            </a:r>
            <a:endParaRPr lang="fr-FR" b="1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557972" y="668523"/>
            <a:ext cx="122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/>
              <a:t>Inter-row</a:t>
            </a:r>
            <a:endParaRPr lang="fr-FR" b="1" i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27418" y="3685802"/>
            <a:ext cx="1349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Chemical</a:t>
            </a:r>
            <a:endParaRPr lang="fr-FR" sz="1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-162056" y="2556797"/>
            <a:ext cx="1373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Mechanical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-186300" y="1375348"/>
            <a:ext cx="142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Covered</a:t>
            </a:r>
            <a:endParaRPr lang="fr-FR" sz="1600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AC85EEBF-6D11-4D2D-A1D1-3B0997BFB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02" y="4274205"/>
            <a:ext cx="350662" cy="350662"/>
          </a:xfrm>
          <a:prstGeom prst="rect">
            <a:avLst/>
          </a:prstGeom>
        </p:spPr>
      </p:pic>
      <p:cxnSp>
        <p:nvCxnSpPr>
          <p:cNvPr id="27" name="Connecteur droit 26"/>
          <p:cNvCxnSpPr/>
          <p:nvPr/>
        </p:nvCxnSpPr>
        <p:spPr>
          <a:xfrm>
            <a:off x="1006997" y="3030576"/>
            <a:ext cx="334492" cy="3344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1006247" y="3034582"/>
            <a:ext cx="314340" cy="3149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04" y="1664480"/>
            <a:ext cx="398785" cy="463052"/>
          </a:xfrm>
          <a:prstGeom prst="rect">
            <a:avLst/>
          </a:prstGeom>
        </p:spPr>
      </p:pic>
      <p:cxnSp>
        <p:nvCxnSpPr>
          <p:cNvPr id="30" name="Connecteur droit 29"/>
          <p:cNvCxnSpPr/>
          <p:nvPr/>
        </p:nvCxnSpPr>
        <p:spPr>
          <a:xfrm flipH="1" flipV="1">
            <a:off x="0" y="4672202"/>
            <a:ext cx="9959342" cy="11863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 flipV="1">
            <a:off x="0" y="3402121"/>
            <a:ext cx="9959342" cy="1600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 flipV="1">
            <a:off x="1657" y="2185273"/>
            <a:ext cx="9956027" cy="8685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numéro de diapositive 3">
            <a:extLst>
              <a:ext uri="{FF2B5EF4-FFF2-40B4-BE49-F238E27FC236}">
                <a16:creationId xmlns:a16="http://schemas.microsoft.com/office/drawing/2014/main" id="{F6913F1C-45FA-47E2-A73C-E5E5B857C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138C80C-A53B-47DE-BB5A-F148FBEE367A}" type="slidenum">
              <a:rPr lang="fr-FR" smtClean="0"/>
              <a:t>11</a:t>
            </a:fld>
            <a:endParaRPr lang="fr-FR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49D002DA-E5F8-48F0-838D-1CD97EF0C3E2}"/>
              </a:ext>
            </a:extLst>
          </p:cNvPr>
          <p:cNvCxnSpPr/>
          <p:nvPr/>
        </p:nvCxnSpPr>
        <p:spPr>
          <a:xfrm>
            <a:off x="1377387" y="5614897"/>
            <a:ext cx="89472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0CBFAD7F-791E-46E0-B295-56EAA99920CB}"/>
              </a:ext>
            </a:extLst>
          </p:cNvPr>
          <p:cNvSpPr txBox="1"/>
          <p:nvPr/>
        </p:nvSpPr>
        <p:spPr>
          <a:xfrm>
            <a:off x="10324617" y="5293544"/>
            <a:ext cx="1717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/>
              <a:t>Type of products used </a:t>
            </a:r>
            <a:endParaRPr lang="fr-FR" b="1" i="1" dirty="0"/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9FC3D5EB-7492-4BB4-8A0A-994801E4F404}"/>
              </a:ext>
            </a:extLst>
          </p:cNvPr>
          <p:cNvCxnSpPr/>
          <p:nvPr/>
        </p:nvCxnSpPr>
        <p:spPr>
          <a:xfrm flipV="1">
            <a:off x="3480122" y="5347987"/>
            <a:ext cx="0" cy="1249282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2D852384-16F6-40F4-82E2-29E809EFE59F}"/>
              </a:ext>
            </a:extLst>
          </p:cNvPr>
          <p:cNvSpPr txBox="1"/>
          <p:nvPr/>
        </p:nvSpPr>
        <p:spPr>
          <a:xfrm>
            <a:off x="1280932" y="5643863"/>
            <a:ext cx="2176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/>
              <a:t>Mainly use of synthetic products</a:t>
            </a:r>
            <a:endParaRPr lang="fr-FR" sz="1400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9CF243C-B925-49F0-9DE7-F6C5545997DC}"/>
              </a:ext>
            </a:extLst>
          </p:cNvPr>
          <p:cNvSpPr txBox="1"/>
          <p:nvPr/>
        </p:nvSpPr>
        <p:spPr>
          <a:xfrm>
            <a:off x="3425627" y="5624464"/>
            <a:ext cx="22917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Use of copper/biocontrol supplemented by synthetic products</a:t>
            </a:r>
            <a:endParaRPr lang="fr-FR" sz="1400" dirty="0"/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4345C215-628B-4964-990C-C727FE820002}"/>
              </a:ext>
            </a:extLst>
          </p:cNvPr>
          <p:cNvCxnSpPr/>
          <p:nvPr/>
        </p:nvCxnSpPr>
        <p:spPr>
          <a:xfrm flipV="1">
            <a:off x="5676901" y="5340000"/>
            <a:ext cx="0" cy="1249282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280A43C9-2AF2-4E18-9342-0A8A6BFA9E44}"/>
              </a:ext>
            </a:extLst>
          </p:cNvPr>
          <p:cNvSpPr txBox="1"/>
          <p:nvPr/>
        </p:nvSpPr>
        <p:spPr>
          <a:xfrm>
            <a:off x="5676901" y="5630065"/>
            <a:ext cx="224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Use of copper and biocontrol only</a:t>
            </a:r>
            <a:endParaRPr lang="fr-FR" sz="1400" dirty="0"/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AC01D582-DB6B-4D3A-A363-D6E371A1970D}"/>
              </a:ext>
            </a:extLst>
          </p:cNvPr>
          <p:cNvCxnSpPr/>
          <p:nvPr/>
        </p:nvCxnSpPr>
        <p:spPr>
          <a:xfrm flipV="1">
            <a:off x="7922351" y="5369155"/>
            <a:ext cx="0" cy="1249282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5C38FA1D-D717-419E-8A57-63D33235910F}"/>
              </a:ext>
            </a:extLst>
          </p:cNvPr>
          <p:cNvSpPr txBox="1"/>
          <p:nvPr/>
        </p:nvSpPr>
        <p:spPr>
          <a:xfrm>
            <a:off x="7914191" y="5635258"/>
            <a:ext cx="21320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Use of copper and biocontrol and PNPP (essential oil, purin...) </a:t>
            </a:r>
            <a:endParaRPr lang="fr-FR" sz="14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FB410A7-35D9-451A-880D-B8D55DE19571}"/>
              </a:ext>
            </a:extLst>
          </p:cNvPr>
          <p:cNvSpPr/>
          <p:nvPr/>
        </p:nvSpPr>
        <p:spPr>
          <a:xfrm>
            <a:off x="6776293" y="6273458"/>
            <a:ext cx="449650" cy="447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16D5F49-FCFF-4031-A2E1-2014C48C3F1C}"/>
              </a:ext>
            </a:extLst>
          </p:cNvPr>
          <p:cNvSpPr/>
          <p:nvPr/>
        </p:nvSpPr>
        <p:spPr>
          <a:xfrm>
            <a:off x="6191924" y="6273959"/>
            <a:ext cx="449650" cy="447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</a:t>
            </a: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881A975-DF9C-4450-A49D-675F8CD551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0"/>
          <a:stretch/>
        </p:blipFill>
        <p:spPr>
          <a:xfrm>
            <a:off x="8744637" y="6346181"/>
            <a:ext cx="587407" cy="486201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BC1EA56B-8A4F-4F22-A81A-6118593DE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75" y="6395972"/>
            <a:ext cx="272393" cy="272393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77190CCD-68A3-4ADA-AEB8-346820732B77}"/>
              </a:ext>
            </a:extLst>
          </p:cNvPr>
          <p:cNvSpPr/>
          <p:nvPr/>
        </p:nvSpPr>
        <p:spPr>
          <a:xfrm>
            <a:off x="4705609" y="6341021"/>
            <a:ext cx="448518" cy="447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51EBB29-8758-4781-BB52-4BF2113F1FAD}"/>
              </a:ext>
            </a:extLst>
          </p:cNvPr>
          <p:cNvSpPr/>
          <p:nvPr/>
        </p:nvSpPr>
        <p:spPr>
          <a:xfrm>
            <a:off x="4170059" y="6341021"/>
            <a:ext cx="449650" cy="447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47DABA3C-9B0E-4342-813E-797A322F9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749" y="6336445"/>
            <a:ext cx="272393" cy="2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4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AC85EEBF-6D11-4D2D-A1D1-3B0997BFB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71" y="3030576"/>
            <a:ext cx="334492" cy="334492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 flipV="1">
            <a:off x="1377387" y="760964"/>
            <a:ext cx="0" cy="4855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21735" y="240373"/>
            <a:ext cx="269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/>
              <a:t>Weed management</a:t>
            </a:r>
            <a:endParaRPr lang="fr-FR" b="1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02322" y="668523"/>
            <a:ext cx="69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/>
              <a:t>Row</a:t>
            </a:r>
            <a:endParaRPr lang="fr-FR" b="1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557972" y="668523"/>
            <a:ext cx="122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/>
              <a:t>Inter-row</a:t>
            </a:r>
            <a:endParaRPr lang="fr-FR" b="1" i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9469" y="3716074"/>
            <a:ext cx="1349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Chemical</a:t>
            </a:r>
            <a:endParaRPr lang="fr-FR" sz="1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-162056" y="2556797"/>
            <a:ext cx="1373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Mechanical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-186300" y="1375348"/>
            <a:ext cx="142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Covered</a:t>
            </a:r>
            <a:endParaRPr lang="fr-FR" sz="1600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AC85EEBF-6D11-4D2D-A1D1-3B0997BFB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02" y="4274205"/>
            <a:ext cx="350662" cy="350662"/>
          </a:xfrm>
          <a:prstGeom prst="rect">
            <a:avLst/>
          </a:prstGeom>
        </p:spPr>
      </p:pic>
      <p:cxnSp>
        <p:nvCxnSpPr>
          <p:cNvPr id="27" name="Connecteur droit 26"/>
          <p:cNvCxnSpPr/>
          <p:nvPr/>
        </p:nvCxnSpPr>
        <p:spPr>
          <a:xfrm>
            <a:off x="1006997" y="3030576"/>
            <a:ext cx="334492" cy="3344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1006247" y="3034582"/>
            <a:ext cx="314340" cy="3149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04" y="1664480"/>
            <a:ext cx="398785" cy="463052"/>
          </a:xfrm>
          <a:prstGeom prst="rect">
            <a:avLst/>
          </a:prstGeom>
        </p:spPr>
      </p:pic>
      <p:cxnSp>
        <p:nvCxnSpPr>
          <p:cNvPr id="30" name="Connecteur droit 29"/>
          <p:cNvCxnSpPr/>
          <p:nvPr/>
        </p:nvCxnSpPr>
        <p:spPr>
          <a:xfrm flipH="1" flipV="1">
            <a:off x="0" y="4672202"/>
            <a:ext cx="9959342" cy="11863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 flipV="1">
            <a:off x="0" y="3402121"/>
            <a:ext cx="9959342" cy="1600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 flipV="1">
            <a:off x="1657" y="2185273"/>
            <a:ext cx="9956027" cy="8685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numéro de diapositive 3">
            <a:extLst>
              <a:ext uri="{FF2B5EF4-FFF2-40B4-BE49-F238E27FC236}">
                <a16:creationId xmlns:a16="http://schemas.microsoft.com/office/drawing/2014/main" id="{F6913F1C-45FA-47E2-A73C-E5E5B857C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138C80C-A53B-47DE-BB5A-F148FBEE367A}" type="slidenum">
              <a:rPr lang="fr-FR" smtClean="0"/>
              <a:t>12</a:t>
            </a:fld>
            <a:endParaRPr lang="fr-FR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49D002DA-E5F8-48F0-838D-1CD97EF0C3E2}"/>
              </a:ext>
            </a:extLst>
          </p:cNvPr>
          <p:cNvCxnSpPr/>
          <p:nvPr/>
        </p:nvCxnSpPr>
        <p:spPr>
          <a:xfrm>
            <a:off x="1377387" y="5614897"/>
            <a:ext cx="89472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0CBFAD7F-791E-46E0-B295-56EAA99920CB}"/>
              </a:ext>
            </a:extLst>
          </p:cNvPr>
          <p:cNvSpPr txBox="1"/>
          <p:nvPr/>
        </p:nvSpPr>
        <p:spPr>
          <a:xfrm>
            <a:off x="10324617" y="5293544"/>
            <a:ext cx="1717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/>
              <a:t>Type of products used </a:t>
            </a:r>
            <a:endParaRPr lang="fr-FR" b="1" i="1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D852384-16F6-40F4-82E2-29E809EFE59F}"/>
              </a:ext>
            </a:extLst>
          </p:cNvPr>
          <p:cNvSpPr txBox="1"/>
          <p:nvPr/>
        </p:nvSpPr>
        <p:spPr>
          <a:xfrm>
            <a:off x="1821446" y="5639370"/>
            <a:ext cx="2176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/>
              <a:t>Mainly use of synthetic products</a:t>
            </a:r>
            <a:endParaRPr lang="fr-FR" sz="1400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9CF243C-B925-49F0-9DE7-F6C5545997DC}"/>
              </a:ext>
            </a:extLst>
          </p:cNvPr>
          <p:cNvSpPr txBox="1"/>
          <p:nvPr/>
        </p:nvSpPr>
        <p:spPr>
          <a:xfrm>
            <a:off x="3771853" y="5600686"/>
            <a:ext cx="22917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Use of copper/biocontrol supplemented by synthetic products</a:t>
            </a:r>
            <a:endParaRPr lang="fr-FR" sz="1400" dirty="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80A43C9-2AF2-4E18-9342-0A8A6BFA9E44}"/>
              </a:ext>
            </a:extLst>
          </p:cNvPr>
          <p:cNvSpPr txBox="1"/>
          <p:nvPr/>
        </p:nvSpPr>
        <p:spPr>
          <a:xfrm>
            <a:off x="5968416" y="5615958"/>
            <a:ext cx="224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Use of copper and biocontrol only</a:t>
            </a:r>
            <a:endParaRPr lang="fr-FR" sz="1400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C38FA1D-D717-419E-8A57-63D33235910F}"/>
              </a:ext>
            </a:extLst>
          </p:cNvPr>
          <p:cNvSpPr txBox="1"/>
          <p:nvPr/>
        </p:nvSpPr>
        <p:spPr>
          <a:xfrm>
            <a:off x="8179266" y="5617686"/>
            <a:ext cx="21320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Use of copper and biocontrol and PNPP (essential oil, purin...) </a:t>
            </a:r>
            <a:endParaRPr lang="fr-FR" sz="14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FB410A7-35D9-451A-880D-B8D55DE19571}"/>
              </a:ext>
            </a:extLst>
          </p:cNvPr>
          <p:cNvSpPr/>
          <p:nvPr/>
        </p:nvSpPr>
        <p:spPr>
          <a:xfrm>
            <a:off x="7143203" y="6227837"/>
            <a:ext cx="449650" cy="447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16D5F49-FCFF-4031-A2E1-2014C48C3F1C}"/>
              </a:ext>
            </a:extLst>
          </p:cNvPr>
          <p:cNvSpPr/>
          <p:nvPr/>
        </p:nvSpPr>
        <p:spPr>
          <a:xfrm>
            <a:off x="6558834" y="6228338"/>
            <a:ext cx="449650" cy="447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</a:t>
            </a: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881A975-DF9C-4450-A49D-675F8CD551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0"/>
          <a:stretch/>
        </p:blipFill>
        <p:spPr>
          <a:xfrm>
            <a:off x="9045424" y="6352867"/>
            <a:ext cx="587407" cy="486201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BC1EA56B-8A4F-4F22-A81A-6118593DE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301" y="6372194"/>
            <a:ext cx="272393" cy="272393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77190CCD-68A3-4ADA-AEB8-346820732B77}"/>
              </a:ext>
            </a:extLst>
          </p:cNvPr>
          <p:cNvSpPr/>
          <p:nvPr/>
        </p:nvSpPr>
        <p:spPr>
          <a:xfrm>
            <a:off x="5051835" y="6317243"/>
            <a:ext cx="448518" cy="447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51EBB29-8758-4781-BB52-4BF2113F1FAD}"/>
              </a:ext>
            </a:extLst>
          </p:cNvPr>
          <p:cNvSpPr/>
          <p:nvPr/>
        </p:nvSpPr>
        <p:spPr>
          <a:xfrm>
            <a:off x="4516285" y="6317243"/>
            <a:ext cx="449650" cy="447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47DABA3C-9B0E-4342-813E-797A322F9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263" y="6331952"/>
            <a:ext cx="272393" cy="272393"/>
          </a:xfrm>
          <a:prstGeom prst="rect">
            <a:avLst/>
          </a:prstGeom>
        </p:spPr>
      </p:pic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AA1C83D3-C359-4DB8-A4BE-449553CC3D9B}"/>
              </a:ext>
            </a:extLst>
          </p:cNvPr>
          <p:cNvCxnSpPr/>
          <p:nvPr/>
        </p:nvCxnSpPr>
        <p:spPr>
          <a:xfrm flipV="1">
            <a:off x="2322738" y="957020"/>
            <a:ext cx="7069" cy="466405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C3AC8194-14CA-4D3D-A1D1-772D048D9CF7}"/>
              </a:ext>
            </a:extLst>
          </p:cNvPr>
          <p:cNvCxnSpPr/>
          <p:nvPr/>
        </p:nvCxnSpPr>
        <p:spPr>
          <a:xfrm flipH="1" flipV="1">
            <a:off x="1377388" y="2796198"/>
            <a:ext cx="8580296" cy="2965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2907A0B3-9905-4D30-93CB-4648A5112947}"/>
              </a:ext>
            </a:extLst>
          </p:cNvPr>
          <p:cNvCxnSpPr/>
          <p:nvPr/>
        </p:nvCxnSpPr>
        <p:spPr>
          <a:xfrm flipH="1" flipV="1">
            <a:off x="1378138" y="4059231"/>
            <a:ext cx="8579546" cy="14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919D687D-5519-4911-9BB6-5521ECD47CDA}"/>
              </a:ext>
            </a:extLst>
          </p:cNvPr>
          <p:cNvCxnSpPr/>
          <p:nvPr/>
        </p:nvCxnSpPr>
        <p:spPr>
          <a:xfrm flipH="1" flipV="1">
            <a:off x="1378136" y="1629044"/>
            <a:ext cx="8579548" cy="287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3BA94014-A3E0-42FF-9250-FA73D2CC072E}"/>
              </a:ext>
            </a:extLst>
          </p:cNvPr>
          <p:cNvCxnSpPr/>
          <p:nvPr/>
        </p:nvCxnSpPr>
        <p:spPr>
          <a:xfrm flipH="1" flipV="1">
            <a:off x="-19997" y="976243"/>
            <a:ext cx="9959342" cy="1600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2F4DB673-E5EC-44D6-B5D1-12F68E83C1C2}"/>
              </a:ext>
            </a:extLst>
          </p:cNvPr>
          <p:cNvCxnSpPr/>
          <p:nvPr/>
        </p:nvCxnSpPr>
        <p:spPr>
          <a:xfrm flipV="1">
            <a:off x="3851714" y="976243"/>
            <a:ext cx="23302" cy="572277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73A37635-C423-42F1-A6FF-D11A7BA472C2}"/>
              </a:ext>
            </a:extLst>
          </p:cNvPr>
          <p:cNvCxnSpPr/>
          <p:nvPr/>
        </p:nvCxnSpPr>
        <p:spPr>
          <a:xfrm flipV="1">
            <a:off x="6037232" y="973562"/>
            <a:ext cx="23302" cy="572277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52A32993-6224-46D8-8DAE-B59C2CEE19CA}"/>
              </a:ext>
            </a:extLst>
          </p:cNvPr>
          <p:cNvCxnSpPr/>
          <p:nvPr/>
        </p:nvCxnSpPr>
        <p:spPr>
          <a:xfrm flipV="1">
            <a:off x="8182583" y="953084"/>
            <a:ext cx="23302" cy="572277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CE75E930-5255-40AB-87B6-69B94F168AED}"/>
              </a:ext>
            </a:extLst>
          </p:cNvPr>
          <p:cNvSpPr txBox="1"/>
          <p:nvPr/>
        </p:nvSpPr>
        <p:spPr>
          <a:xfrm>
            <a:off x="1378058" y="4233376"/>
            <a:ext cx="754108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Bare soil</a:t>
            </a:r>
            <a:endParaRPr lang="fr-FR" sz="1070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A2B4309-550C-4F3C-8DAA-775D57EC362D}"/>
              </a:ext>
            </a:extLst>
          </p:cNvPr>
          <p:cNvSpPr txBox="1"/>
          <p:nvPr/>
        </p:nvSpPr>
        <p:spPr>
          <a:xfrm>
            <a:off x="1334320" y="3632062"/>
            <a:ext cx="1097896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Covered</a:t>
            </a:r>
            <a:endParaRPr lang="fr-FR" sz="1070" dirty="0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A5C47D62-FAAE-4C60-9AD7-399BE6B0F66D}"/>
              </a:ext>
            </a:extLst>
          </p:cNvPr>
          <p:cNvSpPr txBox="1"/>
          <p:nvPr/>
        </p:nvSpPr>
        <p:spPr>
          <a:xfrm>
            <a:off x="1329264" y="2429659"/>
            <a:ext cx="1097896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Covered</a:t>
            </a:r>
            <a:endParaRPr lang="fr-FR" sz="1070" dirty="0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E19068C-497C-45C4-9E22-060B40C1E117}"/>
              </a:ext>
            </a:extLst>
          </p:cNvPr>
          <p:cNvSpPr txBox="1"/>
          <p:nvPr/>
        </p:nvSpPr>
        <p:spPr>
          <a:xfrm>
            <a:off x="1347696" y="1222671"/>
            <a:ext cx="1097896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Covered</a:t>
            </a:r>
            <a:endParaRPr lang="fr-FR" sz="1070" dirty="0"/>
          </a:p>
        </p:txBody>
      </p:sp>
      <p:pic>
        <p:nvPicPr>
          <p:cNvPr id="64" name="Image 63">
            <a:extLst>
              <a:ext uri="{FF2B5EF4-FFF2-40B4-BE49-F238E27FC236}">
                <a16:creationId xmlns:a16="http://schemas.microsoft.com/office/drawing/2014/main" id="{9691CB07-EF55-483C-B0C7-4A9ABA977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123" y="5004630"/>
            <a:ext cx="213130" cy="213130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D4F10103-76C1-4A80-8EB7-02797160AC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30" y="1142005"/>
            <a:ext cx="272348" cy="316239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929EE781-2ECE-4314-B223-91659E33B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87" y="2347284"/>
            <a:ext cx="272348" cy="316239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D546FD54-DC53-45F9-B00F-9465D93D32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29" y="3564083"/>
            <a:ext cx="272348" cy="316239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B8ADAC60-7477-4A9E-A647-60BAF29BE9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9"/>
          <a:stretch/>
        </p:blipFill>
        <p:spPr>
          <a:xfrm>
            <a:off x="1926829" y="4212784"/>
            <a:ext cx="361072" cy="263119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BD73DDDE-00A9-48DC-AFF9-01FF1ECC1E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9"/>
          <a:stretch/>
        </p:blipFill>
        <p:spPr>
          <a:xfrm>
            <a:off x="1942808" y="3002693"/>
            <a:ext cx="361072" cy="263119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D2BED44E-C540-4D91-9DDF-A126E3DB89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9"/>
          <a:stretch/>
        </p:blipFill>
        <p:spPr>
          <a:xfrm>
            <a:off x="1945903" y="1793671"/>
            <a:ext cx="361072" cy="263119"/>
          </a:xfrm>
          <a:prstGeom prst="rect">
            <a:avLst/>
          </a:prstGeom>
        </p:spPr>
      </p:pic>
      <p:sp>
        <p:nvSpPr>
          <p:cNvPr id="71" name="ZoneTexte 70">
            <a:extLst>
              <a:ext uri="{FF2B5EF4-FFF2-40B4-BE49-F238E27FC236}">
                <a16:creationId xmlns:a16="http://schemas.microsoft.com/office/drawing/2014/main" id="{DDE99C59-FD48-4747-B6A3-E010E931DCFD}"/>
              </a:ext>
            </a:extLst>
          </p:cNvPr>
          <p:cNvSpPr txBox="1"/>
          <p:nvPr/>
        </p:nvSpPr>
        <p:spPr>
          <a:xfrm>
            <a:off x="1355256" y="4989454"/>
            <a:ext cx="851697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Chemical</a:t>
            </a:r>
            <a:endParaRPr lang="fr-FR" sz="1070" dirty="0"/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1DAE939A-1F18-4F5F-821C-7CFBA3D4DE46}"/>
              </a:ext>
            </a:extLst>
          </p:cNvPr>
          <p:cNvSpPr txBox="1"/>
          <p:nvPr/>
        </p:nvSpPr>
        <p:spPr>
          <a:xfrm>
            <a:off x="1352147" y="3019806"/>
            <a:ext cx="754108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Bare soil</a:t>
            </a:r>
            <a:endParaRPr lang="fr-FR" sz="1070" dirty="0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8FBDD4D2-D6CB-4A7C-A614-CCEBE7453C48}"/>
              </a:ext>
            </a:extLst>
          </p:cNvPr>
          <p:cNvSpPr txBox="1"/>
          <p:nvPr/>
        </p:nvSpPr>
        <p:spPr>
          <a:xfrm>
            <a:off x="1320587" y="1803709"/>
            <a:ext cx="754108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Bare soil</a:t>
            </a:r>
            <a:endParaRPr lang="fr-FR" sz="1070" dirty="0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48B7412E-68A4-435A-81F8-ABFC2FFB9D87}"/>
              </a:ext>
            </a:extLst>
          </p:cNvPr>
          <p:cNvSpPr txBox="1"/>
          <p:nvPr/>
        </p:nvSpPr>
        <p:spPr>
          <a:xfrm>
            <a:off x="50374" y="4870114"/>
            <a:ext cx="1349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Chemical</a:t>
            </a:r>
            <a:endParaRPr lang="fr-FR" sz="1600" dirty="0"/>
          </a:p>
        </p:txBody>
      </p:sp>
      <p:pic>
        <p:nvPicPr>
          <p:cNvPr id="76" name="Image 75">
            <a:extLst>
              <a:ext uri="{FF2B5EF4-FFF2-40B4-BE49-F238E27FC236}">
                <a16:creationId xmlns:a16="http://schemas.microsoft.com/office/drawing/2014/main" id="{370B9B9B-412E-454F-B3EB-11EECEA53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38" y="5185841"/>
            <a:ext cx="350662" cy="3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67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AC85EEBF-6D11-4D2D-A1D1-3B0997BFB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71" y="3030576"/>
            <a:ext cx="334492" cy="33449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21735" y="240373"/>
            <a:ext cx="269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/>
              <a:t>Weed management</a:t>
            </a:r>
            <a:endParaRPr lang="fr-FR" b="1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02322" y="668523"/>
            <a:ext cx="69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/>
              <a:t>Row</a:t>
            </a:r>
            <a:endParaRPr lang="fr-FR" b="1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557972" y="668523"/>
            <a:ext cx="122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/>
              <a:t>Inter-row</a:t>
            </a:r>
            <a:endParaRPr lang="fr-FR" b="1" i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9469" y="3716074"/>
            <a:ext cx="1349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Chemical</a:t>
            </a:r>
            <a:endParaRPr lang="fr-FR" sz="1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-162056" y="2556797"/>
            <a:ext cx="1373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Mechanical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-186300" y="1375348"/>
            <a:ext cx="142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Covered</a:t>
            </a:r>
            <a:endParaRPr lang="fr-FR" sz="1600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AC85EEBF-6D11-4D2D-A1D1-3B0997BFB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02" y="4274205"/>
            <a:ext cx="350662" cy="350662"/>
          </a:xfrm>
          <a:prstGeom prst="rect">
            <a:avLst/>
          </a:prstGeom>
        </p:spPr>
      </p:pic>
      <p:cxnSp>
        <p:nvCxnSpPr>
          <p:cNvPr id="27" name="Connecteur droit 26"/>
          <p:cNvCxnSpPr/>
          <p:nvPr/>
        </p:nvCxnSpPr>
        <p:spPr>
          <a:xfrm>
            <a:off x="1006997" y="3030576"/>
            <a:ext cx="334492" cy="3344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1006247" y="3034582"/>
            <a:ext cx="314340" cy="3149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04" y="1664480"/>
            <a:ext cx="398785" cy="463052"/>
          </a:xfrm>
          <a:prstGeom prst="rect">
            <a:avLst/>
          </a:prstGeom>
        </p:spPr>
      </p:pic>
      <p:cxnSp>
        <p:nvCxnSpPr>
          <p:cNvPr id="30" name="Connecteur droit 29"/>
          <p:cNvCxnSpPr/>
          <p:nvPr/>
        </p:nvCxnSpPr>
        <p:spPr>
          <a:xfrm flipH="1" flipV="1">
            <a:off x="0" y="4672202"/>
            <a:ext cx="9959342" cy="11863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 flipV="1">
            <a:off x="0" y="3402121"/>
            <a:ext cx="9959342" cy="1600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 flipV="1">
            <a:off x="1657" y="2185273"/>
            <a:ext cx="9956027" cy="8685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numéro de diapositive 3">
            <a:extLst>
              <a:ext uri="{FF2B5EF4-FFF2-40B4-BE49-F238E27FC236}">
                <a16:creationId xmlns:a16="http://schemas.microsoft.com/office/drawing/2014/main" id="{F6913F1C-45FA-47E2-A73C-E5E5B857C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138C80C-A53B-47DE-BB5A-F148FBEE367A}" type="slidenum">
              <a:rPr lang="fr-FR" smtClean="0"/>
              <a:t>13</a:t>
            </a:fld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CBFAD7F-791E-46E0-B295-56EAA99920CB}"/>
              </a:ext>
            </a:extLst>
          </p:cNvPr>
          <p:cNvSpPr txBox="1"/>
          <p:nvPr/>
        </p:nvSpPr>
        <p:spPr>
          <a:xfrm>
            <a:off x="10324617" y="5293544"/>
            <a:ext cx="1717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/>
              <a:t>Type of products used </a:t>
            </a:r>
            <a:endParaRPr lang="fr-FR" b="1" i="1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D852384-16F6-40F4-82E2-29E809EFE59F}"/>
              </a:ext>
            </a:extLst>
          </p:cNvPr>
          <p:cNvSpPr txBox="1"/>
          <p:nvPr/>
        </p:nvSpPr>
        <p:spPr>
          <a:xfrm>
            <a:off x="1821446" y="5639370"/>
            <a:ext cx="2176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/>
              <a:t>Mainly use of synthetic products</a:t>
            </a:r>
            <a:endParaRPr lang="fr-FR" sz="1400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9CF243C-B925-49F0-9DE7-F6C5545997DC}"/>
              </a:ext>
            </a:extLst>
          </p:cNvPr>
          <p:cNvSpPr txBox="1"/>
          <p:nvPr/>
        </p:nvSpPr>
        <p:spPr>
          <a:xfrm>
            <a:off x="3771853" y="5600686"/>
            <a:ext cx="22917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Use of copper/biocontrol supplemented by synthetic products</a:t>
            </a:r>
            <a:endParaRPr lang="fr-FR" sz="1400" dirty="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80A43C9-2AF2-4E18-9342-0A8A6BFA9E44}"/>
              </a:ext>
            </a:extLst>
          </p:cNvPr>
          <p:cNvSpPr txBox="1"/>
          <p:nvPr/>
        </p:nvSpPr>
        <p:spPr>
          <a:xfrm>
            <a:off x="5968416" y="5615958"/>
            <a:ext cx="224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Use of copper and biocontrol only</a:t>
            </a:r>
            <a:endParaRPr lang="fr-FR" sz="1400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C38FA1D-D717-419E-8A57-63D33235910F}"/>
              </a:ext>
            </a:extLst>
          </p:cNvPr>
          <p:cNvSpPr txBox="1"/>
          <p:nvPr/>
        </p:nvSpPr>
        <p:spPr>
          <a:xfrm>
            <a:off x="8179266" y="5617686"/>
            <a:ext cx="21320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Use of copper and biocontrol and PNPP (essential oil, purin...) </a:t>
            </a:r>
            <a:endParaRPr lang="fr-FR" sz="14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FB410A7-35D9-451A-880D-B8D55DE19571}"/>
              </a:ext>
            </a:extLst>
          </p:cNvPr>
          <p:cNvSpPr/>
          <p:nvPr/>
        </p:nvSpPr>
        <p:spPr>
          <a:xfrm>
            <a:off x="7143203" y="6227837"/>
            <a:ext cx="449650" cy="447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16D5F49-FCFF-4031-A2E1-2014C48C3F1C}"/>
              </a:ext>
            </a:extLst>
          </p:cNvPr>
          <p:cNvSpPr/>
          <p:nvPr/>
        </p:nvSpPr>
        <p:spPr>
          <a:xfrm>
            <a:off x="6558834" y="6228338"/>
            <a:ext cx="449650" cy="447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</a:t>
            </a: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881A975-DF9C-4450-A49D-675F8CD551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0"/>
          <a:stretch/>
        </p:blipFill>
        <p:spPr>
          <a:xfrm>
            <a:off x="9045424" y="6352867"/>
            <a:ext cx="587407" cy="486201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BC1EA56B-8A4F-4F22-A81A-6118593DE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301" y="6372194"/>
            <a:ext cx="272393" cy="272393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77190CCD-68A3-4ADA-AEB8-346820732B77}"/>
              </a:ext>
            </a:extLst>
          </p:cNvPr>
          <p:cNvSpPr/>
          <p:nvPr/>
        </p:nvSpPr>
        <p:spPr>
          <a:xfrm>
            <a:off x="5051835" y="6317243"/>
            <a:ext cx="448518" cy="447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51EBB29-8758-4781-BB52-4BF2113F1FAD}"/>
              </a:ext>
            </a:extLst>
          </p:cNvPr>
          <p:cNvSpPr/>
          <p:nvPr/>
        </p:nvSpPr>
        <p:spPr>
          <a:xfrm>
            <a:off x="4516285" y="6317243"/>
            <a:ext cx="449650" cy="447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47DABA3C-9B0E-4342-813E-797A322F9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263" y="6331952"/>
            <a:ext cx="272393" cy="272393"/>
          </a:xfrm>
          <a:prstGeom prst="rect">
            <a:avLst/>
          </a:prstGeom>
        </p:spPr>
      </p:pic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AA1C83D3-C359-4DB8-A4BE-449553CC3D9B}"/>
              </a:ext>
            </a:extLst>
          </p:cNvPr>
          <p:cNvCxnSpPr/>
          <p:nvPr/>
        </p:nvCxnSpPr>
        <p:spPr>
          <a:xfrm flipV="1">
            <a:off x="2322738" y="957020"/>
            <a:ext cx="7069" cy="466405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C3AC8194-14CA-4D3D-A1D1-772D048D9CF7}"/>
              </a:ext>
            </a:extLst>
          </p:cNvPr>
          <p:cNvCxnSpPr/>
          <p:nvPr/>
        </p:nvCxnSpPr>
        <p:spPr>
          <a:xfrm flipH="1" flipV="1">
            <a:off x="1377388" y="2796198"/>
            <a:ext cx="8580296" cy="2965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2907A0B3-9905-4D30-93CB-4648A5112947}"/>
              </a:ext>
            </a:extLst>
          </p:cNvPr>
          <p:cNvCxnSpPr/>
          <p:nvPr/>
        </p:nvCxnSpPr>
        <p:spPr>
          <a:xfrm flipH="1" flipV="1">
            <a:off x="1378138" y="4059231"/>
            <a:ext cx="8579546" cy="14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919D687D-5519-4911-9BB6-5521ECD47CDA}"/>
              </a:ext>
            </a:extLst>
          </p:cNvPr>
          <p:cNvCxnSpPr/>
          <p:nvPr/>
        </p:nvCxnSpPr>
        <p:spPr>
          <a:xfrm flipH="1" flipV="1">
            <a:off x="1378136" y="1629044"/>
            <a:ext cx="8579548" cy="287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3BA94014-A3E0-42FF-9250-FA73D2CC072E}"/>
              </a:ext>
            </a:extLst>
          </p:cNvPr>
          <p:cNvCxnSpPr/>
          <p:nvPr/>
        </p:nvCxnSpPr>
        <p:spPr>
          <a:xfrm flipH="1" flipV="1">
            <a:off x="-19997" y="976243"/>
            <a:ext cx="9959342" cy="1600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2F4DB673-E5EC-44D6-B5D1-12F68E83C1C2}"/>
              </a:ext>
            </a:extLst>
          </p:cNvPr>
          <p:cNvCxnSpPr/>
          <p:nvPr/>
        </p:nvCxnSpPr>
        <p:spPr>
          <a:xfrm flipV="1">
            <a:off x="3851714" y="976243"/>
            <a:ext cx="23302" cy="572277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73A37635-C423-42F1-A6FF-D11A7BA472C2}"/>
              </a:ext>
            </a:extLst>
          </p:cNvPr>
          <p:cNvCxnSpPr/>
          <p:nvPr/>
        </p:nvCxnSpPr>
        <p:spPr>
          <a:xfrm flipV="1">
            <a:off x="6037232" y="973562"/>
            <a:ext cx="23302" cy="572277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52A32993-6224-46D8-8DAE-B59C2CEE19CA}"/>
              </a:ext>
            </a:extLst>
          </p:cNvPr>
          <p:cNvCxnSpPr>
            <a:cxnSpLocks/>
          </p:cNvCxnSpPr>
          <p:nvPr/>
        </p:nvCxnSpPr>
        <p:spPr>
          <a:xfrm flipV="1">
            <a:off x="8182583" y="984247"/>
            <a:ext cx="21185" cy="5691607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CE75E930-5255-40AB-87B6-69B94F168AED}"/>
              </a:ext>
            </a:extLst>
          </p:cNvPr>
          <p:cNvSpPr txBox="1"/>
          <p:nvPr/>
        </p:nvSpPr>
        <p:spPr>
          <a:xfrm>
            <a:off x="1378058" y="4233376"/>
            <a:ext cx="754108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Bare soil</a:t>
            </a:r>
            <a:endParaRPr lang="fr-FR" sz="1070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A2B4309-550C-4F3C-8DAA-775D57EC362D}"/>
              </a:ext>
            </a:extLst>
          </p:cNvPr>
          <p:cNvSpPr txBox="1"/>
          <p:nvPr/>
        </p:nvSpPr>
        <p:spPr>
          <a:xfrm>
            <a:off x="1334320" y="3632062"/>
            <a:ext cx="1097896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Covered</a:t>
            </a:r>
            <a:endParaRPr lang="fr-FR" sz="1070" dirty="0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A5C47D62-FAAE-4C60-9AD7-399BE6B0F66D}"/>
              </a:ext>
            </a:extLst>
          </p:cNvPr>
          <p:cNvSpPr txBox="1"/>
          <p:nvPr/>
        </p:nvSpPr>
        <p:spPr>
          <a:xfrm>
            <a:off x="1329264" y="2429659"/>
            <a:ext cx="1097896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Covered</a:t>
            </a:r>
            <a:endParaRPr lang="fr-FR" sz="1070" dirty="0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E19068C-497C-45C4-9E22-060B40C1E117}"/>
              </a:ext>
            </a:extLst>
          </p:cNvPr>
          <p:cNvSpPr txBox="1"/>
          <p:nvPr/>
        </p:nvSpPr>
        <p:spPr>
          <a:xfrm>
            <a:off x="1347696" y="1222671"/>
            <a:ext cx="1097896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Covered</a:t>
            </a:r>
            <a:endParaRPr lang="fr-FR" sz="1070" dirty="0"/>
          </a:p>
        </p:txBody>
      </p:sp>
      <p:pic>
        <p:nvPicPr>
          <p:cNvPr id="64" name="Image 63">
            <a:extLst>
              <a:ext uri="{FF2B5EF4-FFF2-40B4-BE49-F238E27FC236}">
                <a16:creationId xmlns:a16="http://schemas.microsoft.com/office/drawing/2014/main" id="{9691CB07-EF55-483C-B0C7-4A9ABA977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123" y="5004630"/>
            <a:ext cx="213130" cy="213130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D4F10103-76C1-4A80-8EB7-02797160AC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30" y="1142005"/>
            <a:ext cx="272348" cy="316239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929EE781-2ECE-4314-B223-91659E33B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87" y="2347284"/>
            <a:ext cx="272348" cy="316239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D546FD54-DC53-45F9-B00F-9465D93D32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29" y="3564083"/>
            <a:ext cx="272348" cy="316239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B8ADAC60-7477-4A9E-A647-60BAF29BE9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9"/>
          <a:stretch/>
        </p:blipFill>
        <p:spPr>
          <a:xfrm>
            <a:off x="1926829" y="4212784"/>
            <a:ext cx="361072" cy="263119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BD73DDDE-00A9-48DC-AFF9-01FF1ECC1E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9"/>
          <a:stretch/>
        </p:blipFill>
        <p:spPr>
          <a:xfrm>
            <a:off x="1942808" y="3002693"/>
            <a:ext cx="361072" cy="263119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D2BED44E-C540-4D91-9DDF-A126E3DB89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9"/>
          <a:stretch/>
        </p:blipFill>
        <p:spPr>
          <a:xfrm>
            <a:off x="1945903" y="1793671"/>
            <a:ext cx="361072" cy="263119"/>
          </a:xfrm>
          <a:prstGeom prst="rect">
            <a:avLst/>
          </a:prstGeom>
        </p:spPr>
      </p:pic>
      <p:sp>
        <p:nvSpPr>
          <p:cNvPr id="71" name="ZoneTexte 70">
            <a:extLst>
              <a:ext uri="{FF2B5EF4-FFF2-40B4-BE49-F238E27FC236}">
                <a16:creationId xmlns:a16="http://schemas.microsoft.com/office/drawing/2014/main" id="{DDE99C59-FD48-4747-B6A3-E010E931DCFD}"/>
              </a:ext>
            </a:extLst>
          </p:cNvPr>
          <p:cNvSpPr txBox="1"/>
          <p:nvPr/>
        </p:nvSpPr>
        <p:spPr>
          <a:xfrm>
            <a:off x="1355256" y="4989454"/>
            <a:ext cx="851697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Chemical</a:t>
            </a:r>
            <a:endParaRPr lang="fr-FR" sz="1070" dirty="0"/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1DAE939A-1F18-4F5F-821C-7CFBA3D4DE46}"/>
              </a:ext>
            </a:extLst>
          </p:cNvPr>
          <p:cNvSpPr txBox="1"/>
          <p:nvPr/>
        </p:nvSpPr>
        <p:spPr>
          <a:xfrm>
            <a:off x="1352147" y="3019806"/>
            <a:ext cx="754108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Bare soil</a:t>
            </a:r>
            <a:endParaRPr lang="fr-FR" sz="1070" dirty="0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8FBDD4D2-D6CB-4A7C-A614-CCEBE7453C48}"/>
              </a:ext>
            </a:extLst>
          </p:cNvPr>
          <p:cNvSpPr txBox="1"/>
          <p:nvPr/>
        </p:nvSpPr>
        <p:spPr>
          <a:xfrm>
            <a:off x="1320587" y="1803709"/>
            <a:ext cx="754108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Bare soil</a:t>
            </a:r>
            <a:endParaRPr lang="fr-FR" sz="1070" dirty="0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48B7412E-68A4-435A-81F8-ABFC2FFB9D87}"/>
              </a:ext>
            </a:extLst>
          </p:cNvPr>
          <p:cNvSpPr txBox="1"/>
          <p:nvPr/>
        </p:nvSpPr>
        <p:spPr>
          <a:xfrm>
            <a:off x="50374" y="4870114"/>
            <a:ext cx="1349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Chemical</a:t>
            </a:r>
            <a:endParaRPr lang="fr-FR" sz="1600" dirty="0"/>
          </a:p>
        </p:txBody>
      </p:sp>
      <p:pic>
        <p:nvPicPr>
          <p:cNvPr id="76" name="Image 75">
            <a:extLst>
              <a:ext uri="{FF2B5EF4-FFF2-40B4-BE49-F238E27FC236}">
                <a16:creationId xmlns:a16="http://schemas.microsoft.com/office/drawing/2014/main" id="{370B9B9B-412E-454F-B3EB-11EECEA53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38" y="5185841"/>
            <a:ext cx="350662" cy="350662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78DF89CB-9CBB-4B06-A061-D775A75609E3}"/>
              </a:ext>
            </a:extLst>
          </p:cNvPr>
          <p:cNvSpPr/>
          <p:nvPr/>
        </p:nvSpPr>
        <p:spPr>
          <a:xfrm>
            <a:off x="2633356" y="4904867"/>
            <a:ext cx="918000" cy="489600"/>
          </a:xfrm>
          <a:prstGeom prst="rect">
            <a:avLst/>
          </a:prstGeom>
          <a:solidFill>
            <a:srgbClr val="B102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TC1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8A0F76D-250E-43C3-8CE2-0A3C4E4E85F3}"/>
              </a:ext>
            </a:extLst>
          </p:cNvPr>
          <p:cNvSpPr/>
          <p:nvPr/>
        </p:nvSpPr>
        <p:spPr>
          <a:xfrm>
            <a:off x="2633356" y="4117072"/>
            <a:ext cx="918000" cy="489600"/>
          </a:xfrm>
          <a:prstGeom prst="rect">
            <a:avLst/>
          </a:prstGeom>
          <a:solidFill>
            <a:srgbClr val="E31A1C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TC2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168DE9C-C425-4442-8B91-88F02638DB59}"/>
              </a:ext>
            </a:extLst>
          </p:cNvPr>
          <p:cNvSpPr/>
          <p:nvPr/>
        </p:nvSpPr>
        <p:spPr>
          <a:xfrm>
            <a:off x="2633356" y="3477927"/>
            <a:ext cx="918000" cy="489600"/>
          </a:xfrm>
          <a:prstGeom prst="rect">
            <a:avLst/>
          </a:prstGeom>
          <a:solidFill>
            <a:srgbClr val="FB4F2B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TC3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59CCED1-B893-48A4-9D79-42CF94565287}"/>
              </a:ext>
            </a:extLst>
          </p:cNvPr>
          <p:cNvSpPr/>
          <p:nvPr/>
        </p:nvSpPr>
        <p:spPr>
          <a:xfrm>
            <a:off x="2633356" y="2861626"/>
            <a:ext cx="918000" cy="489600"/>
          </a:xfrm>
          <a:prstGeom prst="rect">
            <a:avLst/>
          </a:prstGeom>
          <a:solidFill>
            <a:srgbClr val="FD8D3C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TC4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1DB96EF-8A77-4C17-8D7A-F369BE0EB75E}"/>
              </a:ext>
            </a:extLst>
          </p:cNvPr>
          <p:cNvSpPr/>
          <p:nvPr/>
        </p:nvSpPr>
        <p:spPr>
          <a:xfrm>
            <a:off x="2633356" y="2255892"/>
            <a:ext cx="918000" cy="489600"/>
          </a:xfrm>
          <a:prstGeom prst="rect">
            <a:avLst/>
          </a:prstGeom>
          <a:solidFill>
            <a:srgbClr val="FDB24C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TC5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D83892E-FF22-41A5-8ABA-97850FF46874}"/>
              </a:ext>
            </a:extLst>
          </p:cNvPr>
          <p:cNvSpPr/>
          <p:nvPr/>
        </p:nvSpPr>
        <p:spPr>
          <a:xfrm>
            <a:off x="4449052" y="3477927"/>
            <a:ext cx="918000" cy="489600"/>
          </a:xfrm>
          <a:prstGeom prst="rect">
            <a:avLst/>
          </a:prstGeom>
          <a:solidFill>
            <a:srgbClr val="FED976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TC6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5CE2C28-32E1-4971-A2B9-2335B594E333}"/>
              </a:ext>
            </a:extLst>
          </p:cNvPr>
          <p:cNvSpPr/>
          <p:nvPr/>
        </p:nvSpPr>
        <p:spPr>
          <a:xfrm>
            <a:off x="4449052" y="2255892"/>
            <a:ext cx="918000" cy="489600"/>
          </a:xfrm>
          <a:prstGeom prst="rect">
            <a:avLst/>
          </a:prstGeom>
          <a:solidFill>
            <a:srgbClr val="FFED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TC7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2E87793-DD6A-49BF-9891-084DEFA94ECC}"/>
              </a:ext>
            </a:extLst>
          </p:cNvPr>
          <p:cNvSpPr/>
          <p:nvPr/>
        </p:nvSpPr>
        <p:spPr>
          <a:xfrm>
            <a:off x="4449052" y="1060848"/>
            <a:ext cx="918000" cy="489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TC8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0A4D60A-6E22-4108-B66A-BB1116204760}"/>
              </a:ext>
            </a:extLst>
          </p:cNvPr>
          <p:cNvSpPr/>
          <p:nvPr/>
        </p:nvSpPr>
        <p:spPr>
          <a:xfrm>
            <a:off x="6597690" y="3477927"/>
            <a:ext cx="918000" cy="489600"/>
          </a:xfrm>
          <a:prstGeom prst="rect">
            <a:avLst/>
          </a:prstGeom>
          <a:solidFill>
            <a:srgbClr val="F7FC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TC9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0FFB624-635D-48BD-9EE9-0C329C967107}"/>
              </a:ext>
            </a:extLst>
          </p:cNvPr>
          <p:cNvSpPr/>
          <p:nvPr/>
        </p:nvSpPr>
        <p:spPr>
          <a:xfrm>
            <a:off x="6597690" y="2255892"/>
            <a:ext cx="918000" cy="489600"/>
          </a:xfrm>
          <a:prstGeom prst="rect">
            <a:avLst/>
          </a:prstGeom>
          <a:solidFill>
            <a:srgbClr val="9FD99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TC11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63305A2-60CB-4552-8299-20328C4C3426}"/>
              </a:ext>
            </a:extLst>
          </p:cNvPr>
          <p:cNvSpPr/>
          <p:nvPr/>
        </p:nvSpPr>
        <p:spPr>
          <a:xfrm>
            <a:off x="8717734" y="3477927"/>
            <a:ext cx="918000" cy="489600"/>
          </a:xfrm>
          <a:prstGeom prst="rect">
            <a:avLst/>
          </a:prstGeom>
          <a:solidFill>
            <a:srgbClr val="EFF9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TC10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18C0293-B7C5-4999-99EB-9E3B18D02AE0}"/>
              </a:ext>
            </a:extLst>
          </p:cNvPr>
          <p:cNvSpPr/>
          <p:nvPr/>
        </p:nvSpPr>
        <p:spPr>
          <a:xfrm>
            <a:off x="8717734" y="2861626"/>
            <a:ext cx="918000" cy="489600"/>
          </a:xfrm>
          <a:prstGeom prst="rect">
            <a:avLst/>
          </a:prstGeom>
          <a:solidFill>
            <a:srgbClr val="41AE7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TC12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BDC8A22-35FE-4306-97F8-447151474141}"/>
              </a:ext>
            </a:extLst>
          </p:cNvPr>
          <p:cNvSpPr/>
          <p:nvPr/>
        </p:nvSpPr>
        <p:spPr>
          <a:xfrm>
            <a:off x="8717734" y="2255892"/>
            <a:ext cx="918000" cy="48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TC13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4A3E951-9015-4A28-A297-39B2D01E12EC}"/>
              </a:ext>
            </a:extLst>
          </p:cNvPr>
          <p:cNvSpPr/>
          <p:nvPr/>
        </p:nvSpPr>
        <p:spPr>
          <a:xfrm>
            <a:off x="8717734" y="1060848"/>
            <a:ext cx="918000" cy="489600"/>
          </a:xfrm>
          <a:prstGeom prst="rect">
            <a:avLst/>
          </a:prstGeom>
          <a:solidFill>
            <a:srgbClr val="00582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TC14</a:t>
            </a:r>
            <a:endParaRPr lang="fr-FR" sz="1223" dirty="0">
              <a:solidFill>
                <a:schemeClr val="tx1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B79F0D1-AEF3-47F4-98FD-288BBDABE831}"/>
              </a:ext>
            </a:extLst>
          </p:cNvPr>
          <p:cNvCxnSpPr>
            <a:cxnSpLocks/>
          </p:cNvCxnSpPr>
          <p:nvPr/>
        </p:nvCxnSpPr>
        <p:spPr>
          <a:xfrm>
            <a:off x="1369927" y="645960"/>
            <a:ext cx="10980" cy="49713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D9D19F25-F97D-4B0E-9971-E06249BD7647}"/>
              </a:ext>
            </a:extLst>
          </p:cNvPr>
          <p:cNvCxnSpPr>
            <a:cxnSpLocks/>
          </p:cNvCxnSpPr>
          <p:nvPr/>
        </p:nvCxnSpPr>
        <p:spPr>
          <a:xfrm flipH="1">
            <a:off x="1383718" y="5610734"/>
            <a:ext cx="85984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390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AC85EEBF-6D11-4D2D-A1D1-3B0997BFB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71" y="3030576"/>
            <a:ext cx="334492" cy="334492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 flipV="1">
            <a:off x="1377387" y="760964"/>
            <a:ext cx="0" cy="4855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21735" y="240373"/>
            <a:ext cx="269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/>
              <a:t>Weed management</a:t>
            </a:r>
            <a:endParaRPr lang="fr-FR" b="1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02322" y="668523"/>
            <a:ext cx="69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/>
              <a:t>Row</a:t>
            </a:r>
            <a:endParaRPr lang="fr-FR" b="1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557972" y="668523"/>
            <a:ext cx="122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/>
              <a:t>Inter-row</a:t>
            </a:r>
            <a:endParaRPr lang="fr-FR" b="1" i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9469" y="3716074"/>
            <a:ext cx="1349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Chemical</a:t>
            </a:r>
            <a:endParaRPr lang="fr-FR" sz="1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-162056" y="2556797"/>
            <a:ext cx="1373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Mechanical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-186300" y="1375348"/>
            <a:ext cx="142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Covered</a:t>
            </a:r>
            <a:endParaRPr lang="fr-FR" sz="1600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AC85EEBF-6D11-4D2D-A1D1-3B0997BFB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02" y="4274205"/>
            <a:ext cx="350662" cy="350662"/>
          </a:xfrm>
          <a:prstGeom prst="rect">
            <a:avLst/>
          </a:prstGeom>
        </p:spPr>
      </p:pic>
      <p:cxnSp>
        <p:nvCxnSpPr>
          <p:cNvPr id="27" name="Connecteur droit 26"/>
          <p:cNvCxnSpPr/>
          <p:nvPr/>
        </p:nvCxnSpPr>
        <p:spPr>
          <a:xfrm>
            <a:off x="1006997" y="3030576"/>
            <a:ext cx="334492" cy="3344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1006247" y="3034582"/>
            <a:ext cx="314340" cy="3149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04" y="1664480"/>
            <a:ext cx="398785" cy="463052"/>
          </a:xfrm>
          <a:prstGeom prst="rect">
            <a:avLst/>
          </a:prstGeom>
        </p:spPr>
      </p:pic>
      <p:cxnSp>
        <p:nvCxnSpPr>
          <p:cNvPr id="30" name="Connecteur droit 29"/>
          <p:cNvCxnSpPr/>
          <p:nvPr/>
        </p:nvCxnSpPr>
        <p:spPr>
          <a:xfrm flipH="1" flipV="1">
            <a:off x="0" y="4672202"/>
            <a:ext cx="9959342" cy="11863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 flipV="1">
            <a:off x="0" y="3402121"/>
            <a:ext cx="9959342" cy="1600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 flipV="1">
            <a:off x="1657" y="2185273"/>
            <a:ext cx="9956027" cy="8685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numéro de diapositive 3">
            <a:extLst>
              <a:ext uri="{FF2B5EF4-FFF2-40B4-BE49-F238E27FC236}">
                <a16:creationId xmlns:a16="http://schemas.microsoft.com/office/drawing/2014/main" id="{F6913F1C-45FA-47E2-A73C-E5E5B857C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138C80C-A53B-47DE-BB5A-F148FBEE367A}" type="slidenum">
              <a:rPr lang="fr-FR" smtClean="0"/>
              <a:t>14</a:t>
            </a:fld>
            <a:endParaRPr lang="fr-FR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49D002DA-E5F8-48F0-838D-1CD97EF0C3E2}"/>
              </a:ext>
            </a:extLst>
          </p:cNvPr>
          <p:cNvCxnSpPr/>
          <p:nvPr/>
        </p:nvCxnSpPr>
        <p:spPr>
          <a:xfrm>
            <a:off x="1377387" y="5614897"/>
            <a:ext cx="89472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0CBFAD7F-791E-46E0-B295-56EAA99920CB}"/>
              </a:ext>
            </a:extLst>
          </p:cNvPr>
          <p:cNvSpPr txBox="1"/>
          <p:nvPr/>
        </p:nvSpPr>
        <p:spPr>
          <a:xfrm>
            <a:off x="10324617" y="5293544"/>
            <a:ext cx="1717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/>
              <a:t>Type of products used </a:t>
            </a:r>
            <a:endParaRPr lang="fr-FR" b="1" i="1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D852384-16F6-40F4-82E2-29E809EFE59F}"/>
              </a:ext>
            </a:extLst>
          </p:cNvPr>
          <p:cNvSpPr txBox="1"/>
          <p:nvPr/>
        </p:nvSpPr>
        <p:spPr>
          <a:xfrm>
            <a:off x="1821446" y="5639370"/>
            <a:ext cx="2176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/>
              <a:t>Mainly use of synthetic products</a:t>
            </a:r>
            <a:endParaRPr lang="fr-FR" sz="1400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9CF243C-B925-49F0-9DE7-F6C5545997DC}"/>
              </a:ext>
            </a:extLst>
          </p:cNvPr>
          <p:cNvSpPr txBox="1"/>
          <p:nvPr/>
        </p:nvSpPr>
        <p:spPr>
          <a:xfrm>
            <a:off x="3771853" y="5600686"/>
            <a:ext cx="22917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Use of copper/biocontrol supplemented by synthetic products</a:t>
            </a:r>
            <a:endParaRPr lang="fr-FR" sz="1400" dirty="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80A43C9-2AF2-4E18-9342-0A8A6BFA9E44}"/>
              </a:ext>
            </a:extLst>
          </p:cNvPr>
          <p:cNvSpPr txBox="1"/>
          <p:nvPr/>
        </p:nvSpPr>
        <p:spPr>
          <a:xfrm>
            <a:off x="5968416" y="5615958"/>
            <a:ext cx="224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Use of copper and biocontrol only</a:t>
            </a:r>
            <a:endParaRPr lang="fr-FR" sz="1400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C38FA1D-D717-419E-8A57-63D33235910F}"/>
              </a:ext>
            </a:extLst>
          </p:cNvPr>
          <p:cNvSpPr txBox="1"/>
          <p:nvPr/>
        </p:nvSpPr>
        <p:spPr>
          <a:xfrm>
            <a:off x="8179266" y="5617686"/>
            <a:ext cx="21320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Use of copper and biocontrol and PNPP (essential oil, purin...) </a:t>
            </a:r>
            <a:endParaRPr lang="fr-FR" sz="14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FB410A7-35D9-451A-880D-B8D55DE19571}"/>
              </a:ext>
            </a:extLst>
          </p:cNvPr>
          <p:cNvSpPr/>
          <p:nvPr/>
        </p:nvSpPr>
        <p:spPr>
          <a:xfrm>
            <a:off x="7143203" y="6227837"/>
            <a:ext cx="449650" cy="447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16D5F49-FCFF-4031-A2E1-2014C48C3F1C}"/>
              </a:ext>
            </a:extLst>
          </p:cNvPr>
          <p:cNvSpPr/>
          <p:nvPr/>
        </p:nvSpPr>
        <p:spPr>
          <a:xfrm>
            <a:off x="6558834" y="6228338"/>
            <a:ext cx="449650" cy="447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</a:t>
            </a: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881A975-DF9C-4450-A49D-675F8CD551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0"/>
          <a:stretch/>
        </p:blipFill>
        <p:spPr>
          <a:xfrm>
            <a:off x="9045424" y="6352867"/>
            <a:ext cx="587407" cy="486201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BC1EA56B-8A4F-4F22-A81A-6118593DE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301" y="6372194"/>
            <a:ext cx="272393" cy="272393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77190CCD-68A3-4ADA-AEB8-346820732B77}"/>
              </a:ext>
            </a:extLst>
          </p:cNvPr>
          <p:cNvSpPr/>
          <p:nvPr/>
        </p:nvSpPr>
        <p:spPr>
          <a:xfrm>
            <a:off x="5051835" y="6317243"/>
            <a:ext cx="448518" cy="447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51EBB29-8758-4781-BB52-4BF2113F1FAD}"/>
              </a:ext>
            </a:extLst>
          </p:cNvPr>
          <p:cNvSpPr/>
          <p:nvPr/>
        </p:nvSpPr>
        <p:spPr>
          <a:xfrm>
            <a:off x="4516285" y="6317243"/>
            <a:ext cx="449650" cy="447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47DABA3C-9B0E-4342-813E-797A322F9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263" y="6331952"/>
            <a:ext cx="272393" cy="272393"/>
          </a:xfrm>
          <a:prstGeom prst="rect">
            <a:avLst/>
          </a:prstGeom>
        </p:spPr>
      </p:pic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AA1C83D3-C359-4DB8-A4BE-449553CC3D9B}"/>
              </a:ext>
            </a:extLst>
          </p:cNvPr>
          <p:cNvCxnSpPr/>
          <p:nvPr/>
        </p:nvCxnSpPr>
        <p:spPr>
          <a:xfrm flipV="1">
            <a:off x="2322738" y="957020"/>
            <a:ext cx="7069" cy="466405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C3AC8194-14CA-4D3D-A1D1-772D048D9CF7}"/>
              </a:ext>
            </a:extLst>
          </p:cNvPr>
          <p:cNvCxnSpPr/>
          <p:nvPr/>
        </p:nvCxnSpPr>
        <p:spPr>
          <a:xfrm flipH="1" flipV="1">
            <a:off x="1377388" y="2796198"/>
            <a:ext cx="8580296" cy="2965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2907A0B3-9905-4D30-93CB-4648A5112947}"/>
              </a:ext>
            </a:extLst>
          </p:cNvPr>
          <p:cNvCxnSpPr/>
          <p:nvPr/>
        </p:nvCxnSpPr>
        <p:spPr>
          <a:xfrm flipH="1" flipV="1">
            <a:off x="1378138" y="4059231"/>
            <a:ext cx="8579546" cy="14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919D687D-5519-4911-9BB6-5521ECD47CDA}"/>
              </a:ext>
            </a:extLst>
          </p:cNvPr>
          <p:cNvCxnSpPr/>
          <p:nvPr/>
        </p:nvCxnSpPr>
        <p:spPr>
          <a:xfrm flipH="1" flipV="1">
            <a:off x="1378136" y="1629044"/>
            <a:ext cx="8579548" cy="287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3BA94014-A3E0-42FF-9250-FA73D2CC072E}"/>
              </a:ext>
            </a:extLst>
          </p:cNvPr>
          <p:cNvCxnSpPr/>
          <p:nvPr/>
        </p:nvCxnSpPr>
        <p:spPr>
          <a:xfrm flipH="1" flipV="1">
            <a:off x="-19997" y="976243"/>
            <a:ext cx="9959342" cy="1600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2F4DB673-E5EC-44D6-B5D1-12F68E83C1C2}"/>
              </a:ext>
            </a:extLst>
          </p:cNvPr>
          <p:cNvCxnSpPr/>
          <p:nvPr/>
        </p:nvCxnSpPr>
        <p:spPr>
          <a:xfrm flipV="1">
            <a:off x="3851714" y="976243"/>
            <a:ext cx="23302" cy="572277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73A37635-C423-42F1-A6FF-D11A7BA472C2}"/>
              </a:ext>
            </a:extLst>
          </p:cNvPr>
          <p:cNvCxnSpPr/>
          <p:nvPr/>
        </p:nvCxnSpPr>
        <p:spPr>
          <a:xfrm flipV="1">
            <a:off x="6037232" y="973562"/>
            <a:ext cx="23302" cy="572277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52A32993-6224-46D8-8DAE-B59C2CEE19CA}"/>
              </a:ext>
            </a:extLst>
          </p:cNvPr>
          <p:cNvCxnSpPr/>
          <p:nvPr/>
        </p:nvCxnSpPr>
        <p:spPr>
          <a:xfrm flipV="1">
            <a:off x="8182583" y="953084"/>
            <a:ext cx="23302" cy="572277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CE75E930-5255-40AB-87B6-69B94F168AED}"/>
              </a:ext>
            </a:extLst>
          </p:cNvPr>
          <p:cNvSpPr txBox="1"/>
          <p:nvPr/>
        </p:nvSpPr>
        <p:spPr>
          <a:xfrm>
            <a:off x="1378058" y="4233376"/>
            <a:ext cx="754108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Bare soil</a:t>
            </a:r>
            <a:endParaRPr lang="fr-FR" sz="1070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A2B4309-550C-4F3C-8DAA-775D57EC362D}"/>
              </a:ext>
            </a:extLst>
          </p:cNvPr>
          <p:cNvSpPr txBox="1"/>
          <p:nvPr/>
        </p:nvSpPr>
        <p:spPr>
          <a:xfrm>
            <a:off x="1334320" y="3632062"/>
            <a:ext cx="1097896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Covered</a:t>
            </a:r>
            <a:endParaRPr lang="fr-FR" sz="1070" dirty="0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A5C47D62-FAAE-4C60-9AD7-399BE6B0F66D}"/>
              </a:ext>
            </a:extLst>
          </p:cNvPr>
          <p:cNvSpPr txBox="1"/>
          <p:nvPr/>
        </p:nvSpPr>
        <p:spPr>
          <a:xfrm>
            <a:off x="1329264" y="2429659"/>
            <a:ext cx="1097896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Covered</a:t>
            </a:r>
            <a:endParaRPr lang="fr-FR" sz="1070" dirty="0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E19068C-497C-45C4-9E22-060B40C1E117}"/>
              </a:ext>
            </a:extLst>
          </p:cNvPr>
          <p:cNvSpPr txBox="1"/>
          <p:nvPr/>
        </p:nvSpPr>
        <p:spPr>
          <a:xfrm>
            <a:off x="1347696" y="1222671"/>
            <a:ext cx="1097896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Covered</a:t>
            </a:r>
            <a:endParaRPr lang="fr-FR" sz="1070" dirty="0"/>
          </a:p>
        </p:txBody>
      </p:sp>
      <p:pic>
        <p:nvPicPr>
          <p:cNvPr id="64" name="Image 63">
            <a:extLst>
              <a:ext uri="{FF2B5EF4-FFF2-40B4-BE49-F238E27FC236}">
                <a16:creationId xmlns:a16="http://schemas.microsoft.com/office/drawing/2014/main" id="{9691CB07-EF55-483C-B0C7-4A9ABA977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123" y="5004630"/>
            <a:ext cx="213130" cy="213130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D4F10103-76C1-4A80-8EB7-02797160AC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30" y="1142005"/>
            <a:ext cx="272348" cy="316239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929EE781-2ECE-4314-B223-91659E33B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87" y="2347284"/>
            <a:ext cx="272348" cy="316239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D546FD54-DC53-45F9-B00F-9465D93D32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29" y="3564083"/>
            <a:ext cx="272348" cy="316239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B8ADAC60-7477-4A9E-A647-60BAF29BE9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9"/>
          <a:stretch/>
        </p:blipFill>
        <p:spPr>
          <a:xfrm>
            <a:off x="1926829" y="4212784"/>
            <a:ext cx="361072" cy="263119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BD73DDDE-00A9-48DC-AFF9-01FF1ECC1E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9"/>
          <a:stretch/>
        </p:blipFill>
        <p:spPr>
          <a:xfrm>
            <a:off x="1942808" y="3002693"/>
            <a:ext cx="361072" cy="263119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D2BED44E-C540-4D91-9DDF-A126E3DB89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9"/>
          <a:stretch/>
        </p:blipFill>
        <p:spPr>
          <a:xfrm>
            <a:off x="1945903" y="1793671"/>
            <a:ext cx="361072" cy="263119"/>
          </a:xfrm>
          <a:prstGeom prst="rect">
            <a:avLst/>
          </a:prstGeom>
        </p:spPr>
      </p:pic>
      <p:sp>
        <p:nvSpPr>
          <p:cNvPr id="71" name="ZoneTexte 70">
            <a:extLst>
              <a:ext uri="{FF2B5EF4-FFF2-40B4-BE49-F238E27FC236}">
                <a16:creationId xmlns:a16="http://schemas.microsoft.com/office/drawing/2014/main" id="{DDE99C59-FD48-4747-B6A3-E010E931DCFD}"/>
              </a:ext>
            </a:extLst>
          </p:cNvPr>
          <p:cNvSpPr txBox="1"/>
          <p:nvPr/>
        </p:nvSpPr>
        <p:spPr>
          <a:xfrm>
            <a:off x="1355256" y="4989454"/>
            <a:ext cx="851697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Chemical</a:t>
            </a:r>
            <a:endParaRPr lang="fr-FR" sz="1070" dirty="0"/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1DAE939A-1F18-4F5F-821C-7CFBA3D4DE46}"/>
              </a:ext>
            </a:extLst>
          </p:cNvPr>
          <p:cNvSpPr txBox="1"/>
          <p:nvPr/>
        </p:nvSpPr>
        <p:spPr>
          <a:xfrm>
            <a:off x="1352147" y="3019806"/>
            <a:ext cx="754108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Bare soil</a:t>
            </a:r>
            <a:endParaRPr lang="fr-FR" sz="1070" dirty="0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8FBDD4D2-D6CB-4A7C-A614-CCEBE7453C48}"/>
              </a:ext>
            </a:extLst>
          </p:cNvPr>
          <p:cNvSpPr txBox="1"/>
          <p:nvPr/>
        </p:nvSpPr>
        <p:spPr>
          <a:xfrm>
            <a:off x="1320587" y="1803709"/>
            <a:ext cx="754108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Bare soil</a:t>
            </a:r>
            <a:endParaRPr lang="fr-FR" sz="1070" dirty="0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48B7412E-68A4-435A-81F8-ABFC2FFB9D87}"/>
              </a:ext>
            </a:extLst>
          </p:cNvPr>
          <p:cNvSpPr txBox="1"/>
          <p:nvPr/>
        </p:nvSpPr>
        <p:spPr>
          <a:xfrm>
            <a:off x="50374" y="4870114"/>
            <a:ext cx="1349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Chemical</a:t>
            </a:r>
            <a:endParaRPr lang="fr-FR" sz="1600" dirty="0"/>
          </a:p>
        </p:txBody>
      </p:sp>
      <p:pic>
        <p:nvPicPr>
          <p:cNvPr id="76" name="Image 75">
            <a:extLst>
              <a:ext uri="{FF2B5EF4-FFF2-40B4-BE49-F238E27FC236}">
                <a16:creationId xmlns:a16="http://schemas.microsoft.com/office/drawing/2014/main" id="{370B9B9B-412E-454F-B3EB-11EECEA53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38" y="5185841"/>
            <a:ext cx="350662" cy="350662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78DF89CB-9CBB-4B06-A061-D775A75609E3}"/>
              </a:ext>
            </a:extLst>
          </p:cNvPr>
          <p:cNvSpPr/>
          <p:nvPr/>
        </p:nvSpPr>
        <p:spPr>
          <a:xfrm>
            <a:off x="2554369" y="4904867"/>
            <a:ext cx="918000" cy="489600"/>
          </a:xfrm>
          <a:prstGeom prst="rect">
            <a:avLst/>
          </a:prstGeom>
          <a:solidFill>
            <a:srgbClr val="B102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TC1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8A0F76D-250E-43C3-8CE2-0A3C4E4E85F3}"/>
              </a:ext>
            </a:extLst>
          </p:cNvPr>
          <p:cNvSpPr/>
          <p:nvPr/>
        </p:nvSpPr>
        <p:spPr>
          <a:xfrm>
            <a:off x="2549894" y="4117072"/>
            <a:ext cx="918000" cy="489600"/>
          </a:xfrm>
          <a:prstGeom prst="rect">
            <a:avLst/>
          </a:prstGeom>
          <a:solidFill>
            <a:srgbClr val="E31A1C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TC2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168DE9C-C425-4442-8B91-88F02638DB59}"/>
              </a:ext>
            </a:extLst>
          </p:cNvPr>
          <p:cNvSpPr/>
          <p:nvPr/>
        </p:nvSpPr>
        <p:spPr>
          <a:xfrm>
            <a:off x="2553143" y="3446760"/>
            <a:ext cx="918000" cy="489600"/>
          </a:xfrm>
          <a:prstGeom prst="rect">
            <a:avLst/>
          </a:prstGeom>
          <a:solidFill>
            <a:srgbClr val="FB4F2B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TC3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59CCED1-B893-48A4-9D79-42CF94565287}"/>
              </a:ext>
            </a:extLst>
          </p:cNvPr>
          <p:cNvSpPr/>
          <p:nvPr/>
        </p:nvSpPr>
        <p:spPr>
          <a:xfrm>
            <a:off x="2559534" y="2864435"/>
            <a:ext cx="918000" cy="489600"/>
          </a:xfrm>
          <a:prstGeom prst="rect">
            <a:avLst/>
          </a:prstGeom>
          <a:solidFill>
            <a:srgbClr val="FD8D3C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TC4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1DB96EF-8A77-4C17-8D7A-F369BE0EB75E}"/>
              </a:ext>
            </a:extLst>
          </p:cNvPr>
          <p:cNvSpPr/>
          <p:nvPr/>
        </p:nvSpPr>
        <p:spPr>
          <a:xfrm>
            <a:off x="2540918" y="2246018"/>
            <a:ext cx="918000" cy="489600"/>
          </a:xfrm>
          <a:prstGeom prst="rect">
            <a:avLst/>
          </a:prstGeom>
          <a:solidFill>
            <a:srgbClr val="FDB24C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TC5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D83892E-FF22-41A5-8ABA-97850FF46874}"/>
              </a:ext>
            </a:extLst>
          </p:cNvPr>
          <p:cNvSpPr/>
          <p:nvPr/>
        </p:nvSpPr>
        <p:spPr>
          <a:xfrm>
            <a:off x="4447774" y="3484543"/>
            <a:ext cx="918000" cy="489600"/>
          </a:xfrm>
          <a:prstGeom prst="rect">
            <a:avLst/>
          </a:prstGeom>
          <a:solidFill>
            <a:srgbClr val="FED976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TC6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5CE2C28-32E1-4971-A2B9-2335B594E333}"/>
              </a:ext>
            </a:extLst>
          </p:cNvPr>
          <p:cNvSpPr/>
          <p:nvPr/>
        </p:nvSpPr>
        <p:spPr>
          <a:xfrm>
            <a:off x="4447774" y="2243503"/>
            <a:ext cx="918000" cy="489600"/>
          </a:xfrm>
          <a:prstGeom prst="rect">
            <a:avLst/>
          </a:prstGeom>
          <a:solidFill>
            <a:srgbClr val="FFE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TC7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2E87793-DD6A-49BF-9891-084DEFA94ECC}"/>
              </a:ext>
            </a:extLst>
          </p:cNvPr>
          <p:cNvSpPr/>
          <p:nvPr/>
        </p:nvSpPr>
        <p:spPr>
          <a:xfrm>
            <a:off x="4450330" y="1068790"/>
            <a:ext cx="918000" cy="4896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TC8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0A4D60A-6E22-4108-B66A-BB1116204760}"/>
              </a:ext>
            </a:extLst>
          </p:cNvPr>
          <p:cNvSpPr/>
          <p:nvPr/>
        </p:nvSpPr>
        <p:spPr>
          <a:xfrm>
            <a:off x="6597690" y="3493866"/>
            <a:ext cx="918000" cy="489600"/>
          </a:xfrm>
          <a:prstGeom prst="rect">
            <a:avLst/>
          </a:prstGeom>
          <a:solidFill>
            <a:srgbClr val="F7FC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TC9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0FFB624-635D-48BD-9EE9-0C329C967107}"/>
              </a:ext>
            </a:extLst>
          </p:cNvPr>
          <p:cNvSpPr/>
          <p:nvPr/>
        </p:nvSpPr>
        <p:spPr>
          <a:xfrm>
            <a:off x="6597690" y="2268282"/>
            <a:ext cx="918000" cy="489600"/>
          </a:xfrm>
          <a:prstGeom prst="rect">
            <a:avLst/>
          </a:prstGeom>
          <a:solidFill>
            <a:srgbClr val="9FD99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TC11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63305A2-60CB-4552-8299-20328C4C3426}"/>
              </a:ext>
            </a:extLst>
          </p:cNvPr>
          <p:cNvSpPr/>
          <p:nvPr/>
        </p:nvSpPr>
        <p:spPr>
          <a:xfrm>
            <a:off x="8739625" y="3509094"/>
            <a:ext cx="918000" cy="489600"/>
          </a:xfrm>
          <a:prstGeom prst="rect">
            <a:avLst/>
          </a:prstGeom>
          <a:solidFill>
            <a:srgbClr val="EFF9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TC10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18C0293-B7C5-4999-99EB-9E3B18D02AE0}"/>
              </a:ext>
            </a:extLst>
          </p:cNvPr>
          <p:cNvSpPr/>
          <p:nvPr/>
        </p:nvSpPr>
        <p:spPr>
          <a:xfrm>
            <a:off x="8721891" y="2858818"/>
            <a:ext cx="918000" cy="489600"/>
          </a:xfrm>
          <a:prstGeom prst="rect">
            <a:avLst/>
          </a:prstGeom>
          <a:solidFill>
            <a:srgbClr val="41AE7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TC12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BDC8A22-35FE-4306-97F8-447151474141}"/>
              </a:ext>
            </a:extLst>
          </p:cNvPr>
          <p:cNvSpPr/>
          <p:nvPr/>
        </p:nvSpPr>
        <p:spPr>
          <a:xfrm>
            <a:off x="8721891" y="2253272"/>
            <a:ext cx="918000" cy="48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TC13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4A3E951-9015-4A28-A297-39B2D01E12EC}"/>
              </a:ext>
            </a:extLst>
          </p:cNvPr>
          <p:cNvSpPr/>
          <p:nvPr/>
        </p:nvSpPr>
        <p:spPr>
          <a:xfrm>
            <a:off x="8695844" y="1052907"/>
            <a:ext cx="918000" cy="489600"/>
          </a:xfrm>
          <a:prstGeom prst="rect">
            <a:avLst/>
          </a:prstGeom>
          <a:solidFill>
            <a:srgbClr val="00582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TC14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A0F41ED-28DA-48E7-870E-BB7552BA5314}"/>
              </a:ext>
            </a:extLst>
          </p:cNvPr>
          <p:cNvSpPr/>
          <p:nvPr/>
        </p:nvSpPr>
        <p:spPr>
          <a:xfrm>
            <a:off x="6040647" y="991954"/>
            <a:ext cx="3917036" cy="243840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/>
              </a:solidFill>
            </a:endParaRPr>
          </a:p>
        </p:txBody>
      </p:sp>
      <p:pic>
        <p:nvPicPr>
          <p:cNvPr id="91" name="Image 90">
            <a:extLst>
              <a:ext uri="{FF2B5EF4-FFF2-40B4-BE49-F238E27FC236}">
                <a16:creationId xmlns:a16="http://schemas.microsoft.com/office/drawing/2014/main" id="{9571D1D7-6F8E-437F-87A9-E60FF6BE8E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24" y="1069012"/>
            <a:ext cx="591022" cy="72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57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C80C-A53B-47DE-BB5A-F148FBEE367A}" type="slidenum">
              <a:rPr lang="fr-FR" smtClean="0"/>
              <a:t>15</a:t>
            </a:fld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1425304" y="2632151"/>
            <a:ext cx="9843436" cy="21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1" b="1227"/>
          <a:stretch/>
        </p:blipFill>
        <p:spPr>
          <a:xfrm>
            <a:off x="0" y="2807068"/>
            <a:ext cx="11353800" cy="151470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268740" y="2478262"/>
            <a:ext cx="2124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>
                <a:solidFill>
                  <a:schemeClr val="accent1"/>
                </a:solidFill>
              </a:rPr>
              <a:t>Time</a:t>
            </a:r>
            <a:endParaRPr lang="fr-FR" sz="1400" i="1" dirty="0">
              <a:solidFill>
                <a:schemeClr val="accent1"/>
              </a:solidFill>
            </a:endParaRPr>
          </a:p>
        </p:txBody>
      </p:sp>
      <p:sp>
        <p:nvSpPr>
          <p:cNvPr id="15" name="Organigramme : Processus 8">
            <a:extLst>
              <a:ext uri="{FF2B5EF4-FFF2-40B4-BE49-F238E27FC236}">
                <a16:creationId xmlns:a16="http://schemas.microsoft.com/office/drawing/2014/main" id="{192EB106-F667-4C30-A232-EEDE54548F87}"/>
              </a:ext>
            </a:extLst>
          </p:cNvPr>
          <p:cNvSpPr/>
          <p:nvPr/>
        </p:nvSpPr>
        <p:spPr>
          <a:xfrm>
            <a:off x="0" y="0"/>
            <a:ext cx="12192000" cy="886402"/>
          </a:xfrm>
          <a:prstGeom prst="flowChartProcess">
            <a:avLst/>
          </a:prstGeom>
          <a:solidFill>
            <a:srgbClr val="D4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EBF0C69-66FD-4572-A288-F348A5BD380C}"/>
              </a:ext>
            </a:extLst>
          </p:cNvPr>
          <p:cNvSpPr txBox="1"/>
          <p:nvPr/>
        </p:nvSpPr>
        <p:spPr>
          <a:xfrm>
            <a:off x="273349" y="212368"/>
            <a:ext cx="10899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Garamond" panose="02020404030301010803" pitchFamily="18" charset="0"/>
              </a:rPr>
              <a:t>Methods </a:t>
            </a:r>
            <a:r>
              <a:rPr lang="fr-FR" sz="2800">
                <a:latin typeface="Garamond" panose="02020404030301010803" pitchFamily="18" charset="0"/>
              </a:rPr>
              <a:t>–</a:t>
            </a:r>
            <a:r>
              <a:rPr lang="en-US" sz="2800">
                <a:latin typeface="Garamond" panose="02020404030301010803" pitchFamily="18" charset="0"/>
              </a:rPr>
              <a:t> Characterizing the coherence phase</a:t>
            </a:r>
            <a:endParaRPr lang="en-US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2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C80C-A53B-47DE-BB5A-F148FBEE367A}" type="slidenum">
              <a:rPr lang="fr-FR" smtClean="0"/>
              <a:t>16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l="1040" t="10194" r="30318" b="9430"/>
          <a:stretch/>
        </p:blipFill>
        <p:spPr>
          <a:xfrm>
            <a:off x="1626781" y="5378155"/>
            <a:ext cx="7921256" cy="97819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Connecteur droit avec flèche 4"/>
          <p:cNvCxnSpPr/>
          <p:nvPr/>
        </p:nvCxnSpPr>
        <p:spPr>
          <a:xfrm flipV="1">
            <a:off x="1425304" y="2632151"/>
            <a:ext cx="9843436" cy="21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11384" r="930" b="1933"/>
          <a:stretch/>
        </p:blipFill>
        <p:spPr>
          <a:xfrm>
            <a:off x="29571" y="2832771"/>
            <a:ext cx="11134615" cy="149434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E78DD049-4302-4CE3-97B3-3FEFF23F7737}"/>
              </a:ext>
            </a:extLst>
          </p:cNvPr>
          <p:cNvSpPr txBox="1"/>
          <p:nvPr/>
        </p:nvSpPr>
        <p:spPr>
          <a:xfrm>
            <a:off x="11268740" y="2478262"/>
            <a:ext cx="2124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>
                <a:solidFill>
                  <a:schemeClr val="accent1"/>
                </a:solidFill>
              </a:rPr>
              <a:t>Time</a:t>
            </a:r>
            <a:endParaRPr lang="fr-FR" sz="1400" i="1" dirty="0">
              <a:solidFill>
                <a:schemeClr val="accent1"/>
              </a:solidFill>
            </a:endParaRPr>
          </a:p>
        </p:txBody>
      </p:sp>
      <p:sp>
        <p:nvSpPr>
          <p:cNvPr id="18" name="Organigramme : Processus 8">
            <a:extLst>
              <a:ext uri="{FF2B5EF4-FFF2-40B4-BE49-F238E27FC236}">
                <a16:creationId xmlns:a16="http://schemas.microsoft.com/office/drawing/2014/main" id="{EF44B6B8-F7F3-4995-9DC8-E021F92F0429}"/>
              </a:ext>
            </a:extLst>
          </p:cNvPr>
          <p:cNvSpPr/>
          <p:nvPr/>
        </p:nvSpPr>
        <p:spPr>
          <a:xfrm>
            <a:off x="0" y="0"/>
            <a:ext cx="12192000" cy="886402"/>
          </a:xfrm>
          <a:prstGeom prst="flowChartProcess">
            <a:avLst/>
          </a:prstGeom>
          <a:solidFill>
            <a:srgbClr val="D4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79CD326-37B9-48F0-B579-22547950A53D}"/>
              </a:ext>
            </a:extLst>
          </p:cNvPr>
          <p:cNvSpPr txBox="1"/>
          <p:nvPr/>
        </p:nvSpPr>
        <p:spPr>
          <a:xfrm>
            <a:off x="273349" y="212368"/>
            <a:ext cx="10899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Garamond" panose="02020404030301010803" pitchFamily="18" charset="0"/>
              </a:rPr>
              <a:t>Methods </a:t>
            </a:r>
            <a:r>
              <a:rPr lang="fr-FR" sz="2800">
                <a:latin typeface="Garamond" panose="02020404030301010803" pitchFamily="18" charset="0"/>
              </a:rPr>
              <a:t>–</a:t>
            </a:r>
            <a:r>
              <a:rPr lang="en-US" sz="2800">
                <a:latin typeface="Garamond" panose="02020404030301010803" pitchFamily="18" charset="0"/>
              </a:rPr>
              <a:t> Characterizing the coherence phase</a:t>
            </a:r>
            <a:endParaRPr lang="en-US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00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AC85EEBF-6D11-4D2D-A1D1-3B0997BFB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71" y="3030576"/>
            <a:ext cx="334492" cy="334492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 flipV="1">
            <a:off x="1377387" y="760964"/>
            <a:ext cx="0" cy="4855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21735" y="240373"/>
            <a:ext cx="269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/>
              <a:t>Weed management</a:t>
            </a:r>
            <a:endParaRPr lang="fr-FR" b="1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02322" y="668523"/>
            <a:ext cx="69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/>
              <a:t>Row</a:t>
            </a:r>
            <a:endParaRPr lang="fr-FR" b="1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557972" y="668523"/>
            <a:ext cx="122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/>
              <a:t>Inter-row</a:t>
            </a:r>
            <a:endParaRPr lang="fr-FR" b="1" i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9469" y="3716074"/>
            <a:ext cx="1349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Chemical</a:t>
            </a:r>
            <a:endParaRPr lang="fr-FR" sz="1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-162056" y="2556797"/>
            <a:ext cx="1373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Mechanical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-186300" y="1375348"/>
            <a:ext cx="142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Covered</a:t>
            </a:r>
            <a:endParaRPr lang="fr-FR" sz="1600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AC85EEBF-6D11-4D2D-A1D1-3B0997BFB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02" y="4274205"/>
            <a:ext cx="350662" cy="350662"/>
          </a:xfrm>
          <a:prstGeom prst="rect">
            <a:avLst/>
          </a:prstGeom>
        </p:spPr>
      </p:pic>
      <p:cxnSp>
        <p:nvCxnSpPr>
          <p:cNvPr id="27" name="Connecteur droit 26"/>
          <p:cNvCxnSpPr/>
          <p:nvPr/>
        </p:nvCxnSpPr>
        <p:spPr>
          <a:xfrm>
            <a:off x="1006997" y="3030576"/>
            <a:ext cx="334492" cy="3344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1006247" y="3034582"/>
            <a:ext cx="314340" cy="3149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04" y="1664480"/>
            <a:ext cx="398785" cy="463052"/>
          </a:xfrm>
          <a:prstGeom prst="rect">
            <a:avLst/>
          </a:prstGeom>
        </p:spPr>
      </p:pic>
      <p:cxnSp>
        <p:nvCxnSpPr>
          <p:cNvPr id="30" name="Connecteur droit 29"/>
          <p:cNvCxnSpPr/>
          <p:nvPr/>
        </p:nvCxnSpPr>
        <p:spPr>
          <a:xfrm flipH="1" flipV="1">
            <a:off x="0" y="4672202"/>
            <a:ext cx="9959342" cy="11863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 flipV="1">
            <a:off x="0" y="3402121"/>
            <a:ext cx="9959342" cy="1600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 flipV="1">
            <a:off x="1657" y="2185273"/>
            <a:ext cx="9956027" cy="8685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numéro de diapositive 3">
            <a:extLst>
              <a:ext uri="{FF2B5EF4-FFF2-40B4-BE49-F238E27FC236}">
                <a16:creationId xmlns:a16="http://schemas.microsoft.com/office/drawing/2014/main" id="{F6913F1C-45FA-47E2-A73C-E5E5B857C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138C80C-A53B-47DE-BB5A-F148FBEE367A}" type="slidenum">
              <a:rPr lang="fr-FR" smtClean="0"/>
              <a:t>17</a:t>
            </a:fld>
            <a:endParaRPr lang="fr-FR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49D002DA-E5F8-48F0-838D-1CD97EF0C3E2}"/>
              </a:ext>
            </a:extLst>
          </p:cNvPr>
          <p:cNvCxnSpPr/>
          <p:nvPr/>
        </p:nvCxnSpPr>
        <p:spPr>
          <a:xfrm>
            <a:off x="1377387" y="5614897"/>
            <a:ext cx="89472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0CBFAD7F-791E-46E0-B295-56EAA99920CB}"/>
              </a:ext>
            </a:extLst>
          </p:cNvPr>
          <p:cNvSpPr txBox="1"/>
          <p:nvPr/>
        </p:nvSpPr>
        <p:spPr>
          <a:xfrm>
            <a:off x="10324617" y="5293544"/>
            <a:ext cx="1717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/>
              <a:t>Type of products used </a:t>
            </a:r>
            <a:endParaRPr lang="fr-FR" b="1" i="1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D852384-16F6-40F4-82E2-29E809EFE59F}"/>
              </a:ext>
            </a:extLst>
          </p:cNvPr>
          <p:cNvSpPr txBox="1"/>
          <p:nvPr/>
        </p:nvSpPr>
        <p:spPr>
          <a:xfrm>
            <a:off x="1821446" y="5639370"/>
            <a:ext cx="2176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/>
              <a:t>Mainly use of synthetic products</a:t>
            </a:r>
            <a:endParaRPr lang="fr-FR" sz="1400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9CF243C-B925-49F0-9DE7-F6C5545997DC}"/>
              </a:ext>
            </a:extLst>
          </p:cNvPr>
          <p:cNvSpPr txBox="1"/>
          <p:nvPr/>
        </p:nvSpPr>
        <p:spPr>
          <a:xfrm>
            <a:off x="3771853" y="5600686"/>
            <a:ext cx="22917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Use of copper/biocontrol supplemented by synthetic products</a:t>
            </a:r>
            <a:endParaRPr lang="fr-FR" sz="1400" dirty="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80A43C9-2AF2-4E18-9342-0A8A6BFA9E44}"/>
              </a:ext>
            </a:extLst>
          </p:cNvPr>
          <p:cNvSpPr txBox="1"/>
          <p:nvPr/>
        </p:nvSpPr>
        <p:spPr>
          <a:xfrm>
            <a:off x="5968416" y="5615958"/>
            <a:ext cx="224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Use of copper and biocontrol only</a:t>
            </a:r>
            <a:endParaRPr lang="fr-FR" sz="1400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C38FA1D-D717-419E-8A57-63D33235910F}"/>
              </a:ext>
            </a:extLst>
          </p:cNvPr>
          <p:cNvSpPr txBox="1"/>
          <p:nvPr/>
        </p:nvSpPr>
        <p:spPr>
          <a:xfrm>
            <a:off x="8179266" y="5617686"/>
            <a:ext cx="21320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Use of copper and biocontrol and PNPP (essential oil, purin...) </a:t>
            </a:r>
            <a:endParaRPr lang="fr-FR" sz="14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FB410A7-35D9-451A-880D-B8D55DE19571}"/>
              </a:ext>
            </a:extLst>
          </p:cNvPr>
          <p:cNvSpPr/>
          <p:nvPr/>
        </p:nvSpPr>
        <p:spPr>
          <a:xfrm>
            <a:off x="7143203" y="6227837"/>
            <a:ext cx="449650" cy="447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16D5F49-FCFF-4031-A2E1-2014C48C3F1C}"/>
              </a:ext>
            </a:extLst>
          </p:cNvPr>
          <p:cNvSpPr/>
          <p:nvPr/>
        </p:nvSpPr>
        <p:spPr>
          <a:xfrm>
            <a:off x="6558834" y="6228338"/>
            <a:ext cx="449650" cy="447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</a:t>
            </a: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881A975-DF9C-4450-A49D-675F8CD551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0"/>
          <a:stretch/>
        </p:blipFill>
        <p:spPr>
          <a:xfrm>
            <a:off x="9045424" y="6352867"/>
            <a:ext cx="587407" cy="486201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BC1EA56B-8A4F-4F22-A81A-6118593DE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301" y="6372194"/>
            <a:ext cx="272393" cy="272393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77190CCD-68A3-4ADA-AEB8-346820732B77}"/>
              </a:ext>
            </a:extLst>
          </p:cNvPr>
          <p:cNvSpPr/>
          <p:nvPr/>
        </p:nvSpPr>
        <p:spPr>
          <a:xfrm>
            <a:off x="5051835" y="6317243"/>
            <a:ext cx="448518" cy="447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51EBB29-8758-4781-BB52-4BF2113F1FAD}"/>
              </a:ext>
            </a:extLst>
          </p:cNvPr>
          <p:cNvSpPr/>
          <p:nvPr/>
        </p:nvSpPr>
        <p:spPr>
          <a:xfrm>
            <a:off x="4516285" y="6317243"/>
            <a:ext cx="449650" cy="447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47DABA3C-9B0E-4342-813E-797A322F9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263" y="6331952"/>
            <a:ext cx="272393" cy="272393"/>
          </a:xfrm>
          <a:prstGeom prst="rect">
            <a:avLst/>
          </a:prstGeom>
        </p:spPr>
      </p:pic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AA1C83D3-C359-4DB8-A4BE-449553CC3D9B}"/>
              </a:ext>
            </a:extLst>
          </p:cNvPr>
          <p:cNvCxnSpPr/>
          <p:nvPr/>
        </p:nvCxnSpPr>
        <p:spPr>
          <a:xfrm flipV="1">
            <a:off x="2322738" y="957020"/>
            <a:ext cx="7069" cy="466405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C3AC8194-14CA-4D3D-A1D1-772D048D9CF7}"/>
              </a:ext>
            </a:extLst>
          </p:cNvPr>
          <p:cNvCxnSpPr/>
          <p:nvPr/>
        </p:nvCxnSpPr>
        <p:spPr>
          <a:xfrm flipH="1" flipV="1">
            <a:off x="1377388" y="2796198"/>
            <a:ext cx="8580296" cy="2965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2907A0B3-9905-4D30-93CB-4648A5112947}"/>
              </a:ext>
            </a:extLst>
          </p:cNvPr>
          <p:cNvCxnSpPr/>
          <p:nvPr/>
        </p:nvCxnSpPr>
        <p:spPr>
          <a:xfrm flipH="1" flipV="1">
            <a:off x="1378138" y="4059231"/>
            <a:ext cx="8579546" cy="14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919D687D-5519-4911-9BB6-5521ECD47CDA}"/>
              </a:ext>
            </a:extLst>
          </p:cNvPr>
          <p:cNvCxnSpPr/>
          <p:nvPr/>
        </p:nvCxnSpPr>
        <p:spPr>
          <a:xfrm flipH="1" flipV="1">
            <a:off x="1378136" y="1629044"/>
            <a:ext cx="8579548" cy="287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3BA94014-A3E0-42FF-9250-FA73D2CC072E}"/>
              </a:ext>
            </a:extLst>
          </p:cNvPr>
          <p:cNvCxnSpPr/>
          <p:nvPr/>
        </p:nvCxnSpPr>
        <p:spPr>
          <a:xfrm flipH="1" flipV="1">
            <a:off x="-19997" y="976243"/>
            <a:ext cx="9959342" cy="1600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2F4DB673-E5EC-44D6-B5D1-12F68E83C1C2}"/>
              </a:ext>
            </a:extLst>
          </p:cNvPr>
          <p:cNvCxnSpPr/>
          <p:nvPr/>
        </p:nvCxnSpPr>
        <p:spPr>
          <a:xfrm flipV="1">
            <a:off x="3851714" y="976243"/>
            <a:ext cx="23302" cy="572277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73A37635-C423-42F1-A6FF-D11A7BA472C2}"/>
              </a:ext>
            </a:extLst>
          </p:cNvPr>
          <p:cNvCxnSpPr/>
          <p:nvPr/>
        </p:nvCxnSpPr>
        <p:spPr>
          <a:xfrm flipV="1">
            <a:off x="6037232" y="973562"/>
            <a:ext cx="23302" cy="572277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52A32993-6224-46D8-8DAE-B59C2CEE19CA}"/>
              </a:ext>
            </a:extLst>
          </p:cNvPr>
          <p:cNvCxnSpPr/>
          <p:nvPr/>
        </p:nvCxnSpPr>
        <p:spPr>
          <a:xfrm flipV="1">
            <a:off x="8182583" y="953084"/>
            <a:ext cx="23302" cy="572277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CE75E930-5255-40AB-87B6-69B94F168AED}"/>
              </a:ext>
            </a:extLst>
          </p:cNvPr>
          <p:cNvSpPr txBox="1"/>
          <p:nvPr/>
        </p:nvSpPr>
        <p:spPr>
          <a:xfrm>
            <a:off x="1378058" y="4233376"/>
            <a:ext cx="754108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Bare soil</a:t>
            </a:r>
            <a:endParaRPr lang="fr-FR" sz="1070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A2B4309-550C-4F3C-8DAA-775D57EC362D}"/>
              </a:ext>
            </a:extLst>
          </p:cNvPr>
          <p:cNvSpPr txBox="1"/>
          <p:nvPr/>
        </p:nvSpPr>
        <p:spPr>
          <a:xfrm>
            <a:off x="1334320" y="3632062"/>
            <a:ext cx="1097896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Covered</a:t>
            </a:r>
            <a:endParaRPr lang="fr-FR" sz="1070" dirty="0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A5C47D62-FAAE-4C60-9AD7-399BE6B0F66D}"/>
              </a:ext>
            </a:extLst>
          </p:cNvPr>
          <p:cNvSpPr txBox="1"/>
          <p:nvPr/>
        </p:nvSpPr>
        <p:spPr>
          <a:xfrm>
            <a:off x="1329264" y="2429659"/>
            <a:ext cx="1097896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Covered</a:t>
            </a:r>
            <a:endParaRPr lang="fr-FR" sz="1070" dirty="0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E19068C-497C-45C4-9E22-060B40C1E117}"/>
              </a:ext>
            </a:extLst>
          </p:cNvPr>
          <p:cNvSpPr txBox="1"/>
          <p:nvPr/>
        </p:nvSpPr>
        <p:spPr>
          <a:xfrm>
            <a:off x="1347696" y="1222671"/>
            <a:ext cx="1097896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Covered</a:t>
            </a:r>
            <a:endParaRPr lang="fr-FR" sz="1070" dirty="0"/>
          </a:p>
        </p:txBody>
      </p:sp>
      <p:pic>
        <p:nvPicPr>
          <p:cNvPr id="64" name="Image 63">
            <a:extLst>
              <a:ext uri="{FF2B5EF4-FFF2-40B4-BE49-F238E27FC236}">
                <a16:creationId xmlns:a16="http://schemas.microsoft.com/office/drawing/2014/main" id="{9691CB07-EF55-483C-B0C7-4A9ABA977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123" y="5004630"/>
            <a:ext cx="213130" cy="213130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D4F10103-76C1-4A80-8EB7-02797160AC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30" y="1142005"/>
            <a:ext cx="272348" cy="316239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929EE781-2ECE-4314-B223-91659E33B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87" y="2347284"/>
            <a:ext cx="272348" cy="316239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D546FD54-DC53-45F9-B00F-9465D93D32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29" y="3564083"/>
            <a:ext cx="272348" cy="316239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B8ADAC60-7477-4A9E-A647-60BAF29BE9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9"/>
          <a:stretch/>
        </p:blipFill>
        <p:spPr>
          <a:xfrm>
            <a:off x="1926829" y="4212784"/>
            <a:ext cx="361072" cy="263119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BD73DDDE-00A9-48DC-AFF9-01FF1ECC1E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9"/>
          <a:stretch/>
        </p:blipFill>
        <p:spPr>
          <a:xfrm>
            <a:off x="1942808" y="3002693"/>
            <a:ext cx="361072" cy="263119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D2BED44E-C540-4D91-9DDF-A126E3DB89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9"/>
          <a:stretch/>
        </p:blipFill>
        <p:spPr>
          <a:xfrm>
            <a:off x="1945903" y="1793671"/>
            <a:ext cx="361072" cy="263119"/>
          </a:xfrm>
          <a:prstGeom prst="rect">
            <a:avLst/>
          </a:prstGeom>
        </p:spPr>
      </p:pic>
      <p:sp>
        <p:nvSpPr>
          <p:cNvPr id="71" name="ZoneTexte 70">
            <a:extLst>
              <a:ext uri="{FF2B5EF4-FFF2-40B4-BE49-F238E27FC236}">
                <a16:creationId xmlns:a16="http://schemas.microsoft.com/office/drawing/2014/main" id="{DDE99C59-FD48-4747-B6A3-E010E931DCFD}"/>
              </a:ext>
            </a:extLst>
          </p:cNvPr>
          <p:cNvSpPr txBox="1"/>
          <p:nvPr/>
        </p:nvSpPr>
        <p:spPr>
          <a:xfrm>
            <a:off x="1355256" y="4989454"/>
            <a:ext cx="851697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Chemical</a:t>
            </a:r>
            <a:endParaRPr lang="fr-FR" sz="1070" dirty="0"/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1DAE939A-1F18-4F5F-821C-7CFBA3D4DE46}"/>
              </a:ext>
            </a:extLst>
          </p:cNvPr>
          <p:cNvSpPr txBox="1"/>
          <p:nvPr/>
        </p:nvSpPr>
        <p:spPr>
          <a:xfrm>
            <a:off x="1352147" y="3019806"/>
            <a:ext cx="754108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Bare soil</a:t>
            </a:r>
            <a:endParaRPr lang="fr-FR" sz="1070" dirty="0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8FBDD4D2-D6CB-4A7C-A614-CCEBE7453C48}"/>
              </a:ext>
            </a:extLst>
          </p:cNvPr>
          <p:cNvSpPr txBox="1"/>
          <p:nvPr/>
        </p:nvSpPr>
        <p:spPr>
          <a:xfrm>
            <a:off x="1320587" y="1803709"/>
            <a:ext cx="754108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Bare soil</a:t>
            </a:r>
            <a:endParaRPr lang="fr-FR" sz="1070" dirty="0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48B7412E-68A4-435A-81F8-ABFC2FFB9D87}"/>
              </a:ext>
            </a:extLst>
          </p:cNvPr>
          <p:cNvSpPr txBox="1"/>
          <p:nvPr/>
        </p:nvSpPr>
        <p:spPr>
          <a:xfrm>
            <a:off x="50374" y="4870114"/>
            <a:ext cx="1349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Chemical</a:t>
            </a:r>
            <a:endParaRPr lang="fr-FR" sz="1600" dirty="0"/>
          </a:p>
        </p:txBody>
      </p:sp>
      <p:pic>
        <p:nvPicPr>
          <p:cNvPr id="76" name="Image 75">
            <a:extLst>
              <a:ext uri="{FF2B5EF4-FFF2-40B4-BE49-F238E27FC236}">
                <a16:creationId xmlns:a16="http://schemas.microsoft.com/office/drawing/2014/main" id="{370B9B9B-412E-454F-B3EB-11EECEA53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38" y="5185841"/>
            <a:ext cx="350662" cy="350662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78DF89CB-9CBB-4B06-A061-D775A75609E3}"/>
              </a:ext>
            </a:extLst>
          </p:cNvPr>
          <p:cNvSpPr/>
          <p:nvPr/>
        </p:nvSpPr>
        <p:spPr>
          <a:xfrm>
            <a:off x="2554369" y="4904867"/>
            <a:ext cx="918000" cy="489600"/>
          </a:xfrm>
          <a:prstGeom prst="rect">
            <a:avLst/>
          </a:prstGeom>
          <a:solidFill>
            <a:srgbClr val="B102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TC1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8A0F76D-250E-43C3-8CE2-0A3C4E4E85F3}"/>
              </a:ext>
            </a:extLst>
          </p:cNvPr>
          <p:cNvSpPr/>
          <p:nvPr/>
        </p:nvSpPr>
        <p:spPr>
          <a:xfrm>
            <a:off x="2549894" y="4117072"/>
            <a:ext cx="918000" cy="489600"/>
          </a:xfrm>
          <a:prstGeom prst="rect">
            <a:avLst/>
          </a:prstGeom>
          <a:solidFill>
            <a:srgbClr val="E31A1C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TC2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168DE9C-C425-4442-8B91-88F02638DB59}"/>
              </a:ext>
            </a:extLst>
          </p:cNvPr>
          <p:cNvSpPr/>
          <p:nvPr/>
        </p:nvSpPr>
        <p:spPr>
          <a:xfrm>
            <a:off x="2553143" y="3446760"/>
            <a:ext cx="918000" cy="489600"/>
          </a:xfrm>
          <a:prstGeom prst="rect">
            <a:avLst/>
          </a:prstGeom>
          <a:solidFill>
            <a:srgbClr val="FB4F2B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TC3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59CCED1-B893-48A4-9D79-42CF94565287}"/>
              </a:ext>
            </a:extLst>
          </p:cNvPr>
          <p:cNvSpPr/>
          <p:nvPr/>
        </p:nvSpPr>
        <p:spPr>
          <a:xfrm>
            <a:off x="2559534" y="2864435"/>
            <a:ext cx="918000" cy="489600"/>
          </a:xfrm>
          <a:prstGeom prst="rect">
            <a:avLst/>
          </a:prstGeom>
          <a:solidFill>
            <a:srgbClr val="FD8D3C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TC4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1DB96EF-8A77-4C17-8D7A-F369BE0EB75E}"/>
              </a:ext>
            </a:extLst>
          </p:cNvPr>
          <p:cNvSpPr/>
          <p:nvPr/>
        </p:nvSpPr>
        <p:spPr>
          <a:xfrm>
            <a:off x="2540918" y="2246018"/>
            <a:ext cx="918000" cy="489600"/>
          </a:xfrm>
          <a:prstGeom prst="rect">
            <a:avLst/>
          </a:prstGeom>
          <a:solidFill>
            <a:srgbClr val="FDB24C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TC5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D83892E-FF22-41A5-8ABA-97850FF46874}"/>
              </a:ext>
            </a:extLst>
          </p:cNvPr>
          <p:cNvSpPr/>
          <p:nvPr/>
        </p:nvSpPr>
        <p:spPr>
          <a:xfrm>
            <a:off x="4447774" y="3484543"/>
            <a:ext cx="918000" cy="489600"/>
          </a:xfrm>
          <a:prstGeom prst="rect">
            <a:avLst/>
          </a:prstGeom>
          <a:solidFill>
            <a:srgbClr val="FED976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TC6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5CE2C28-32E1-4971-A2B9-2335B594E333}"/>
              </a:ext>
            </a:extLst>
          </p:cNvPr>
          <p:cNvSpPr/>
          <p:nvPr/>
        </p:nvSpPr>
        <p:spPr>
          <a:xfrm>
            <a:off x="4447774" y="2243503"/>
            <a:ext cx="918000" cy="489600"/>
          </a:xfrm>
          <a:prstGeom prst="rect">
            <a:avLst/>
          </a:prstGeom>
          <a:solidFill>
            <a:srgbClr val="FFE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TC7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2E87793-DD6A-49BF-9891-084DEFA94ECC}"/>
              </a:ext>
            </a:extLst>
          </p:cNvPr>
          <p:cNvSpPr/>
          <p:nvPr/>
        </p:nvSpPr>
        <p:spPr>
          <a:xfrm>
            <a:off x="4450330" y="1068790"/>
            <a:ext cx="918000" cy="4896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TC8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0A4D60A-6E22-4108-B66A-BB1116204760}"/>
              </a:ext>
            </a:extLst>
          </p:cNvPr>
          <p:cNvSpPr/>
          <p:nvPr/>
        </p:nvSpPr>
        <p:spPr>
          <a:xfrm>
            <a:off x="6597690" y="3493866"/>
            <a:ext cx="918000" cy="489600"/>
          </a:xfrm>
          <a:prstGeom prst="rect">
            <a:avLst/>
          </a:prstGeom>
          <a:solidFill>
            <a:srgbClr val="F7FC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TC9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0FFB624-635D-48BD-9EE9-0C329C967107}"/>
              </a:ext>
            </a:extLst>
          </p:cNvPr>
          <p:cNvSpPr/>
          <p:nvPr/>
        </p:nvSpPr>
        <p:spPr>
          <a:xfrm>
            <a:off x="6597690" y="2268282"/>
            <a:ext cx="918000" cy="489600"/>
          </a:xfrm>
          <a:prstGeom prst="rect">
            <a:avLst/>
          </a:prstGeom>
          <a:solidFill>
            <a:srgbClr val="9FD99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TC11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63305A2-60CB-4552-8299-20328C4C3426}"/>
              </a:ext>
            </a:extLst>
          </p:cNvPr>
          <p:cNvSpPr/>
          <p:nvPr/>
        </p:nvSpPr>
        <p:spPr>
          <a:xfrm>
            <a:off x="8739625" y="3509094"/>
            <a:ext cx="918000" cy="489600"/>
          </a:xfrm>
          <a:prstGeom prst="rect">
            <a:avLst/>
          </a:prstGeom>
          <a:solidFill>
            <a:srgbClr val="EFF9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TC10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18C0293-B7C5-4999-99EB-9E3B18D02AE0}"/>
              </a:ext>
            </a:extLst>
          </p:cNvPr>
          <p:cNvSpPr/>
          <p:nvPr/>
        </p:nvSpPr>
        <p:spPr>
          <a:xfrm>
            <a:off x="8721891" y="2858818"/>
            <a:ext cx="918000" cy="489600"/>
          </a:xfrm>
          <a:prstGeom prst="rect">
            <a:avLst/>
          </a:prstGeom>
          <a:solidFill>
            <a:srgbClr val="41AE7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TC12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BDC8A22-35FE-4306-97F8-447151474141}"/>
              </a:ext>
            </a:extLst>
          </p:cNvPr>
          <p:cNvSpPr/>
          <p:nvPr/>
        </p:nvSpPr>
        <p:spPr>
          <a:xfrm>
            <a:off x="8721891" y="2253272"/>
            <a:ext cx="918000" cy="48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TC13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4A3E951-9015-4A28-A297-39B2D01E12EC}"/>
              </a:ext>
            </a:extLst>
          </p:cNvPr>
          <p:cNvSpPr/>
          <p:nvPr/>
        </p:nvSpPr>
        <p:spPr>
          <a:xfrm>
            <a:off x="8695844" y="1052907"/>
            <a:ext cx="918000" cy="489600"/>
          </a:xfrm>
          <a:prstGeom prst="rect">
            <a:avLst/>
          </a:prstGeom>
          <a:solidFill>
            <a:srgbClr val="00582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TC14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" name="Flèche : haut 7">
            <a:extLst>
              <a:ext uri="{FF2B5EF4-FFF2-40B4-BE49-F238E27FC236}">
                <a16:creationId xmlns:a16="http://schemas.microsoft.com/office/drawing/2014/main" id="{30EC7C95-3E24-47A0-B88F-B9D66709E1FD}"/>
              </a:ext>
            </a:extLst>
          </p:cNvPr>
          <p:cNvSpPr/>
          <p:nvPr/>
        </p:nvSpPr>
        <p:spPr>
          <a:xfrm>
            <a:off x="3475398" y="2026290"/>
            <a:ext cx="367030" cy="3363878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Flèche : haut 90">
            <a:extLst>
              <a:ext uri="{FF2B5EF4-FFF2-40B4-BE49-F238E27FC236}">
                <a16:creationId xmlns:a16="http://schemas.microsoft.com/office/drawing/2014/main" id="{A3A3DF52-1140-4113-883C-DD75662DBB06}"/>
              </a:ext>
            </a:extLst>
          </p:cNvPr>
          <p:cNvSpPr/>
          <p:nvPr/>
        </p:nvSpPr>
        <p:spPr>
          <a:xfrm rot="5400000">
            <a:off x="3992431" y="2834680"/>
            <a:ext cx="367030" cy="1165454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Flèche : haut 91">
            <a:extLst>
              <a:ext uri="{FF2B5EF4-FFF2-40B4-BE49-F238E27FC236}">
                <a16:creationId xmlns:a16="http://schemas.microsoft.com/office/drawing/2014/main" id="{E35191FB-A17C-4B86-81BB-38A6D412983D}"/>
              </a:ext>
            </a:extLst>
          </p:cNvPr>
          <p:cNvSpPr/>
          <p:nvPr/>
        </p:nvSpPr>
        <p:spPr>
          <a:xfrm rot="5400000">
            <a:off x="4007447" y="1790555"/>
            <a:ext cx="367030" cy="1165454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474556-6271-44C7-A97F-556135D53B07}"/>
              </a:ext>
            </a:extLst>
          </p:cNvPr>
          <p:cNvSpPr/>
          <p:nvPr/>
        </p:nvSpPr>
        <p:spPr>
          <a:xfrm>
            <a:off x="2920416" y="1274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Changes for winegrowers from Cluster 1 (-</a:t>
            </a:r>
            <a:r>
              <a:rPr lang="fr-FR" b="1">
                <a:solidFill>
                  <a:schemeClr val="accent1"/>
                </a:solidFill>
              </a:rPr>
              <a:t>16 </a:t>
            </a:r>
            <a:r>
              <a:rPr lang="en-US" b="1">
                <a:solidFill>
                  <a:schemeClr val="accent1"/>
                </a:solidFill>
              </a:rPr>
              <a:t>%) and 3 (-63%)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DF432C5-2643-41B3-9D41-8C3332EE7BE6}"/>
              </a:ext>
            </a:extLst>
          </p:cNvPr>
          <p:cNvSpPr txBox="1"/>
          <p:nvPr/>
        </p:nvSpPr>
        <p:spPr>
          <a:xfrm>
            <a:off x="3803297" y="4274123"/>
            <a:ext cx="236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chemeClr val="accent1"/>
                </a:solidFill>
              </a:rPr>
              <a:t>Efficiency/Substitution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2A76FBC-8A33-4938-A8C7-83AC5C70779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089"/>
          <a:stretch/>
        </p:blipFill>
        <p:spPr>
          <a:xfrm>
            <a:off x="9924141" y="108661"/>
            <a:ext cx="2267860" cy="127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33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AC85EEBF-6D11-4D2D-A1D1-3B0997BFB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71" y="3030576"/>
            <a:ext cx="334492" cy="334492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 flipV="1">
            <a:off x="1377387" y="760964"/>
            <a:ext cx="0" cy="4855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21735" y="240373"/>
            <a:ext cx="269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/>
              <a:t>Weed management</a:t>
            </a:r>
            <a:endParaRPr lang="fr-FR" b="1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02322" y="668523"/>
            <a:ext cx="69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/>
              <a:t>Row</a:t>
            </a:r>
            <a:endParaRPr lang="fr-FR" b="1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557972" y="668523"/>
            <a:ext cx="122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/>
              <a:t>Inter-row</a:t>
            </a:r>
            <a:endParaRPr lang="fr-FR" b="1" i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9469" y="3716074"/>
            <a:ext cx="1349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Chemical</a:t>
            </a:r>
            <a:endParaRPr lang="fr-FR" sz="1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-162056" y="2556797"/>
            <a:ext cx="1373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Mechanical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-186300" y="1375348"/>
            <a:ext cx="142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Covered</a:t>
            </a:r>
            <a:endParaRPr lang="fr-FR" sz="1600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AC85EEBF-6D11-4D2D-A1D1-3B0997BFB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02" y="4274205"/>
            <a:ext cx="350662" cy="350662"/>
          </a:xfrm>
          <a:prstGeom prst="rect">
            <a:avLst/>
          </a:prstGeom>
        </p:spPr>
      </p:pic>
      <p:cxnSp>
        <p:nvCxnSpPr>
          <p:cNvPr id="27" name="Connecteur droit 26"/>
          <p:cNvCxnSpPr/>
          <p:nvPr/>
        </p:nvCxnSpPr>
        <p:spPr>
          <a:xfrm>
            <a:off x="1006997" y="3030576"/>
            <a:ext cx="334492" cy="3344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1006247" y="3034582"/>
            <a:ext cx="314340" cy="3149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04" y="1664480"/>
            <a:ext cx="398785" cy="463052"/>
          </a:xfrm>
          <a:prstGeom prst="rect">
            <a:avLst/>
          </a:prstGeom>
        </p:spPr>
      </p:pic>
      <p:cxnSp>
        <p:nvCxnSpPr>
          <p:cNvPr id="30" name="Connecteur droit 29"/>
          <p:cNvCxnSpPr/>
          <p:nvPr/>
        </p:nvCxnSpPr>
        <p:spPr>
          <a:xfrm flipH="1" flipV="1">
            <a:off x="0" y="4672202"/>
            <a:ext cx="9959342" cy="11863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 flipV="1">
            <a:off x="0" y="3402121"/>
            <a:ext cx="9959342" cy="1600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 flipV="1">
            <a:off x="1657" y="2185273"/>
            <a:ext cx="9956027" cy="8685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numéro de diapositive 3">
            <a:extLst>
              <a:ext uri="{FF2B5EF4-FFF2-40B4-BE49-F238E27FC236}">
                <a16:creationId xmlns:a16="http://schemas.microsoft.com/office/drawing/2014/main" id="{F6913F1C-45FA-47E2-A73C-E5E5B857C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138C80C-A53B-47DE-BB5A-F148FBEE367A}" type="slidenum">
              <a:rPr lang="fr-FR" smtClean="0"/>
              <a:t>18</a:t>
            </a:fld>
            <a:endParaRPr lang="fr-FR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49D002DA-E5F8-48F0-838D-1CD97EF0C3E2}"/>
              </a:ext>
            </a:extLst>
          </p:cNvPr>
          <p:cNvCxnSpPr/>
          <p:nvPr/>
        </p:nvCxnSpPr>
        <p:spPr>
          <a:xfrm>
            <a:off x="1377387" y="5614897"/>
            <a:ext cx="89472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0CBFAD7F-791E-46E0-B295-56EAA99920CB}"/>
              </a:ext>
            </a:extLst>
          </p:cNvPr>
          <p:cNvSpPr txBox="1"/>
          <p:nvPr/>
        </p:nvSpPr>
        <p:spPr>
          <a:xfrm>
            <a:off x="10324617" y="5293544"/>
            <a:ext cx="1717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/>
              <a:t>Type of products used </a:t>
            </a:r>
            <a:endParaRPr lang="fr-FR" b="1" i="1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D852384-16F6-40F4-82E2-29E809EFE59F}"/>
              </a:ext>
            </a:extLst>
          </p:cNvPr>
          <p:cNvSpPr txBox="1"/>
          <p:nvPr/>
        </p:nvSpPr>
        <p:spPr>
          <a:xfrm>
            <a:off x="1821446" y="5639370"/>
            <a:ext cx="2176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/>
              <a:t>Mainly use of synthetic products</a:t>
            </a:r>
            <a:endParaRPr lang="fr-FR" sz="1400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9CF243C-B925-49F0-9DE7-F6C5545997DC}"/>
              </a:ext>
            </a:extLst>
          </p:cNvPr>
          <p:cNvSpPr txBox="1"/>
          <p:nvPr/>
        </p:nvSpPr>
        <p:spPr>
          <a:xfrm>
            <a:off x="3771853" y="5600686"/>
            <a:ext cx="22917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Use of copper/biocontrol supplemented by synthetic products</a:t>
            </a:r>
            <a:endParaRPr lang="fr-FR" sz="1400" dirty="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80A43C9-2AF2-4E18-9342-0A8A6BFA9E44}"/>
              </a:ext>
            </a:extLst>
          </p:cNvPr>
          <p:cNvSpPr txBox="1"/>
          <p:nvPr/>
        </p:nvSpPr>
        <p:spPr>
          <a:xfrm>
            <a:off x="5968416" y="5615958"/>
            <a:ext cx="224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Use of copper and biocontrol only</a:t>
            </a:r>
            <a:endParaRPr lang="fr-FR" sz="1400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C38FA1D-D717-419E-8A57-63D33235910F}"/>
              </a:ext>
            </a:extLst>
          </p:cNvPr>
          <p:cNvSpPr txBox="1"/>
          <p:nvPr/>
        </p:nvSpPr>
        <p:spPr>
          <a:xfrm>
            <a:off x="8179266" y="5617686"/>
            <a:ext cx="21320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Use of copper and biocontrol and PNPP (essential oil, purin...) </a:t>
            </a:r>
            <a:endParaRPr lang="fr-FR" sz="14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FB410A7-35D9-451A-880D-B8D55DE19571}"/>
              </a:ext>
            </a:extLst>
          </p:cNvPr>
          <p:cNvSpPr/>
          <p:nvPr/>
        </p:nvSpPr>
        <p:spPr>
          <a:xfrm>
            <a:off x="7143203" y="6227837"/>
            <a:ext cx="449650" cy="447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16D5F49-FCFF-4031-A2E1-2014C48C3F1C}"/>
              </a:ext>
            </a:extLst>
          </p:cNvPr>
          <p:cNvSpPr/>
          <p:nvPr/>
        </p:nvSpPr>
        <p:spPr>
          <a:xfrm>
            <a:off x="6558834" y="6228338"/>
            <a:ext cx="449650" cy="447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</a:t>
            </a: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881A975-DF9C-4450-A49D-675F8CD551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0"/>
          <a:stretch/>
        </p:blipFill>
        <p:spPr>
          <a:xfrm>
            <a:off x="9045424" y="6352867"/>
            <a:ext cx="587407" cy="486201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BC1EA56B-8A4F-4F22-A81A-6118593DE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301" y="6372194"/>
            <a:ext cx="272393" cy="272393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77190CCD-68A3-4ADA-AEB8-346820732B77}"/>
              </a:ext>
            </a:extLst>
          </p:cNvPr>
          <p:cNvSpPr/>
          <p:nvPr/>
        </p:nvSpPr>
        <p:spPr>
          <a:xfrm>
            <a:off x="5051835" y="6317243"/>
            <a:ext cx="448518" cy="447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51EBB29-8758-4781-BB52-4BF2113F1FAD}"/>
              </a:ext>
            </a:extLst>
          </p:cNvPr>
          <p:cNvSpPr/>
          <p:nvPr/>
        </p:nvSpPr>
        <p:spPr>
          <a:xfrm>
            <a:off x="4516285" y="6317243"/>
            <a:ext cx="449650" cy="447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47DABA3C-9B0E-4342-813E-797A322F9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263" y="6331952"/>
            <a:ext cx="272393" cy="272393"/>
          </a:xfrm>
          <a:prstGeom prst="rect">
            <a:avLst/>
          </a:prstGeom>
        </p:spPr>
      </p:pic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AA1C83D3-C359-4DB8-A4BE-449553CC3D9B}"/>
              </a:ext>
            </a:extLst>
          </p:cNvPr>
          <p:cNvCxnSpPr/>
          <p:nvPr/>
        </p:nvCxnSpPr>
        <p:spPr>
          <a:xfrm flipV="1">
            <a:off x="2322738" y="957020"/>
            <a:ext cx="7069" cy="466405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C3AC8194-14CA-4D3D-A1D1-772D048D9CF7}"/>
              </a:ext>
            </a:extLst>
          </p:cNvPr>
          <p:cNvCxnSpPr/>
          <p:nvPr/>
        </p:nvCxnSpPr>
        <p:spPr>
          <a:xfrm flipH="1" flipV="1">
            <a:off x="1377388" y="2796198"/>
            <a:ext cx="8580296" cy="2965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2907A0B3-9905-4D30-93CB-4648A5112947}"/>
              </a:ext>
            </a:extLst>
          </p:cNvPr>
          <p:cNvCxnSpPr/>
          <p:nvPr/>
        </p:nvCxnSpPr>
        <p:spPr>
          <a:xfrm flipH="1" flipV="1">
            <a:off x="1378138" y="4059231"/>
            <a:ext cx="8579546" cy="14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919D687D-5519-4911-9BB6-5521ECD47CDA}"/>
              </a:ext>
            </a:extLst>
          </p:cNvPr>
          <p:cNvCxnSpPr/>
          <p:nvPr/>
        </p:nvCxnSpPr>
        <p:spPr>
          <a:xfrm flipH="1" flipV="1">
            <a:off x="1378136" y="1629044"/>
            <a:ext cx="8579548" cy="287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3BA94014-A3E0-42FF-9250-FA73D2CC072E}"/>
              </a:ext>
            </a:extLst>
          </p:cNvPr>
          <p:cNvCxnSpPr/>
          <p:nvPr/>
        </p:nvCxnSpPr>
        <p:spPr>
          <a:xfrm flipH="1" flipV="1">
            <a:off x="-19997" y="976243"/>
            <a:ext cx="9959342" cy="1600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2F4DB673-E5EC-44D6-B5D1-12F68E83C1C2}"/>
              </a:ext>
            </a:extLst>
          </p:cNvPr>
          <p:cNvCxnSpPr/>
          <p:nvPr/>
        </p:nvCxnSpPr>
        <p:spPr>
          <a:xfrm flipV="1">
            <a:off x="3851714" y="976243"/>
            <a:ext cx="23302" cy="572277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73A37635-C423-42F1-A6FF-D11A7BA472C2}"/>
              </a:ext>
            </a:extLst>
          </p:cNvPr>
          <p:cNvCxnSpPr/>
          <p:nvPr/>
        </p:nvCxnSpPr>
        <p:spPr>
          <a:xfrm flipV="1">
            <a:off x="6037232" y="973562"/>
            <a:ext cx="23302" cy="572277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52A32993-6224-46D8-8DAE-B59C2CEE19CA}"/>
              </a:ext>
            </a:extLst>
          </p:cNvPr>
          <p:cNvCxnSpPr/>
          <p:nvPr/>
        </p:nvCxnSpPr>
        <p:spPr>
          <a:xfrm flipV="1">
            <a:off x="8182583" y="953084"/>
            <a:ext cx="23302" cy="572277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CE75E930-5255-40AB-87B6-69B94F168AED}"/>
              </a:ext>
            </a:extLst>
          </p:cNvPr>
          <p:cNvSpPr txBox="1"/>
          <p:nvPr/>
        </p:nvSpPr>
        <p:spPr>
          <a:xfrm>
            <a:off x="1378058" y="4233376"/>
            <a:ext cx="754108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Bare soil</a:t>
            </a:r>
            <a:endParaRPr lang="fr-FR" sz="1070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A2B4309-550C-4F3C-8DAA-775D57EC362D}"/>
              </a:ext>
            </a:extLst>
          </p:cNvPr>
          <p:cNvSpPr txBox="1"/>
          <p:nvPr/>
        </p:nvSpPr>
        <p:spPr>
          <a:xfrm>
            <a:off x="1334320" y="3632062"/>
            <a:ext cx="1097896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Covered</a:t>
            </a:r>
            <a:endParaRPr lang="fr-FR" sz="1070" dirty="0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A5C47D62-FAAE-4C60-9AD7-399BE6B0F66D}"/>
              </a:ext>
            </a:extLst>
          </p:cNvPr>
          <p:cNvSpPr txBox="1"/>
          <p:nvPr/>
        </p:nvSpPr>
        <p:spPr>
          <a:xfrm>
            <a:off x="1329264" y="2429659"/>
            <a:ext cx="1097896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Covered</a:t>
            </a:r>
            <a:endParaRPr lang="fr-FR" sz="1070" dirty="0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E19068C-497C-45C4-9E22-060B40C1E117}"/>
              </a:ext>
            </a:extLst>
          </p:cNvPr>
          <p:cNvSpPr txBox="1"/>
          <p:nvPr/>
        </p:nvSpPr>
        <p:spPr>
          <a:xfrm>
            <a:off x="1347696" y="1222671"/>
            <a:ext cx="1097896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Covered</a:t>
            </a:r>
            <a:endParaRPr lang="fr-FR" sz="1070" dirty="0"/>
          </a:p>
        </p:txBody>
      </p:sp>
      <p:pic>
        <p:nvPicPr>
          <p:cNvPr id="64" name="Image 63">
            <a:extLst>
              <a:ext uri="{FF2B5EF4-FFF2-40B4-BE49-F238E27FC236}">
                <a16:creationId xmlns:a16="http://schemas.microsoft.com/office/drawing/2014/main" id="{9691CB07-EF55-483C-B0C7-4A9ABA977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123" y="5004630"/>
            <a:ext cx="213130" cy="213130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D4F10103-76C1-4A80-8EB7-02797160AC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30" y="1142005"/>
            <a:ext cx="272348" cy="316239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929EE781-2ECE-4314-B223-91659E33B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87" y="2347284"/>
            <a:ext cx="272348" cy="316239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D546FD54-DC53-45F9-B00F-9465D93D32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29" y="3564083"/>
            <a:ext cx="272348" cy="316239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B8ADAC60-7477-4A9E-A647-60BAF29BE9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9"/>
          <a:stretch/>
        </p:blipFill>
        <p:spPr>
          <a:xfrm>
            <a:off x="1926829" y="4212784"/>
            <a:ext cx="361072" cy="263119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BD73DDDE-00A9-48DC-AFF9-01FF1ECC1E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9"/>
          <a:stretch/>
        </p:blipFill>
        <p:spPr>
          <a:xfrm>
            <a:off x="1942808" y="3002693"/>
            <a:ext cx="361072" cy="263119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D2BED44E-C540-4D91-9DDF-A126E3DB89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9"/>
          <a:stretch/>
        </p:blipFill>
        <p:spPr>
          <a:xfrm>
            <a:off x="1945903" y="1793671"/>
            <a:ext cx="361072" cy="263119"/>
          </a:xfrm>
          <a:prstGeom prst="rect">
            <a:avLst/>
          </a:prstGeom>
        </p:spPr>
      </p:pic>
      <p:sp>
        <p:nvSpPr>
          <p:cNvPr id="71" name="ZoneTexte 70">
            <a:extLst>
              <a:ext uri="{FF2B5EF4-FFF2-40B4-BE49-F238E27FC236}">
                <a16:creationId xmlns:a16="http://schemas.microsoft.com/office/drawing/2014/main" id="{DDE99C59-FD48-4747-B6A3-E010E931DCFD}"/>
              </a:ext>
            </a:extLst>
          </p:cNvPr>
          <p:cNvSpPr txBox="1"/>
          <p:nvPr/>
        </p:nvSpPr>
        <p:spPr>
          <a:xfrm>
            <a:off x="1355256" y="4989454"/>
            <a:ext cx="851697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Chemical</a:t>
            </a:r>
            <a:endParaRPr lang="fr-FR" sz="1070" dirty="0"/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1DAE939A-1F18-4F5F-821C-7CFBA3D4DE46}"/>
              </a:ext>
            </a:extLst>
          </p:cNvPr>
          <p:cNvSpPr txBox="1"/>
          <p:nvPr/>
        </p:nvSpPr>
        <p:spPr>
          <a:xfrm>
            <a:off x="1352147" y="3019806"/>
            <a:ext cx="754108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Bare soil</a:t>
            </a:r>
            <a:endParaRPr lang="fr-FR" sz="1070" dirty="0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8FBDD4D2-D6CB-4A7C-A614-CCEBE7453C48}"/>
              </a:ext>
            </a:extLst>
          </p:cNvPr>
          <p:cNvSpPr txBox="1"/>
          <p:nvPr/>
        </p:nvSpPr>
        <p:spPr>
          <a:xfrm>
            <a:off x="1320587" y="1803709"/>
            <a:ext cx="754108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70"/>
              <a:t>Bare soil</a:t>
            </a:r>
            <a:endParaRPr lang="fr-FR" sz="1070" dirty="0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48B7412E-68A4-435A-81F8-ABFC2FFB9D87}"/>
              </a:ext>
            </a:extLst>
          </p:cNvPr>
          <p:cNvSpPr txBox="1"/>
          <p:nvPr/>
        </p:nvSpPr>
        <p:spPr>
          <a:xfrm>
            <a:off x="50374" y="4870114"/>
            <a:ext cx="1349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Chemical</a:t>
            </a:r>
            <a:endParaRPr lang="fr-FR" sz="1600" dirty="0"/>
          </a:p>
        </p:txBody>
      </p:sp>
      <p:pic>
        <p:nvPicPr>
          <p:cNvPr id="76" name="Image 75">
            <a:extLst>
              <a:ext uri="{FF2B5EF4-FFF2-40B4-BE49-F238E27FC236}">
                <a16:creationId xmlns:a16="http://schemas.microsoft.com/office/drawing/2014/main" id="{370B9B9B-412E-454F-B3EB-11EECEA53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38" y="5185841"/>
            <a:ext cx="350662" cy="350662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78DF89CB-9CBB-4B06-A061-D775A75609E3}"/>
              </a:ext>
            </a:extLst>
          </p:cNvPr>
          <p:cNvSpPr/>
          <p:nvPr/>
        </p:nvSpPr>
        <p:spPr>
          <a:xfrm>
            <a:off x="2554369" y="4904867"/>
            <a:ext cx="918000" cy="489600"/>
          </a:xfrm>
          <a:prstGeom prst="rect">
            <a:avLst/>
          </a:prstGeom>
          <a:solidFill>
            <a:srgbClr val="B102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TC1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8A0F76D-250E-43C3-8CE2-0A3C4E4E85F3}"/>
              </a:ext>
            </a:extLst>
          </p:cNvPr>
          <p:cNvSpPr/>
          <p:nvPr/>
        </p:nvSpPr>
        <p:spPr>
          <a:xfrm>
            <a:off x="2549894" y="4117072"/>
            <a:ext cx="918000" cy="489600"/>
          </a:xfrm>
          <a:prstGeom prst="rect">
            <a:avLst/>
          </a:prstGeom>
          <a:solidFill>
            <a:srgbClr val="E31A1C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TC2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168DE9C-C425-4442-8B91-88F02638DB59}"/>
              </a:ext>
            </a:extLst>
          </p:cNvPr>
          <p:cNvSpPr/>
          <p:nvPr/>
        </p:nvSpPr>
        <p:spPr>
          <a:xfrm>
            <a:off x="2553143" y="3446760"/>
            <a:ext cx="918000" cy="489600"/>
          </a:xfrm>
          <a:prstGeom prst="rect">
            <a:avLst/>
          </a:prstGeom>
          <a:solidFill>
            <a:srgbClr val="FB4F2B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TC3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59CCED1-B893-48A4-9D79-42CF94565287}"/>
              </a:ext>
            </a:extLst>
          </p:cNvPr>
          <p:cNvSpPr/>
          <p:nvPr/>
        </p:nvSpPr>
        <p:spPr>
          <a:xfrm>
            <a:off x="2559534" y="2864435"/>
            <a:ext cx="918000" cy="489600"/>
          </a:xfrm>
          <a:prstGeom prst="rect">
            <a:avLst/>
          </a:prstGeom>
          <a:solidFill>
            <a:srgbClr val="FD8D3C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TC4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1DB96EF-8A77-4C17-8D7A-F369BE0EB75E}"/>
              </a:ext>
            </a:extLst>
          </p:cNvPr>
          <p:cNvSpPr/>
          <p:nvPr/>
        </p:nvSpPr>
        <p:spPr>
          <a:xfrm>
            <a:off x="2540918" y="2246018"/>
            <a:ext cx="918000" cy="489600"/>
          </a:xfrm>
          <a:prstGeom prst="rect">
            <a:avLst/>
          </a:prstGeom>
          <a:solidFill>
            <a:srgbClr val="FDB24C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TC5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D83892E-FF22-41A5-8ABA-97850FF46874}"/>
              </a:ext>
            </a:extLst>
          </p:cNvPr>
          <p:cNvSpPr/>
          <p:nvPr/>
        </p:nvSpPr>
        <p:spPr>
          <a:xfrm>
            <a:off x="4447774" y="3484543"/>
            <a:ext cx="918000" cy="489600"/>
          </a:xfrm>
          <a:prstGeom prst="rect">
            <a:avLst/>
          </a:prstGeom>
          <a:solidFill>
            <a:srgbClr val="FED976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TC6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5CE2C28-32E1-4971-A2B9-2335B594E333}"/>
              </a:ext>
            </a:extLst>
          </p:cNvPr>
          <p:cNvSpPr/>
          <p:nvPr/>
        </p:nvSpPr>
        <p:spPr>
          <a:xfrm>
            <a:off x="4447774" y="2243503"/>
            <a:ext cx="918000" cy="489600"/>
          </a:xfrm>
          <a:prstGeom prst="rect">
            <a:avLst/>
          </a:prstGeom>
          <a:solidFill>
            <a:srgbClr val="FFE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TC7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2E87793-DD6A-49BF-9891-084DEFA94ECC}"/>
              </a:ext>
            </a:extLst>
          </p:cNvPr>
          <p:cNvSpPr/>
          <p:nvPr/>
        </p:nvSpPr>
        <p:spPr>
          <a:xfrm>
            <a:off x="4450330" y="1068790"/>
            <a:ext cx="918000" cy="4896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TC8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0A4D60A-6E22-4108-B66A-BB1116204760}"/>
              </a:ext>
            </a:extLst>
          </p:cNvPr>
          <p:cNvSpPr/>
          <p:nvPr/>
        </p:nvSpPr>
        <p:spPr>
          <a:xfrm>
            <a:off x="6597690" y="3493866"/>
            <a:ext cx="918000" cy="489600"/>
          </a:xfrm>
          <a:prstGeom prst="rect">
            <a:avLst/>
          </a:prstGeom>
          <a:solidFill>
            <a:srgbClr val="F7FC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TC9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0FFB624-635D-48BD-9EE9-0C329C967107}"/>
              </a:ext>
            </a:extLst>
          </p:cNvPr>
          <p:cNvSpPr/>
          <p:nvPr/>
        </p:nvSpPr>
        <p:spPr>
          <a:xfrm>
            <a:off x="6597690" y="2268282"/>
            <a:ext cx="918000" cy="489600"/>
          </a:xfrm>
          <a:prstGeom prst="rect">
            <a:avLst/>
          </a:prstGeom>
          <a:solidFill>
            <a:srgbClr val="9FD99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TC11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63305A2-60CB-4552-8299-20328C4C3426}"/>
              </a:ext>
            </a:extLst>
          </p:cNvPr>
          <p:cNvSpPr/>
          <p:nvPr/>
        </p:nvSpPr>
        <p:spPr>
          <a:xfrm>
            <a:off x="8739625" y="3509094"/>
            <a:ext cx="918000" cy="489600"/>
          </a:xfrm>
          <a:prstGeom prst="rect">
            <a:avLst/>
          </a:prstGeom>
          <a:solidFill>
            <a:srgbClr val="EFF9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TC10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18C0293-B7C5-4999-99EB-9E3B18D02AE0}"/>
              </a:ext>
            </a:extLst>
          </p:cNvPr>
          <p:cNvSpPr/>
          <p:nvPr/>
        </p:nvSpPr>
        <p:spPr>
          <a:xfrm>
            <a:off x="8721891" y="2858818"/>
            <a:ext cx="918000" cy="489600"/>
          </a:xfrm>
          <a:prstGeom prst="rect">
            <a:avLst/>
          </a:prstGeom>
          <a:solidFill>
            <a:srgbClr val="41AE7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TC12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BDC8A22-35FE-4306-97F8-447151474141}"/>
              </a:ext>
            </a:extLst>
          </p:cNvPr>
          <p:cNvSpPr/>
          <p:nvPr/>
        </p:nvSpPr>
        <p:spPr>
          <a:xfrm>
            <a:off x="8721891" y="2253272"/>
            <a:ext cx="918000" cy="48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TC13</a:t>
            </a:r>
            <a:endParaRPr lang="fr-FR" sz="1223" dirty="0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4A3E951-9015-4A28-A297-39B2D01E12EC}"/>
              </a:ext>
            </a:extLst>
          </p:cNvPr>
          <p:cNvSpPr/>
          <p:nvPr/>
        </p:nvSpPr>
        <p:spPr>
          <a:xfrm>
            <a:off x="8695844" y="1052907"/>
            <a:ext cx="918000" cy="489600"/>
          </a:xfrm>
          <a:prstGeom prst="rect">
            <a:avLst/>
          </a:prstGeom>
          <a:solidFill>
            <a:srgbClr val="00582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3">
                <a:solidFill>
                  <a:schemeClr val="tx1"/>
                </a:solidFill>
              </a:rPr>
              <a:t>TC14</a:t>
            </a:r>
            <a:endParaRPr lang="fr-FR" sz="1223" dirty="0">
              <a:solidFill>
                <a:schemeClr val="tx1"/>
              </a:solidFill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9FD8F3B5-6665-4D03-B865-015FFDFC855D}"/>
              </a:ext>
            </a:extLst>
          </p:cNvPr>
          <p:cNvCxnSpPr>
            <a:cxnSpLocks/>
          </p:cNvCxnSpPr>
          <p:nvPr/>
        </p:nvCxnSpPr>
        <p:spPr>
          <a:xfrm>
            <a:off x="6058446" y="956000"/>
            <a:ext cx="0" cy="24759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DE008769-3D70-432E-B553-928E49938E30}"/>
              </a:ext>
            </a:extLst>
          </p:cNvPr>
          <p:cNvCxnSpPr>
            <a:cxnSpLocks/>
          </p:cNvCxnSpPr>
          <p:nvPr/>
        </p:nvCxnSpPr>
        <p:spPr>
          <a:xfrm flipH="1">
            <a:off x="6037232" y="3418129"/>
            <a:ext cx="39204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èche : haut 7">
            <a:extLst>
              <a:ext uri="{FF2B5EF4-FFF2-40B4-BE49-F238E27FC236}">
                <a16:creationId xmlns:a16="http://schemas.microsoft.com/office/drawing/2014/main" id="{30EC7C95-3E24-47A0-B88F-B9D66709E1FD}"/>
              </a:ext>
            </a:extLst>
          </p:cNvPr>
          <p:cNvSpPr/>
          <p:nvPr/>
        </p:nvSpPr>
        <p:spPr>
          <a:xfrm>
            <a:off x="3475398" y="2026290"/>
            <a:ext cx="367030" cy="3363878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Flèche : haut 90">
            <a:extLst>
              <a:ext uri="{FF2B5EF4-FFF2-40B4-BE49-F238E27FC236}">
                <a16:creationId xmlns:a16="http://schemas.microsoft.com/office/drawing/2014/main" id="{A3A3DF52-1140-4113-883C-DD75662DBB06}"/>
              </a:ext>
            </a:extLst>
          </p:cNvPr>
          <p:cNvSpPr/>
          <p:nvPr/>
        </p:nvSpPr>
        <p:spPr>
          <a:xfrm rot="5400000">
            <a:off x="3992431" y="2834680"/>
            <a:ext cx="367030" cy="1165454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Flèche : haut 91">
            <a:extLst>
              <a:ext uri="{FF2B5EF4-FFF2-40B4-BE49-F238E27FC236}">
                <a16:creationId xmlns:a16="http://schemas.microsoft.com/office/drawing/2014/main" id="{E35191FB-A17C-4B86-81BB-38A6D412983D}"/>
              </a:ext>
            </a:extLst>
          </p:cNvPr>
          <p:cNvSpPr/>
          <p:nvPr/>
        </p:nvSpPr>
        <p:spPr>
          <a:xfrm rot="5400000">
            <a:off x="4007447" y="1790555"/>
            <a:ext cx="367030" cy="1165454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3F905A22-8589-4227-9195-74C385E66ED2}"/>
              </a:ext>
            </a:extLst>
          </p:cNvPr>
          <p:cNvSpPr/>
          <p:nvPr/>
        </p:nvSpPr>
        <p:spPr>
          <a:xfrm rot="19739269">
            <a:off x="5448542" y="3266782"/>
            <a:ext cx="1326910" cy="297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Flèche : droite 92">
            <a:extLst>
              <a:ext uri="{FF2B5EF4-FFF2-40B4-BE49-F238E27FC236}">
                <a16:creationId xmlns:a16="http://schemas.microsoft.com/office/drawing/2014/main" id="{DD7D7CF3-70C0-45D1-879B-36E32C9F55E3}"/>
              </a:ext>
            </a:extLst>
          </p:cNvPr>
          <p:cNvSpPr/>
          <p:nvPr/>
        </p:nvSpPr>
        <p:spPr>
          <a:xfrm>
            <a:off x="7535687" y="2312390"/>
            <a:ext cx="1170881" cy="3709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Flèche : droite 93">
            <a:extLst>
              <a:ext uri="{FF2B5EF4-FFF2-40B4-BE49-F238E27FC236}">
                <a16:creationId xmlns:a16="http://schemas.microsoft.com/office/drawing/2014/main" id="{CC7E5D68-8EE9-4A40-8AD5-58B82D642E6D}"/>
              </a:ext>
            </a:extLst>
          </p:cNvPr>
          <p:cNvSpPr/>
          <p:nvPr/>
        </p:nvSpPr>
        <p:spPr>
          <a:xfrm rot="16200000">
            <a:off x="8696150" y="1711845"/>
            <a:ext cx="860376" cy="3709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474556-6271-44C7-A97F-556135D53B07}"/>
              </a:ext>
            </a:extLst>
          </p:cNvPr>
          <p:cNvSpPr/>
          <p:nvPr/>
        </p:nvSpPr>
        <p:spPr>
          <a:xfrm>
            <a:off x="2920416" y="1274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Changes for winegrowers from Cluster 2 – a reduction from 49% of the pesticide use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FCED617E-58DE-492F-B0BF-D707F486BFD8}"/>
              </a:ext>
            </a:extLst>
          </p:cNvPr>
          <p:cNvSpPr txBox="1"/>
          <p:nvPr/>
        </p:nvSpPr>
        <p:spPr>
          <a:xfrm>
            <a:off x="3803297" y="4274123"/>
            <a:ext cx="236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chemeClr val="accent1"/>
                </a:solidFill>
              </a:rPr>
              <a:t>Efficiency/Substitution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B05A2CD7-960E-446A-AA72-0415A2F9F498}"/>
              </a:ext>
            </a:extLst>
          </p:cNvPr>
          <p:cNvSpPr txBox="1"/>
          <p:nvPr/>
        </p:nvSpPr>
        <p:spPr>
          <a:xfrm>
            <a:off x="6517987" y="1719616"/>
            <a:ext cx="10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Redesign</a:t>
            </a:r>
          </a:p>
        </p:txBody>
      </p:sp>
      <p:sp>
        <p:nvSpPr>
          <p:cNvPr id="97" name="Flèche : droite 96">
            <a:extLst>
              <a:ext uri="{FF2B5EF4-FFF2-40B4-BE49-F238E27FC236}">
                <a16:creationId xmlns:a16="http://schemas.microsoft.com/office/drawing/2014/main" id="{50CAA75C-79D9-4568-AC5D-76874289BB05}"/>
              </a:ext>
            </a:extLst>
          </p:cNvPr>
          <p:cNvSpPr/>
          <p:nvPr/>
        </p:nvSpPr>
        <p:spPr>
          <a:xfrm>
            <a:off x="7535688" y="2312390"/>
            <a:ext cx="1170881" cy="3709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Flèche : droite 97">
            <a:extLst>
              <a:ext uri="{FF2B5EF4-FFF2-40B4-BE49-F238E27FC236}">
                <a16:creationId xmlns:a16="http://schemas.microsoft.com/office/drawing/2014/main" id="{95362EAD-86BE-47DF-9912-1058B6C7B546}"/>
              </a:ext>
            </a:extLst>
          </p:cNvPr>
          <p:cNvSpPr/>
          <p:nvPr/>
        </p:nvSpPr>
        <p:spPr>
          <a:xfrm rot="16200000">
            <a:off x="8696151" y="1711845"/>
            <a:ext cx="860376" cy="3709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9" name="Image 98">
            <a:extLst>
              <a:ext uri="{FF2B5EF4-FFF2-40B4-BE49-F238E27FC236}">
                <a16:creationId xmlns:a16="http://schemas.microsoft.com/office/drawing/2014/main" id="{1AE02A48-FADA-4ED9-A2F6-9224134C477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089"/>
          <a:stretch/>
        </p:blipFill>
        <p:spPr>
          <a:xfrm>
            <a:off x="9924141" y="108661"/>
            <a:ext cx="2267860" cy="127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00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rganigramme : Processus 8">
            <a:extLst>
              <a:ext uri="{FF2B5EF4-FFF2-40B4-BE49-F238E27FC236}">
                <a16:creationId xmlns:a16="http://schemas.microsoft.com/office/drawing/2014/main" id="{5934934F-25EF-4C27-9098-2B7256C5FB19}"/>
              </a:ext>
            </a:extLst>
          </p:cNvPr>
          <p:cNvSpPr/>
          <p:nvPr/>
        </p:nvSpPr>
        <p:spPr>
          <a:xfrm>
            <a:off x="0" y="0"/>
            <a:ext cx="12192000" cy="886402"/>
          </a:xfrm>
          <a:prstGeom prst="flowChartProcess">
            <a:avLst/>
          </a:prstGeom>
          <a:solidFill>
            <a:srgbClr val="D4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21B7A9-1277-4069-A6B6-4E021FBDDEF1}"/>
              </a:ext>
            </a:extLst>
          </p:cNvPr>
          <p:cNvSpPr txBox="1"/>
          <p:nvPr/>
        </p:nvSpPr>
        <p:spPr>
          <a:xfrm>
            <a:off x="273349" y="212368"/>
            <a:ext cx="10899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Garamond" panose="02020404030301010803" pitchFamily="18" charset="0"/>
              </a:rPr>
              <a:t>Levers implemented by farmers from cluster 2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33F95C0-BA27-4D82-9DFA-CEA586E0CA67}"/>
              </a:ext>
            </a:extLst>
          </p:cNvPr>
          <p:cNvSpPr txBox="1"/>
          <p:nvPr/>
        </p:nvSpPr>
        <p:spPr>
          <a:xfrm>
            <a:off x="219561" y="2933979"/>
            <a:ext cx="65980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Conversion toward Organic Farming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Prophylaxis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Reducing doses of copper and sulphur applied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Complex inter-row management (service crops, grazing with sheep…)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676394-09CF-4DBD-BE1E-7B82624CCA2E}"/>
              </a:ext>
            </a:extLst>
          </p:cNvPr>
          <p:cNvSpPr/>
          <p:nvPr/>
        </p:nvSpPr>
        <p:spPr>
          <a:xfrm>
            <a:off x="6495768" y="3118449"/>
            <a:ext cx="258793" cy="310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8CC26F50-BAF5-4A49-93E3-F0D318D3C129}"/>
              </a:ext>
            </a:extLst>
          </p:cNvPr>
          <p:cNvGrpSpPr/>
          <p:nvPr/>
        </p:nvGrpSpPr>
        <p:grpSpPr>
          <a:xfrm>
            <a:off x="6625164" y="2638660"/>
            <a:ext cx="5347275" cy="2829464"/>
            <a:chOff x="208135" y="1806211"/>
            <a:chExt cx="5347275" cy="2829464"/>
          </a:xfrm>
        </p:grpSpPr>
        <p:pic>
          <p:nvPicPr>
            <p:cNvPr id="12" name="Image 11" descr="C:\Users\SYESTHERadmin\Desktop\Doctorat\Données-AGROSYST\fig3_newtype.png">
              <a:extLst>
                <a:ext uri="{FF2B5EF4-FFF2-40B4-BE49-F238E27FC236}">
                  <a16:creationId xmlns:a16="http://schemas.microsoft.com/office/drawing/2014/main" id="{373F71ED-1451-4D7F-8CFD-686FCDF9E434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40"/>
            <a:stretch/>
          </p:blipFill>
          <p:spPr bwMode="auto">
            <a:xfrm>
              <a:off x="208135" y="1806211"/>
              <a:ext cx="5347275" cy="2829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 descr="C:\Users\SYESTHERadmin\Desktop\Doctorat\I_TrajectoirePerformances\Deuxième article - Typologie_de_trajectoire\Figures et tableaux\fig1A2.png">
              <a:extLst>
                <a:ext uri="{FF2B5EF4-FFF2-40B4-BE49-F238E27FC236}">
                  <a16:creationId xmlns:a16="http://schemas.microsoft.com/office/drawing/2014/main" id="{F0B23C7B-5218-4C1D-B2E4-36E5F7536666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5" r="8800" b="60620"/>
            <a:stretch/>
          </p:blipFill>
          <p:spPr bwMode="auto">
            <a:xfrm>
              <a:off x="571500" y="1829729"/>
              <a:ext cx="4476750" cy="23517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FFEA613-2E66-4235-B165-7BA5E3891B40}"/>
              </a:ext>
            </a:extLst>
          </p:cNvPr>
          <p:cNvSpPr/>
          <p:nvPr/>
        </p:nvSpPr>
        <p:spPr>
          <a:xfrm>
            <a:off x="6988529" y="3591508"/>
            <a:ext cx="490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①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6C474C-8FBB-4895-A86E-129900F1B71E}"/>
              </a:ext>
            </a:extLst>
          </p:cNvPr>
          <p:cNvSpPr/>
          <p:nvPr/>
        </p:nvSpPr>
        <p:spPr>
          <a:xfrm>
            <a:off x="7005361" y="4388694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>
                <a:solidFill>
                  <a:schemeClr val="bg2">
                    <a:lumMod val="50000"/>
                  </a:schemeClr>
                </a:solidFill>
              </a:rPr>
              <a:t>②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3E4AC9-6BF7-4C11-828F-DFE422072186}"/>
              </a:ext>
            </a:extLst>
          </p:cNvPr>
          <p:cNvSpPr/>
          <p:nvPr/>
        </p:nvSpPr>
        <p:spPr>
          <a:xfrm>
            <a:off x="7005361" y="2757178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③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A6C28A9-EF2F-47B0-AF3E-5DAE99112E4E}"/>
              </a:ext>
            </a:extLst>
          </p:cNvPr>
          <p:cNvSpPr txBox="1"/>
          <p:nvPr/>
        </p:nvSpPr>
        <p:spPr>
          <a:xfrm>
            <a:off x="9752829" y="5525947"/>
            <a:ext cx="1757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Fouillet et al</a:t>
            </a:r>
            <a:r>
              <a:rPr lang="fr-FR" sz="1600" i="1"/>
              <a:t>. 2023</a:t>
            </a:r>
            <a:endParaRPr lang="fr-FR" sz="1600" i="1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D9E498B-AD50-479F-9C1E-26CB33CE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91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rganigramme : Processus 9">
            <a:extLst>
              <a:ext uri="{FF2B5EF4-FFF2-40B4-BE49-F238E27FC236}">
                <a16:creationId xmlns:a16="http://schemas.microsoft.com/office/drawing/2014/main" id="{8E15E100-67C6-4A22-9817-22DF3DD6403A}"/>
              </a:ext>
            </a:extLst>
          </p:cNvPr>
          <p:cNvSpPr/>
          <p:nvPr/>
        </p:nvSpPr>
        <p:spPr>
          <a:xfrm>
            <a:off x="0" y="0"/>
            <a:ext cx="12192000" cy="886402"/>
          </a:xfrm>
          <a:prstGeom prst="flowChartProcess">
            <a:avLst/>
          </a:prstGeom>
          <a:solidFill>
            <a:srgbClr val="D4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C2943F3-6D52-4EE8-9B0B-B2D1DEB8F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78336"/>
            <a:ext cx="5672233" cy="37805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CFC8D9D-0FFD-4A67-9D1C-E1629F5D6EB8}"/>
              </a:ext>
            </a:extLst>
          </p:cNvPr>
          <p:cNvSpPr txBox="1"/>
          <p:nvPr/>
        </p:nvSpPr>
        <p:spPr>
          <a:xfrm>
            <a:off x="273350" y="5448300"/>
            <a:ext cx="5822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Knowledge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on the processes of change to better support farmers in their pesticide </a:t>
            </a:r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use reduction 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r>
              <a:rPr lang="en-GB" sz="120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fr-FR" sz="1100">
                <a:solidFill>
                  <a:schemeClr val="tx1">
                    <a:lumMod val="50000"/>
                    <a:lumOff val="50000"/>
                  </a:schemeClr>
                </a:solidFill>
              </a:rPr>
              <a:t>Dupré, Michels, et Le Gal 2017; Chantre, Cerf, et Le Bail 2015; Sutherland et al. 2012)</a:t>
            </a:r>
            <a:endParaRPr lang="fr-FR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8C39D2D-0FEF-49A1-8454-02FC54EBD8E7}"/>
              </a:ext>
            </a:extLst>
          </p:cNvPr>
          <p:cNvSpPr txBox="1"/>
          <p:nvPr/>
        </p:nvSpPr>
        <p:spPr>
          <a:xfrm>
            <a:off x="532141" y="2800888"/>
            <a:ext cx="524953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Garamond" panose="02020404030301010803" pitchFamily="18" charset="0"/>
              <a:buChar char="►"/>
            </a:pPr>
            <a:r>
              <a:rPr lang="fr-FR" dirty="0"/>
              <a:t> </a:t>
            </a:r>
            <a:r>
              <a:rPr lang="fr-FR" dirty="0" err="1"/>
              <a:t>Vineyards</a:t>
            </a:r>
            <a:r>
              <a:rPr lang="fr-FR" dirty="0"/>
              <a:t> : high </a:t>
            </a:r>
            <a:r>
              <a:rPr lang="fr-FR"/>
              <a:t>pesticide use </a:t>
            </a:r>
            <a:endParaRPr lang="fr-FR" dirty="0"/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Garamond" panose="02020404030301010803" pitchFamily="18" charset="0"/>
              <a:buChar char="►"/>
            </a:pPr>
            <a:endParaRPr lang="fr-FR" dirty="0"/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Garamond" panose="02020404030301010803" pitchFamily="18" charset="0"/>
              <a:buChar char="►"/>
            </a:pPr>
            <a:endParaRPr lang="fr-FR" dirty="0"/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Garamond" panose="02020404030301010803" pitchFamily="18" charset="0"/>
              <a:buChar char="►"/>
            </a:pPr>
            <a:r>
              <a:rPr lang="fr-FR" dirty="0" err="1"/>
              <a:t>Several</a:t>
            </a:r>
            <a:r>
              <a:rPr lang="fr-FR" dirty="0"/>
              <a:t> </a:t>
            </a:r>
            <a:r>
              <a:rPr lang="fr-FR" err="1"/>
              <a:t>technical</a:t>
            </a:r>
            <a:r>
              <a:rPr lang="fr-FR"/>
              <a:t> levers </a:t>
            </a:r>
          </a:p>
          <a:p>
            <a:pPr lvl="2"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110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GB" sz="1100">
                <a:solidFill>
                  <a:schemeClr val="tx1">
                    <a:lumMod val="50000"/>
                    <a:lumOff val="50000"/>
                  </a:schemeClr>
                </a:solidFill>
              </a:rPr>
              <a:t>Wezel et al., 2014)</a:t>
            </a:r>
            <a:endParaRPr lang="fr-FR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fr-FR" dirty="0"/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Garamond" panose="02020404030301010803" pitchFamily="18" charset="0"/>
              <a:buChar char="►"/>
            </a:pPr>
            <a:r>
              <a:rPr lang="fr-FR" dirty="0" err="1"/>
              <a:t>Lockins</a:t>
            </a:r>
            <a:r>
              <a:rPr lang="fr-FR" dirty="0"/>
              <a:t> in </a:t>
            </a:r>
            <a:r>
              <a:rPr lang="fr-FR" err="1"/>
              <a:t>their</a:t>
            </a:r>
            <a:r>
              <a:rPr lang="fr-FR"/>
              <a:t> implementation </a:t>
            </a:r>
            <a:endParaRPr lang="en-GB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GB" sz="1100">
                <a:solidFill>
                  <a:schemeClr val="tx1">
                    <a:lumMod val="50000"/>
                    <a:lumOff val="50000"/>
                  </a:schemeClr>
                </a:solidFill>
              </a:rPr>
              <a:t>	(Mawois et al., 2019; Meynard et al., 2018; Vermunt et al., 2022)</a:t>
            </a:r>
            <a:r>
              <a:rPr lang="fr-FR" sz="11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8E30A6-C96F-4A53-861D-1EF3F9F2263A}"/>
              </a:ext>
            </a:extLst>
          </p:cNvPr>
          <p:cNvSpPr txBox="1"/>
          <p:nvPr/>
        </p:nvSpPr>
        <p:spPr>
          <a:xfrm>
            <a:off x="7957219" y="5846015"/>
            <a:ext cx="40499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Service </a:t>
            </a:r>
            <a:r>
              <a:rPr lang="fr-FR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crops</a:t>
            </a:r>
            <a:r>
              <a:rPr lang="fr-F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at Domaine du Chapitre / Photo : </a:t>
            </a:r>
            <a:r>
              <a:rPr lang="fr-FR" sz="1100">
                <a:solidFill>
                  <a:schemeClr val="tx1">
                    <a:lumMod val="50000"/>
                    <a:lumOff val="50000"/>
                  </a:schemeClr>
                </a:solidFill>
              </a:rPr>
              <a:t>Yvan Bouisson</a:t>
            </a:r>
            <a:endParaRPr lang="fr-FR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FB86F67-4377-434C-8F4F-597B79D10D07}"/>
              </a:ext>
            </a:extLst>
          </p:cNvPr>
          <p:cNvSpPr txBox="1"/>
          <p:nvPr/>
        </p:nvSpPr>
        <p:spPr>
          <a:xfrm>
            <a:off x="273349" y="212368"/>
            <a:ext cx="5900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Garamond" panose="02020404030301010803" pitchFamily="18" charset="0"/>
              </a:rPr>
              <a:t>Scientific context</a:t>
            </a:r>
            <a:endParaRPr lang="fr-FR" sz="2800" dirty="0">
              <a:latin typeface="Garamond" panose="02020404030301010803" pitchFamily="18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44E5A9A-8C76-4A74-ACCC-0A34A390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97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Processus 8">
            <a:extLst>
              <a:ext uri="{FF2B5EF4-FFF2-40B4-BE49-F238E27FC236}">
                <a16:creationId xmlns:a16="http://schemas.microsoft.com/office/drawing/2014/main" id="{5EB76A7B-7755-4081-A300-D3B911B33302}"/>
              </a:ext>
            </a:extLst>
          </p:cNvPr>
          <p:cNvSpPr/>
          <p:nvPr/>
        </p:nvSpPr>
        <p:spPr>
          <a:xfrm>
            <a:off x="0" y="0"/>
            <a:ext cx="12192000" cy="886402"/>
          </a:xfrm>
          <a:prstGeom prst="flowChartProcess">
            <a:avLst/>
          </a:prstGeom>
          <a:solidFill>
            <a:srgbClr val="D4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5F2B5C2-7A03-4DEC-9FA3-A5872829E115}"/>
              </a:ext>
            </a:extLst>
          </p:cNvPr>
          <p:cNvSpPr txBox="1"/>
          <p:nvPr/>
        </p:nvSpPr>
        <p:spPr>
          <a:xfrm>
            <a:off x="273349" y="212368"/>
            <a:ext cx="10899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Garamond" panose="02020404030301010803" pitchFamily="18" charset="0"/>
              </a:rPr>
              <a:t>Discussion &amp; Perspectives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8E8D54C-5229-408D-A670-5C77ABEACF2B}"/>
              </a:ext>
            </a:extLst>
          </p:cNvPr>
          <p:cNvSpPr txBox="1"/>
          <p:nvPr/>
        </p:nvSpPr>
        <p:spPr>
          <a:xfrm>
            <a:off x="5559737" y="2295811"/>
            <a:ext cx="61147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Preferred trajectories for change of practices are observed mainly based on efficiency and substitution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Positive impact of the DEPHY network </a:t>
            </a:r>
            <a:r>
              <a:rPr lang="fr-FR"/>
              <a:t>– R</a:t>
            </a:r>
            <a:r>
              <a:rPr lang="en-US"/>
              <a:t>oom for manoeuvre for the wine industry to reduce pesticide use from -20% with levers based on efficiency and substitution</a:t>
            </a:r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Lock-ins are observed as some TCs appear as locking point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>
                <a:sym typeface="Wingdings" panose="05000000000000000000" pitchFamily="2" charset="2"/>
              </a:rPr>
              <a:t>an in-depth analysis taking into account the farm context and logic of action is necessary</a:t>
            </a:r>
          </a:p>
          <a:p>
            <a:endParaRPr lang="en-US">
              <a:sym typeface="Wingdings" panose="05000000000000000000" pitchFamily="2" charset="2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EFFD79-DD90-4AB0-9659-F4129F437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022"/>
            <a:ext cx="5225239" cy="39259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F450065-0E8B-4B82-A641-7E6D561E3F8C}"/>
              </a:ext>
            </a:extLst>
          </p:cNvPr>
          <p:cNvSpPr txBox="1"/>
          <p:nvPr/>
        </p:nvSpPr>
        <p:spPr>
          <a:xfrm>
            <a:off x="5381897" y="1699867"/>
            <a:ext cx="283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/>
              <a:t>Conclusion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6EFD179-B233-4ABC-98A2-A2F3664E07CA}"/>
              </a:ext>
            </a:extLst>
          </p:cNvPr>
          <p:cNvSpPr txBox="1"/>
          <p:nvPr/>
        </p:nvSpPr>
        <p:spPr>
          <a:xfrm>
            <a:off x="5381897" y="4268895"/>
            <a:ext cx="283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/>
              <a:t>Perspectives 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BD71C392-33A5-45A5-B56D-F472BB70FEE4}"/>
              </a:ext>
            </a:extLst>
          </p:cNvPr>
          <p:cNvCxnSpPr/>
          <p:nvPr/>
        </p:nvCxnSpPr>
        <p:spPr>
          <a:xfrm>
            <a:off x="1576251" y="3429000"/>
            <a:ext cx="931818" cy="5508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3F3E2835-2BBA-47B0-B80D-4AE5BCD9B72F}"/>
              </a:ext>
            </a:extLst>
          </p:cNvPr>
          <p:cNvSpPr txBox="1"/>
          <p:nvPr/>
        </p:nvSpPr>
        <p:spPr>
          <a:xfrm>
            <a:off x="2229394" y="3100251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-20%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FAA685B-E66F-47AB-9710-C015EDA43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646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Processus 8">
            <a:extLst>
              <a:ext uri="{FF2B5EF4-FFF2-40B4-BE49-F238E27FC236}">
                <a16:creationId xmlns:a16="http://schemas.microsoft.com/office/drawing/2014/main" id="{5EB76A7B-7755-4081-A300-D3B911B33302}"/>
              </a:ext>
            </a:extLst>
          </p:cNvPr>
          <p:cNvSpPr/>
          <p:nvPr/>
        </p:nvSpPr>
        <p:spPr>
          <a:xfrm>
            <a:off x="0" y="0"/>
            <a:ext cx="12192000" cy="886402"/>
          </a:xfrm>
          <a:prstGeom prst="flowChartProcess">
            <a:avLst/>
          </a:prstGeom>
          <a:solidFill>
            <a:srgbClr val="D4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5F2B5C2-7A03-4DEC-9FA3-A5872829E115}"/>
              </a:ext>
            </a:extLst>
          </p:cNvPr>
          <p:cNvSpPr txBox="1"/>
          <p:nvPr/>
        </p:nvSpPr>
        <p:spPr>
          <a:xfrm>
            <a:off x="273349" y="212368"/>
            <a:ext cx="10899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Garamond" panose="02020404030301010803" pitchFamily="18" charset="0"/>
              </a:rPr>
              <a:t>Thank you for your attention ! </a:t>
            </a:r>
            <a:endParaRPr lang="en-US" sz="3200" b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EFFD79-DD90-4AB0-9659-F4129F437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022"/>
            <a:ext cx="5225239" cy="39259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B913ADC-62E1-48AA-A7DF-0F2DE04A0014}"/>
              </a:ext>
            </a:extLst>
          </p:cNvPr>
          <p:cNvSpPr txBox="1"/>
          <p:nvPr/>
        </p:nvSpPr>
        <p:spPr>
          <a:xfrm>
            <a:off x="5559737" y="2295811"/>
            <a:ext cx="61147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Preferred trajectories for change of practices are observed mainly based on efficiency and substitution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Positive impact of the DEPHY network </a:t>
            </a:r>
            <a:r>
              <a:rPr lang="fr-FR"/>
              <a:t>– R</a:t>
            </a:r>
            <a:r>
              <a:rPr lang="en-US"/>
              <a:t>oom for manoeuvre for the wine industry to reduce pesticide use from -20% with levers based on efficiency and substitution</a:t>
            </a:r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Lock-ins are observed as some TCs appear as locking point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>
                <a:sym typeface="Wingdings" panose="05000000000000000000" pitchFamily="2" charset="2"/>
              </a:rPr>
              <a:t>an in-depth analysis taking into account the farm context is necessary </a:t>
            </a:r>
            <a:r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(Liebert et al. 2022)</a:t>
            </a:r>
          </a:p>
          <a:p>
            <a:endParaRPr lang="en-US">
              <a:sym typeface="Wingdings" panose="05000000000000000000" pitchFamily="2" charset="2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EBCF0BF-781D-44A3-AC35-3FBB71077BF8}"/>
              </a:ext>
            </a:extLst>
          </p:cNvPr>
          <p:cNvSpPr txBox="1"/>
          <p:nvPr/>
        </p:nvSpPr>
        <p:spPr>
          <a:xfrm>
            <a:off x="5381897" y="1699867"/>
            <a:ext cx="283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/>
              <a:t>Conclusion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1286E7-D1A6-445E-B7BC-3636D72DB560}"/>
              </a:ext>
            </a:extLst>
          </p:cNvPr>
          <p:cNvSpPr txBox="1"/>
          <p:nvPr/>
        </p:nvSpPr>
        <p:spPr>
          <a:xfrm>
            <a:off x="5381897" y="4268895"/>
            <a:ext cx="283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/>
              <a:t>Perspectives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B3303B4-0307-4A99-8F08-B68AF33A2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906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SYESTHERadmin\Desktop\Doctorat\Données-AGROSYST\fig2ok.png">
            <a:extLst>
              <a:ext uri="{FF2B5EF4-FFF2-40B4-BE49-F238E27FC236}">
                <a16:creationId xmlns:a16="http://schemas.microsoft.com/office/drawing/2014/main" id="{01D52DEF-4662-4954-B01C-ED6719343A5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3"/>
          <a:stretch/>
        </p:blipFill>
        <p:spPr bwMode="auto">
          <a:xfrm>
            <a:off x="384772" y="1767718"/>
            <a:ext cx="4315174" cy="41631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F6A8EC7-C49B-4A5A-ADD1-F5173C5811D3}"/>
              </a:ext>
            </a:extLst>
          </p:cNvPr>
          <p:cNvSpPr txBox="1"/>
          <p:nvPr/>
        </p:nvSpPr>
        <p:spPr>
          <a:xfrm>
            <a:off x="2942728" y="6017796"/>
            <a:ext cx="1757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Fouillet et al. 2022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38E2D34-7AE1-4B1F-95FF-EF68A7DD4115}"/>
              </a:ext>
            </a:extLst>
          </p:cNvPr>
          <p:cNvSpPr txBox="1"/>
          <p:nvPr/>
        </p:nvSpPr>
        <p:spPr>
          <a:xfrm>
            <a:off x="5482115" y="3429000"/>
            <a:ext cx="5436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>
                <a:sym typeface="Wingdings" panose="05000000000000000000" pitchFamily="2" charset="2"/>
              </a:rPr>
              <a:t>Use of the Treatment Frequency Index </a:t>
            </a:r>
          </a:p>
          <a:p>
            <a:endParaRPr lang="fr-FR">
              <a:sym typeface="Wingdings" panose="05000000000000000000" pitchFamily="2" charset="2"/>
            </a:endParaRPr>
          </a:p>
          <a:p>
            <a:endParaRPr lang="fr-FR">
              <a:sym typeface="Wingdings" panose="05000000000000000000" pitchFamily="2" charset="2"/>
            </a:endParaRPr>
          </a:p>
          <a:p>
            <a:r>
              <a:rPr lang="fr-FR">
                <a:sym typeface="Wingdings" panose="05000000000000000000" pitchFamily="2" charset="2"/>
              </a:rPr>
              <a:t> A 32% pesticide use reduction </a:t>
            </a:r>
            <a:endParaRPr lang="fr-FR"/>
          </a:p>
        </p:txBody>
      </p:sp>
      <p:sp>
        <p:nvSpPr>
          <p:cNvPr id="7" name="Organigramme : Processus 8">
            <a:extLst>
              <a:ext uri="{FF2B5EF4-FFF2-40B4-BE49-F238E27FC236}">
                <a16:creationId xmlns:a16="http://schemas.microsoft.com/office/drawing/2014/main" id="{0A6B3AEA-2F8E-4AD7-ADF4-1AC2E9EB6202}"/>
              </a:ext>
            </a:extLst>
          </p:cNvPr>
          <p:cNvSpPr/>
          <p:nvPr/>
        </p:nvSpPr>
        <p:spPr>
          <a:xfrm>
            <a:off x="0" y="0"/>
            <a:ext cx="12192000" cy="886402"/>
          </a:xfrm>
          <a:prstGeom prst="flowChartProcess">
            <a:avLst/>
          </a:prstGeom>
          <a:solidFill>
            <a:srgbClr val="D4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29F33B9-3DD9-4311-8ACB-2606333C3925}"/>
              </a:ext>
            </a:extLst>
          </p:cNvPr>
          <p:cNvSpPr txBox="1"/>
          <p:nvPr/>
        </p:nvSpPr>
        <p:spPr>
          <a:xfrm>
            <a:off x="273348" y="212368"/>
            <a:ext cx="11161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Garamond" panose="02020404030301010803" pitchFamily="18" charset="0"/>
              </a:rPr>
              <a:t>Knowledge produced on the DEPHY network with the AGROSYST Database</a:t>
            </a:r>
            <a:r>
              <a:rPr lang="fr-FR" sz="2800">
                <a:latin typeface="Garamond" panose="02020404030301010803" pitchFamily="18" charset="0"/>
              </a:rPr>
              <a:t> </a:t>
            </a:r>
            <a:endParaRPr lang="fr-FR" sz="2800" dirty="0">
              <a:latin typeface="Garamond" panose="02020404030301010803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0177C4C-4274-423C-A86C-1F0592385B3D}"/>
              </a:ext>
            </a:extLst>
          </p:cNvPr>
          <p:cNvSpPr txBox="1"/>
          <p:nvPr/>
        </p:nvSpPr>
        <p:spPr>
          <a:xfrm>
            <a:off x="307295" y="1317137"/>
            <a:ext cx="10930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The pesticide use evolution within the DEPHY-Network was assessed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ABCB00C-11AA-4204-9717-7C67C19E8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913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4B3B74F-08B8-4E4C-8B21-814B107B0C97}"/>
              </a:ext>
            </a:extLst>
          </p:cNvPr>
          <p:cNvSpPr txBox="1"/>
          <p:nvPr/>
        </p:nvSpPr>
        <p:spPr>
          <a:xfrm rot="10800000" flipV="1">
            <a:off x="6282019" y="2830478"/>
            <a:ext cx="562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Distribution of clusters in all </a:t>
            </a:r>
            <a:r>
              <a:rPr lang="en-US" b="1" dirty="0"/>
              <a:t>winegrowing regions</a:t>
            </a:r>
            <a:endParaRPr lang="fr-FR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DEBB0B-6AEE-4F6D-993D-88C7DF169315}"/>
              </a:ext>
            </a:extLst>
          </p:cNvPr>
          <p:cNvSpPr/>
          <p:nvPr/>
        </p:nvSpPr>
        <p:spPr>
          <a:xfrm>
            <a:off x="61783" y="3088369"/>
            <a:ext cx="258793" cy="310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4DB2B08-D6A2-4DE0-8AEC-809F739A6B86}"/>
              </a:ext>
            </a:extLst>
          </p:cNvPr>
          <p:cNvSpPr txBox="1"/>
          <p:nvPr/>
        </p:nvSpPr>
        <p:spPr>
          <a:xfrm>
            <a:off x="6282019" y="3429000"/>
            <a:ext cx="63502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Cluster 1 </a:t>
            </a:r>
            <a:r>
              <a:rPr lang="fr-FR"/>
              <a:t>: medi </a:t>
            </a:r>
            <a:r>
              <a:rPr lang="fr-FR" dirty="0"/>
              <a:t>Initial Point and </a:t>
            </a:r>
            <a:r>
              <a:rPr lang="fr-FR" dirty="0" err="1"/>
              <a:t>small</a:t>
            </a:r>
            <a:r>
              <a:rPr lang="fr-FR" dirty="0"/>
              <a:t> TFI </a:t>
            </a:r>
            <a:r>
              <a:rPr lang="fr-FR" dirty="0" err="1"/>
              <a:t>decrease</a:t>
            </a:r>
            <a:r>
              <a:rPr lang="fr-FR" dirty="0"/>
              <a:t> </a:t>
            </a:r>
            <a:r>
              <a:rPr lang="fr-FR"/>
              <a:t>(-16%)</a:t>
            </a:r>
            <a:endParaRPr lang="fr-FR" dirty="0"/>
          </a:p>
          <a:p>
            <a:endParaRPr lang="fr-FR" dirty="0"/>
          </a:p>
          <a:p>
            <a:r>
              <a:rPr lang="fr-FR" b="1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Cluster 2 </a:t>
            </a:r>
            <a:r>
              <a:rPr lang="fr-FR" dirty="0"/>
              <a:t>: </a:t>
            </a:r>
            <a:r>
              <a:rPr lang="fr-FR" dirty="0" err="1"/>
              <a:t>low</a:t>
            </a:r>
            <a:r>
              <a:rPr lang="fr-FR" dirty="0"/>
              <a:t> Initial Point and high TFI </a:t>
            </a:r>
            <a:r>
              <a:rPr lang="fr-FR" dirty="0" err="1"/>
              <a:t>decrease</a:t>
            </a:r>
            <a:r>
              <a:rPr lang="fr-FR" dirty="0"/>
              <a:t> </a:t>
            </a:r>
            <a:r>
              <a:rPr lang="fr-FR"/>
              <a:t>(-49%)</a:t>
            </a:r>
            <a:endParaRPr lang="fr-FR" dirty="0"/>
          </a:p>
          <a:p>
            <a:endParaRPr lang="fr-FR" dirty="0"/>
          </a:p>
          <a:p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Cluster 3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/>
              <a:t>: High Initial Point and high TFI </a:t>
            </a:r>
            <a:r>
              <a:rPr lang="fr-FR" dirty="0" err="1"/>
              <a:t>decrease</a:t>
            </a:r>
            <a:r>
              <a:rPr lang="fr-FR" dirty="0"/>
              <a:t> (-63%)  </a:t>
            </a:r>
          </a:p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0B2EBA4-7B3D-4895-AF3F-42588F89B81E}"/>
              </a:ext>
            </a:extLst>
          </p:cNvPr>
          <p:cNvGrpSpPr/>
          <p:nvPr/>
        </p:nvGrpSpPr>
        <p:grpSpPr>
          <a:xfrm>
            <a:off x="191179" y="2608580"/>
            <a:ext cx="5347275" cy="2829464"/>
            <a:chOff x="208135" y="1806211"/>
            <a:chExt cx="5347275" cy="2829464"/>
          </a:xfrm>
        </p:grpSpPr>
        <p:pic>
          <p:nvPicPr>
            <p:cNvPr id="8" name="Image 7" descr="C:\Users\SYESTHERadmin\Desktop\Doctorat\Données-AGROSYST\fig3_newtype.png">
              <a:extLst>
                <a:ext uri="{FF2B5EF4-FFF2-40B4-BE49-F238E27FC236}">
                  <a16:creationId xmlns:a16="http://schemas.microsoft.com/office/drawing/2014/main" id="{AC63800F-EA13-46C8-B636-C15AE11960FB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40"/>
            <a:stretch/>
          </p:blipFill>
          <p:spPr bwMode="auto">
            <a:xfrm>
              <a:off x="208135" y="1806211"/>
              <a:ext cx="5347275" cy="2829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 descr="C:\Users\SYESTHERadmin\Desktop\Doctorat\I_TrajectoirePerformances\Deuxième article - Typologie_de_trajectoire\Figures et tableaux\fig1A2.png">
              <a:extLst>
                <a:ext uri="{FF2B5EF4-FFF2-40B4-BE49-F238E27FC236}">
                  <a16:creationId xmlns:a16="http://schemas.microsoft.com/office/drawing/2014/main" id="{2C3342FE-DDCD-4D23-A47E-B02FC686CDEB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5" r="8800" b="60620"/>
            <a:stretch/>
          </p:blipFill>
          <p:spPr bwMode="auto">
            <a:xfrm>
              <a:off x="571500" y="1829729"/>
              <a:ext cx="4476750" cy="23517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05A4C52-C90D-43CD-85AF-A6DE243637FB}"/>
              </a:ext>
            </a:extLst>
          </p:cNvPr>
          <p:cNvSpPr/>
          <p:nvPr/>
        </p:nvSpPr>
        <p:spPr>
          <a:xfrm>
            <a:off x="5076062" y="3538680"/>
            <a:ext cx="696359" cy="969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A49743-42E8-4294-8D5E-EBB5D101922B}"/>
              </a:ext>
            </a:extLst>
          </p:cNvPr>
          <p:cNvSpPr/>
          <p:nvPr/>
        </p:nvSpPr>
        <p:spPr>
          <a:xfrm>
            <a:off x="554544" y="3561428"/>
            <a:ext cx="490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703564-C5D5-4373-BE48-2DDF4E559805}"/>
              </a:ext>
            </a:extLst>
          </p:cNvPr>
          <p:cNvSpPr/>
          <p:nvPr/>
        </p:nvSpPr>
        <p:spPr>
          <a:xfrm>
            <a:off x="571376" y="4358614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>
                <a:solidFill>
                  <a:schemeClr val="bg2">
                    <a:lumMod val="50000"/>
                  </a:schemeClr>
                </a:solidFill>
              </a:rPr>
              <a:t>②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85D58F-3B02-419B-8EE8-29BB5557676A}"/>
              </a:ext>
            </a:extLst>
          </p:cNvPr>
          <p:cNvSpPr/>
          <p:nvPr/>
        </p:nvSpPr>
        <p:spPr>
          <a:xfrm>
            <a:off x="571376" y="2727098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③</a:t>
            </a:r>
          </a:p>
        </p:txBody>
      </p:sp>
      <p:sp>
        <p:nvSpPr>
          <p:cNvPr id="14" name="Organigramme : Processus 8">
            <a:extLst>
              <a:ext uri="{FF2B5EF4-FFF2-40B4-BE49-F238E27FC236}">
                <a16:creationId xmlns:a16="http://schemas.microsoft.com/office/drawing/2014/main" id="{62EAB8D2-1817-45F1-8DF4-47E168703E62}"/>
              </a:ext>
            </a:extLst>
          </p:cNvPr>
          <p:cNvSpPr/>
          <p:nvPr/>
        </p:nvSpPr>
        <p:spPr>
          <a:xfrm>
            <a:off x="0" y="0"/>
            <a:ext cx="12192000" cy="886402"/>
          </a:xfrm>
          <a:prstGeom prst="flowChartProcess">
            <a:avLst/>
          </a:prstGeom>
          <a:solidFill>
            <a:srgbClr val="D4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EE18D12-8BCB-4288-A8F1-1EA15E361185}"/>
              </a:ext>
            </a:extLst>
          </p:cNvPr>
          <p:cNvSpPr txBox="1"/>
          <p:nvPr/>
        </p:nvSpPr>
        <p:spPr>
          <a:xfrm>
            <a:off x="307295" y="1481037"/>
            <a:ext cx="10930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A diversity of pesticide use trajectory was identified 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6A1A7EE-5773-4F8B-A9DE-E8B30DA5B4F1}"/>
              </a:ext>
            </a:extLst>
          </p:cNvPr>
          <p:cNvSpPr txBox="1"/>
          <p:nvPr/>
        </p:nvSpPr>
        <p:spPr>
          <a:xfrm>
            <a:off x="273348" y="212368"/>
            <a:ext cx="11822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Garamond" panose="02020404030301010803" pitchFamily="18" charset="0"/>
              </a:rPr>
              <a:t>Knowledge produced on the DEPHY network with the AGROSYST Database</a:t>
            </a:r>
            <a:r>
              <a:rPr lang="fr-FR" sz="2800">
                <a:latin typeface="Garamond" panose="02020404030301010803" pitchFamily="18" charset="0"/>
              </a:rPr>
              <a:t> </a:t>
            </a:r>
            <a:endParaRPr lang="fr-FR" sz="2800" dirty="0">
              <a:latin typeface="Garamond" panose="02020404030301010803" pitchFamily="18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C1A4464-9B1F-4C5A-98BC-9E45D6F0A2D1}"/>
              </a:ext>
            </a:extLst>
          </p:cNvPr>
          <p:cNvSpPr txBox="1"/>
          <p:nvPr/>
        </p:nvSpPr>
        <p:spPr>
          <a:xfrm>
            <a:off x="3318844" y="5495867"/>
            <a:ext cx="1757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Fouillet et al</a:t>
            </a:r>
            <a:r>
              <a:rPr lang="fr-FR" sz="1600" i="1"/>
              <a:t>. 2023</a:t>
            </a:r>
            <a:endParaRPr lang="fr-FR" sz="1600" i="1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FE19F99-EF34-4139-9428-D476A6F4E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99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EE351E-B44C-4F24-8775-75709DC283EB}"/>
              </a:ext>
            </a:extLst>
          </p:cNvPr>
          <p:cNvSpPr/>
          <p:nvPr/>
        </p:nvSpPr>
        <p:spPr>
          <a:xfrm>
            <a:off x="0" y="-197207"/>
            <a:ext cx="13103975" cy="7314267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rganigramme : Processus 9">
            <a:extLst>
              <a:ext uri="{FF2B5EF4-FFF2-40B4-BE49-F238E27FC236}">
                <a16:creationId xmlns:a16="http://schemas.microsoft.com/office/drawing/2014/main" id="{D65C5D33-3BB2-498D-A515-FE2D2B3706B4}"/>
              </a:ext>
            </a:extLst>
          </p:cNvPr>
          <p:cNvSpPr/>
          <p:nvPr/>
        </p:nvSpPr>
        <p:spPr>
          <a:xfrm>
            <a:off x="0" y="0"/>
            <a:ext cx="12192000" cy="886402"/>
          </a:xfrm>
          <a:prstGeom prst="flowChartProcess">
            <a:avLst/>
          </a:prstGeom>
          <a:solidFill>
            <a:srgbClr val="D4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571D777-9923-4032-82EB-DBC615D99F9C}"/>
              </a:ext>
            </a:extLst>
          </p:cNvPr>
          <p:cNvSpPr txBox="1"/>
          <p:nvPr/>
        </p:nvSpPr>
        <p:spPr>
          <a:xfrm>
            <a:off x="273349" y="212368"/>
            <a:ext cx="5900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Garamond" panose="02020404030301010803" pitchFamily="18" charset="0"/>
              </a:rPr>
              <a:t>Aim of the study </a:t>
            </a:r>
            <a:endParaRPr lang="fr-FR" sz="2800" dirty="0">
              <a:latin typeface="Garamond" panose="020204040303010108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6FB4F9-E29C-4B4F-8687-39C999F87219}"/>
              </a:ext>
            </a:extLst>
          </p:cNvPr>
          <p:cNvSpPr/>
          <p:nvPr/>
        </p:nvSpPr>
        <p:spPr>
          <a:xfrm>
            <a:off x="1467393" y="2921317"/>
            <a:ext cx="98972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Garamond" panose="02020404030301010803" pitchFamily="18" charset="0"/>
              </a:rPr>
              <a:t>Analyzing the transition toward low pesticide use vineyard systems through trajectories of technical changes </a:t>
            </a:r>
            <a:endParaRPr lang="fr-FR" sz="3200" b="1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8BEB109-EA4F-4996-A332-EC0BEF23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652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Processus 8">
            <a:extLst>
              <a:ext uri="{FF2B5EF4-FFF2-40B4-BE49-F238E27FC236}">
                <a16:creationId xmlns:a16="http://schemas.microsoft.com/office/drawing/2014/main" id="{5BE2C957-54B6-4A3D-809D-A219DD089C13}"/>
              </a:ext>
            </a:extLst>
          </p:cNvPr>
          <p:cNvSpPr/>
          <p:nvPr/>
        </p:nvSpPr>
        <p:spPr>
          <a:xfrm>
            <a:off x="0" y="0"/>
            <a:ext cx="12192000" cy="886402"/>
          </a:xfrm>
          <a:prstGeom prst="flowChartProcess">
            <a:avLst/>
          </a:prstGeom>
          <a:solidFill>
            <a:srgbClr val="D4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173D884-187F-45EC-B6B5-930C841BF9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9382" y="2169436"/>
            <a:ext cx="4890807" cy="424737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4FFF85D-B317-4797-AC17-10AD691BC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47" y="1529542"/>
            <a:ext cx="2475396" cy="122802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0B66BCA-7AD3-4A16-B3F0-349C97FF0530}"/>
              </a:ext>
            </a:extLst>
          </p:cNvPr>
          <p:cNvSpPr txBox="1"/>
          <p:nvPr/>
        </p:nvSpPr>
        <p:spPr>
          <a:xfrm>
            <a:off x="6795373" y="2018907"/>
            <a:ext cx="51499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DEPHY  Network </a:t>
            </a:r>
          </a:p>
          <a:p>
            <a:endParaRPr lang="fr-FR" b="1" dirty="0">
              <a:solidFill>
                <a:srgbClr val="01A2A6"/>
              </a:solidFill>
              <a:latin typeface="Garamond" panose="02020404030301010803" pitchFamily="18" charset="0"/>
            </a:endParaRPr>
          </a:p>
          <a:p>
            <a:r>
              <a:rPr lang="fr-FR" dirty="0"/>
              <a:t> </a:t>
            </a:r>
            <a:r>
              <a:rPr lang="fr-FR" dirty="0">
                <a:latin typeface="+mj-lt"/>
                <a:sym typeface="Wingdings" panose="05000000000000000000" pitchFamily="2" charset="2"/>
              </a:rPr>
              <a:t> </a:t>
            </a:r>
            <a:r>
              <a:rPr lang="fr-FR" dirty="0" err="1"/>
              <a:t>Cropping</a:t>
            </a:r>
            <a:r>
              <a:rPr lang="fr-FR" dirty="0"/>
              <a:t> </a:t>
            </a:r>
            <a:r>
              <a:rPr lang="fr-FR" dirty="0" err="1"/>
              <a:t>systems</a:t>
            </a:r>
            <a:r>
              <a:rPr lang="fr-FR" dirty="0"/>
              <a:t> </a:t>
            </a:r>
            <a:r>
              <a:rPr lang="fr-FR" dirty="0" err="1"/>
              <a:t>engaged</a:t>
            </a:r>
            <a:r>
              <a:rPr lang="fr-FR" dirty="0"/>
              <a:t> in pesticide </a:t>
            </a:r>
            <a:r>
              <a:rPr lang="fr-FR" dirty="0" err="1"/>
              <a:t>reduction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b="1" dirty="0"/>
              <a:t>280</a:t>
            </a:r>
            <a:r>
              <a:rPr lang="fr-FR" dirty="0"/>
              <a:t> </a:t>
            </a:r>
            <a:r>
              <a:rPr lang="fr-FR" dirty="0" err="1"/>
              <a:t>entered</a:t>
            </a:r>
            <a:r>
              <a:rPr lang="fr-FR" dirty="0"/>
              <a:t> the Network </a:t>
            </a:r>
            <a:r>
              <a:rPr lang="fr-FR" dirty="0" err="1"/>
              <a:t>between</a:t>
            </a:r>
            <a:r>
              <a:rPr lang="fr-FR" dirty="0"/>
              <a:t> 2010 and 2012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92C672E-B2A1-437E-A1DB-EA7E73D63C6F}"/>
              </a:ext>
            </a:extLst>
          </p:cNvPr>
          <p:cNvSpPr txBox="1"/>
          <p:nvPr/>
        </p:nvSpPr>
        <p:spPr>
          <a:xfrm>
            <a:off x="273349" y="212368"/>
            <a:ext cx="5900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Garamond" panose="02020404030301010803" pitchFamily="18" charset="0"/>
              </a:rPr>
              <a:t>Case </a:t>
            </a:r>
            <a:r>
              <a:rPr lang="fr-FR" sz="2800" dirty="0" err="1">
                <a:latin typeface="Garamond" panose="02020404030301010803" pitchFamily="18" charset="0"/>
              </a:rPr>
              <a:t>study</a:t>
            </a:r>
            <a:r>
              <a:rPr lang="fr-FR" sz="2800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B4EF1A-7628-4258-881B-A6F2A69E2FDA}"/>
              </a:ext>
            </a:extLst>
          </p:cNvPr>
          <p:cNvSpPr/>
          <p:nvPr/>
        </p:nvSpPr>
        <p:spPr>
          <a:xfrm>
            <a:off x="4541108" y="2897659"/>
            <a:ext cx="855520" cy="49980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1160E80-1C41-401A-969B-B000C0B130E2}"/>
              </a:ext>
            </a:extLst>
          </p:cNvPr>
          <p:cNvSpPr txBox="1"/>
          <p:nvPr/>
        </p:nvSpPr>
        <p:spPr>
          <a:xfrm>
            <a:off x="5710686" y="3804249"/>
            <a:ext cx="57624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AGROSYST </a:t>
            </a:r>
            <a:r>
              <a:rPr lang="fr-FR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Database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  <a:p>
            <a:endParaRPr lang="fr-FR" b="1" dirty="0">
              <a:solidFill>
                <a:srgbClr val="01A2A6"/>
              </a:solidFill>
              <a:latin typeface="Garamond" panose="02020404030301010803" pitchFamily="18" charset="0"/>
            </a:endParaRPr>
          </a:p>
          <a:p>
            <a:r>
              <a:rPr lang="fr-FR" dirty="0" err="1"/>
              <a:t>Cropping</a:t>
            </a:r>
            <a:r>
              <a:rPr lang="fr-FR" dirty="0"/>
              <a:t> </a:t>
            </a:r>
            <a:r>
              <a:rPr lang="fr-FR" dirty="0" err="1"/>
              <a:t>systems</a:t>
            </a:r>
            <a:r>
              <a:rPr lang="fr-FR" dirty="0"/>
              <a:t> description (UAA, </a:t>
            </a:r>
            <a:r>
              <a:rPr lang="fr-FR" dirty="0" err="1"/>
              <a:t>material</a:t>
            </a:r>
            <a:r>
              <a:rPr lang="fr-FR" dirty="0"/>
              <a:t>… )</a:t>
            </a:r>
          </a:p>
          <a:p>
            <a:endParaRPr lang="fr-FR" dirty="0"/>
          </a:p>
          <a:p>
            <a:r>
              <a:rPr lang="fr-FR" dirty="0"/>
              <a:t>Data on practices (phytosanitary </a:t>
            </a:r>
            <a:r>
              <a:rPr lang="fr-FR" dirty="0" err="1"/>
              <a:t>treatments</a:t>
            </a:r>
            <a:r>
              <a:rPr lang="fr-FR" dirty="0"/>
              <a:t>) </a:t>
            </a:r>
          </a:p>
          <a:p>
            <a:endParaRPr lang="fr-FR" dirty="0"/>
          </a:p>
          <a:p>
            <a:r>
              <a:rPr lang="fr-FR" dirty="0"/>
              <a:t>Data on performances  (</a:t>
            </a:r>
            <a:r>
              <a:rPr lang="fr-FR" dirty="0" err="1"/>
              <a:t>yield</a:t>
            </a:r>
            <a:r>
              <a:rPr lang="fr-FR" dirty="0"/>
              <a:t>, </a:t>
            </a:r>
            <a:r>
              <a:rPr lang="fr-FR" dirty="0" err="1"/>
              <a:t>worktime</a:t>
            </a:r>
            <a:r>
              <a:rPr lang="fr-FR" dirty="0"/>
              <a:t>… ) 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208A8D2-D0B1-42C5-8137-F6649F17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292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Processus 8">
            <a:extLst>
              <a:ext uri="{FF2B5EF4-FFF2-40B4-BE49-F238E27FC236}">
                <a16:creationId xmlns:a16="http://schemas.microsoft.com/office/drawing/2014/main" id="{0251B9CD-FDD3-49C7-B14E-A8974D492617}"/>
              </a:ext>
            </a:extLst>
          </p:cNvPr>
          <p:cNvSpPr/>
          <p:nvPr/>
        </p:nvSpPr>
        <p:spPr>
          <a:xfrm>
            <a:off x="0" y="0"/>
            <a:ext cx="12192000" cy="886402"/>
          </a:xfrm>
          <a:prstGeom prst="flowChartProcess">
            <a:avLst/>
          </a:prstGeom>
          <a:solidFill>
            <a:srgbClr val="D4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09A6245-4084-4F6F-801E-A1881029BEE2}"/>
              </a:ext>
            </a:extLst>
          </p:cNvPr>
          <p:cNvSpPr txBox="1"/>
          <p:nvPr/>
        </p:nvSpPr>
        <p:spPr>
          <a:xfrm>
            <a:off x="273349" y="212368"/>
            <a:ext cx="10899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latin typeface="Garamond" panose="02020404030301010803" pitchFamily="18" charset="0"/>
              </a:rPr>
              <a:t>Methods</a:t>
            </a:r>
            <a:r>
              <a:rPr lang="fr-FR" sz="2800" dirty="0">
                <a:latin typeface="Garamond" panose="02020404030301010803" pitchFamily="18" charset="0"/>
              </a:rPr>
              <a:t> – </a:t>
            </a:r>
            <a:r>
              <a:rPr lang="fr-FR" sz="2800" dirty="0" err="1">
                <a:latin typeface="Garamond" panose="02020404030301010803" pitchFamily="18" charset="0"/>
              </a:rPr>
              <a:t>Identifying</a:t>
            </a:r>
            <a:r>
              <a:rPr lang="fr-FR" sz="2800" dirty="0">
                <a:latin typeface="Garamond" panose="02020404030301010803" pitchFamily="18" charset="0"/>
              </a:rPr>
              <a:t> </a:t>
            </a:r>
            <a:r>
              <a:rPr lang="fr-FR" sz="2800" dirty="0" err="1">
                <a:latin typeface="Garamond" panose="02020404030301010803" pitchFamily="18" charset="0"/>
              </a:rPr>
              <a:t>technical</a:t>
            </a:r>
            <a:r>
              <a:rPr lang="fr-FR" sz="2800" dirty="0">
                <a:latin typeface="Garamond" panose="02020404030301010803" pitchFamily="18" charset="0"/>
              </a:rPr>
              <a:t> </a:t>
            </a:r>
            <a:r>
              <a:rPr lang="fr-FR" sz="2800">
                <a:latin typeface="Garamond" panose="02020404030301010803" pitchFamily="18" charset="0"/>
              </a:rPr>
              <a:t>change trajectory </a:t>
            </a:r>
            <a:endParaRPr lang="fr-FR" sz="2800" dirty="0">
              <a:latin typeface="Garamond" panose="02020404030301010803" pitchFamily="18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34E07A7F-48CE-42B1-80F8-0FCDA1319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430164"/>
              </p:ext>
            </p:extLst>
          </p:nvPr>
        </p:nvGraphicFramePr>
        <p:xfrm>
          <a:off x="7992796" y="3804227"/>
          <a:ext cx="3467638" cy="234064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840307">
                  <a:extLst>
                    <a:ext uri="{9D8B030D-6E8A-4147-A177-3AD203B41FA5}">
                      <a16:colId xmlns:a16="http://schemas.microsoft.com/office/drawing/2014/main" val="1904085443"/>
                    </a:ext>
                  </a:extLst>
                </a:gridCol>
                <a:gridCol w="500928">
                  <a:extLst>
                    <a:ext uri="{9D8B030D-6E8A-4147-A177-3AD203B41FA5}">
                      <a16:colId xmlns:a16="http://schemas.microsoft.com/office/drawing/2014/main" val="4284534932"/>
                    </a:ext>
                  </a:extLst>
                </a:gridCol>
                <a:gridCol w="260729">
                  <a:extLst>
                    <a:ext uri="{9D8B030D-6E8A-4147-A177-3AD203B41FA5}">
                      <a16:colId xmlns:a16="http://schemas.microsoft.com/office/drawing/2014/main" val="1533939078"/>
                    </a:ext>
                  </a:extLst>
                </a:gridCol>
                <a:gridCol w="179979">
                  <a:extLst>
                    <a:ext uri="{9D8B030D-6E8A-4147-A177-3AD203B41FA5}">
                      <a16:colId xmlns:a16="http://schemas.microsoft.com/office/drawing/2014/main" val="547855153"/>
                    </a:ext>
                  </a:extLst>
                </a:gridCol>
                <a:gridCol w="685695">
                  <a:extLst>
                    <a:ext uri="{9D8B030D-6E8A-4147-A177-3AD203B41FA5}">
                      <a16:colId xmlns:a16="http://schemas.microsoft.com/office/drawing/2014/main" val="754799278"/>
                    </a:ext>
                  </a:extLst>
                </a:gridCol>
              </a:tblGrid>
              <a:tr h="134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Climatic Zone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fr-FR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</a:t>
                      </a:r>
                      <a:endParaRPr lang="fr-FR" sz="16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         Total 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16500227"/>
                  </a:ext>
                </a:extLst>
              </a:tr>
              <a:tr h="170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DFB9CE"/>
                          </a:solidFill>
                          <a:effectLst/>
                        </a:rPr>
                        <a:t>Atlantic</a:t>
                      </a:r>
                      <a:r>
                        <a:rPr lang="en-GB" sz="1600" dirty="0">
                          <a:solidFill>
                            <a:srgbClr val="DFB9CE"/>
                          </a:solidFill>
                          <a:effectLst/>
                        </a:rPr>
                        <a:t> </a:t>
                      </a:r>
                      <a:r>
                        <a:rPr lang="en-GB" sz="1600" kern="1200" dirty="0">
                          <a:solidFill>
                            <a:srgbClr val="DFB9CE"/>
                          </a:solidFill>
                          <a:effectLst/>
                        </a:rPr>
                        <a:t>Zone</a:t>
                      </a:r>
                      <a:endParaRPr lang="fr-FR" sz="2400" dirty="0">
                        <a:solidFill>
                          <a:srgbClr val="DFB9C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6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4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5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15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075563"/>
                  </a:ext>
                </a:extLst>
              </a:tr>
              <a:tr h="340401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effectLst/>
                        </a:rPr>
                        <a:t>Organic Farming</a:t>
                      </a:r>
                      <a:endParaRPr lang="fr-F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dirty="0"/>
                        <a:t>        </a:t>
                      </a:r>
                      <a:endParaRPr lang="fr-F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16175765"/>
                  </a:ext>
                </a:extLst>
              </a:tr>
              <a:tr h="170201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effectLst/>
                        </a:rPr>
                        <a:t>Conventional Farming </a:t>
                      </a:r>
                      <a:endParaRPr lang="fr-F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660401"/>
                  </a:ext>
                </a:extLst>
              </a:tr>
              <a:tr h="162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AFD7C3"/>
                          </a:solidFill>
                          <a:effectLst/>
                        </a:rPr>
                        <a:t>Mediterranean Zone</a:t>
                      </a:r>
                      <a:endParaRPr lang="fr-FR" sz="2000" dirty="0">
                        <a:solidFill>
                          <a:srgbClr val="AFD7C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3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6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59332"/>
                  </a:ext>
                </a:extLst>
              </a:tr>
              <a:tr h="176411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effectLst/>
                        </a:rPr>
                        <a:t>Organic Farming</a:t>
                      </a:r>
                      <a:endParaRPr lang="fr-F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311260"/>
                  </a:ext>
                </a:extLst>
              </a:tr>
              <a:tr h="170201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effectLst/>
                        </a:rPr>
                        <a:t>Conventional Farming </a:t>
                      </a:r>
                      <a:endParaRPr lang="fr-F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fr-F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F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fr-F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76721095"/>
                  </a:ext>
                </a:extLst>
              </a:tr>
              <a:tr h="170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DEC8AB"/>
                          </a:solidFill>
                          <a:effectLst/>
                        </a:rPr>
                        <a:t>Northern Zone </a:t>
                      </a:r>
                      <a:endParaRPr lang="fr-FR" sz="2000" dirty="0">
                        <a:solidFill>
                          <a:srgbClr val="DEC8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4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4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3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096678"/>
                  </a:ext>
                </a:extLst>
              </a:tr>
              <a:tr h="208056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effectLst/>
                        </a:rPr>
                        <a:t>Organic Farming</a:t>
                      </a:r>
                      <a:endParaRPr lang="fr-F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59836442"/>
                  </a:ext>
                </a:extLst>
              </a:tr>
              <a:tr h="170201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effectLst/>
                        </a:rPr>
                        <a:t>Conventional Farming </a:t>
                      </a:r>
                      <a:endParaRPr lang="fr-F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785268"/>
                  </a:ext>
                </a:extLst>
              </a:tr>
              <a:tr h="170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Total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13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14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9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37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79604931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83A73A02-EE1D-4B11-A289-C31209A01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69" y="2703102"/>
            <a:ext cx="3889319" cy="309366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8FE137B-E7EF-413F-916A-C0E23E14A7B6}"/>
              </a:ext>
            </a:extLst>
          </p:cNvPr>
          <p:cNvSpPr txBox="1"/>
          <p:nvPr/>
        </p:nvSpPr>
        <p:spPr>
          <a:xfrm>
            <a:off x="4103477" y="5076188"/>
            <a:ext cx="83881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dirty="0" err="1"/>
              <a:t>Climatic</a:t>
            </a:r>
            <a:r>
              <a:rPr lang="fr-FR" sz="900" dirty="0"/>
              <a:t> Zone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D6135D0-799D-48C5-A573-F1F4ACCDAB40}"/>
              </a:ext>
            </a:extLst>
          </p:cNvPr>
          <p:cNvSpPr txBox="1"/>
          <p:nvPr/>
        </p:nvSpPr>
        <p:spPr>
          <a:xfrm>
            <a:off x="292940" y="2650065"/>
            <a:ext cx="41414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37 </a:t>
            </a:r>
            <a:r>
              <a:rPr lang="fr-FR" b="1" dirty="0" err="1"/>
              <a:t>farms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3 </a:t>
            </a:r>
            <a:r>
              <a:rPr lang="fr-FR" dirty="0" err="1"/>
              <a:t>different</a:t>
            </a:r>
            <a:r>
              <a:rPr lang="fr-FR" dirty="0"/>
              <a:t> clusters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surveyed</a:t>
            </a:r>
            <a:r>
              <a:rPr lang="fr-FR" dirty="0"/>
              <a:t> 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Collect </a:t>
            </a:r>
            <a:r>
              <a:rPr lang="fr-FR" dirty="0"/>
              <a:t>data on the </a:t>
            </a:r>
            <a:r>
              <a:rPr lang="fr-FR" b="1" dirty="0" err="1"/>
              <a:t>context</a:t>
            </a:r>
            <a:r>
              <a:rPr lang="fr-FR" b="1" dirty="0"/>
              <a:t> of the </a:t>
            </a:r>
            <a:r>
              <a:rPr lang="fr-FR" b="1" dirty="0" err="1"/>
              <a:t>farm</a:t>
            </a:r>
            <a:r>
              <a:rPr lang="fr-FR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Identified</a:t>
            </a:r>
            <a:r>
              <a:rPr lang="fr-FR" dirty="0"/>
              <a:t> the </a:t>
            </a:r>
            <a:r>
              <a:rPr lang="fr-FR" b="1" dirty="0"/>
              <a:t>changes </a:t>
            </a:r>
            <a:r>
              <a:rPr lang="fr-FR" b="1" dirty="0" err="1"/>
              <a:t>implemented</a:t>
            </a:r>
            <a:endParaRPr lang="fr-FR" b="1" dirty="0"/>
          </a:p>
          <a:p>
            <a:r>
              <a:rPr lang="fr-FR" b="1" dirty="0"/>
              <a:t>  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68CF8D9-6A80-408E-8A8F-72A669615001}"/>
              </a:ext>
            </a:extLst>
          </p:cNvPr>
          <p:cNvGrpSpPr/>
          <p:nvPr/>
        </p:nvGrpSpPr>
        <p:grpSpPr>
          <a:xfrm>
            <a:off x="7410450" y="1127632"/>
            <a:ext cx="4488610" cy="2464226"/>
            <a:chOff x="208135" y="1806211"/>
            <a:chExt cx="5347275" cy="2829464"/>
          </a:xfrm>
        </p:grpSpPr>
        <p:pic>
          <p:nvPicPr>
            <p:cNvPr id="12" name="Image 11" descr="C:\Users\SYESTHERadmin\Desktop\Doctorat\Données-AGROSYST\fig3_newtype.png">
              <a:extLst>
                <a:ext uri="{FF2B5EF4-FFF2-40B4-BE49-F238E27FC236}">
                  <a16:creationId xmlns:a16="http://schemas.microsoft.com/office/drawing/2014/main" id="{6E70ED79-33D6-4F94-B82A-7C3852FC0127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40"/>
            <a:stretch/>
          </p:blipFill>
          <p:spPr bwMode="auto">
            <a:xfrm>
              <a:off x="208135" y="1806211"/>
              <a:ext cx="5347275" cy="2829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 descr="C:\Users\SYESTHERadmin\Desktop\Doctorat\I_TrajectoirePerformances\Deuxième article - Typologie_de_trajectoire\Figures et tableaux\fig1A2.png">
              <a:extLst>
                <a:ext uri="{FF2B5EF4-FFF2-40B4-BE49-F238E27FC236}">
                  <a16:creationId xmlns:a16="http://schemas.microsoft.com/office/drawing/2014/main" id="{42221F91-77B5-433A-B642-98FAAF087876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5" r="8800" b="60620"/>
            <a:stretch/>
          </p:blipFill>
          <p:spPr bwMode="auto">
            <a:xfrm>
              <a:off x="571500" y="1829729"/>
              <a:ext cx="4476750" cy="23517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5104B37-356E-43D1-98D0-D40C8B2F3806}"/>
              </a:ext>
            </a:extLst>
          </p:cNvPr>
          <p:cNvSpPr/>
          <p:nvPr/>
        </p:nvSpPr>
        <p:spPr>
          <a:xfrm>
            <a:off x="11460434" y="1655064"/>
            <a:ext cx="417622" cy="969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D77033-058D-4B82-A7F3-3B13EE9BD1FA}"/>
              </a:ext>
            </a:extLst>
          </p:cNvPr>
          <p:cNvSpPr/>
          <p:nvPr/>
        </p:nvSpPr>
        <p:spPr>
          <a:xfrm>
            <a:off x="7706790" y="1923728"/>
            <a:ext cx="490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3FC278-77F7-446D-ADEC-B5200A89D459}"/>
              </a:ext>
            </a:extLst>
          </p:cNvPr>
          <p:cNvSpPr/>
          <p:nvPr/>
        </p:nvSpPr>
        <p:spPr>
          <a:xfrm>
            <a:off x="7715466" y="2635544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>
                <a:solidFill>
                  <a:schemeClr val="bg2">
                    <a:lumMod val="50000"/>
                  </a:schemeClr>
                </a:solidFill>
              </a:rPr>
              <a:t>②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B6361D-263E-4820-ABB0-9AB1F7E473AC}"/>
              </a:ext>
            </a:extLst>
          </p:cNvPr>
          <p:cNvSpPr/>
          <p:nvPr/>
        </p:nvSpPr>
        <p:spPr>
          <a:xfrm>
            <a:off x="7670686" y="1197367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③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07D4F72-79FF-441F-83D6-550FD6023B77}"/>
              </a:ext>
            </a:extLst>
          </p:cNvPr>
          <p:cNvSpPr txBox="1"/>
          <p:nvPr/>
        </p:nvSpPr>
        <p:spPr>
          <a:xfrm>
            <a:off x="9696979" y="1347287"/>
            <a:ext cx="1588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/>
              <a:t>Fouillet et al. 2023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E66C26-EE7C-464D-9BBA-4C12B1A81480}"/>
              </a:ext>
            </a:extLst>
          </p:cNvPr>
          <p:cNvSpPr/>
          <p:nvPr/>
        </p:nvSpPr>
        <p:spPr>
          <a:xfrm>
            <a:off x="11350318" y="2019100"/>
            <a:ext cx="654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76DEE2"/>
                </a:solidFill>
              </a:rPr>
              <a:t>-16%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961D09-BFEC-4F63-B24A-E27FA1F8FBD3}"/>
              </a:ext>
            </a:extLst>
          </p:cNvPr>
          <p:cNvSpPr/>
          <p:nvPr/>
        </p:nvSpPr>
        <p:spPr>
          <a:xfrm>
            <a:off x="11350318" y="2703102"/>
            <a:ext cx="654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tx1">
                    <a:lumMod val="50000"/>
                    <a:lumOff val="50000"/>
                  </a:schemeClr>
                </a:solidFill>
              </a:rPr>
              <a:t>-49%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A86DB4-421C-402A-A326-98F3A3AFBE60}"/>
              </a:ext>
            </a:extLst>
          </p:cNvPr>
          <p:cNvSpPr/>
          <p:nvPr/>
        </p:nvSpPr>
        <p:spPr>
          <a:xfrm>
            <a:off x="11372435" y="2355246"/>
            <a:ext cx="654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C000"/>
                </a:solidFill>
              </a:rPr>
              <a:t>-63%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1614D31-D4A7-4644-9304-49D2CA367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387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Processus 8">
            <a:extLst>
              <a:ext uri="{FF2B5EF4-FFF2-40B4-BE49-F238E27FC236}">
                <a16:creationId xmlns:a16="http://schemas.microsoft.com/office/drawing/2014/main" id="{57001AA5-B80E-415F-BE85-73AD9425CA0E}"/>
              </a:ext>
            </a:extLst>
          </p:cNvPr>
          <p:cNvSpPr/>
          <p:nvPr/>
        </p:nvSpPr>
        <p:spPr>
          <a:xfrm>
            <a:off x="0" y="0"/>
            <a:ext cx="12192000" cy="886402"/>
          </a:xfrm>
          <a:prstGeom prst="flowChartProcess">
            <a:avLst/>
          </a:prstGeom>
          <a:solidFill>
            <a:srgbClr val="D4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ADBB2D5-C400-4621-B508-BD6DB5EB2A10}"/>
              </a:ext>
            </a:extLst>
          </p:cNvPr>
          <p:cNvSpPr txBox="1"/>
          <p:nvPr/>
        </p:nvSpPr>
        <p:spPr>
          <a:xfrm>
            <a:off x="273349" y="212368"/>
            <a:ext cx="10899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Garamond" panose="02020404030301010803" pitchFamily="18" charset="0"/>
              </a:rPr>
              <a:t>Methods </a:t>
            </a:r>
            <a:r>
              <a:rPr lang="fr-FR" sz="2800">
                <a:latin typeface="Garamond" panose="02020404030301010803" pitchFamily="18" charset="0"/>
              </a:rPr>
              <a:t>–</a:t>
            </a:r>
            <a:r>
              <a:rPr lang="en-US" sz="2800">
                <a:latin typeface="Garamond" panose="02020404030301010803" pitchFamily="18" charset="0"/>
              </a:rPr>
              <a:t> </a:t>
            </a:r>
            <a:r>
              <a:rPr lang="en-US" sz="2800" dirty="0">
                <a:latin typeface="Garamond" panose="02020404030301010803" pitchFamily="18" charset="0"/>
              </a:rPr>
              <a:t>Identifying the intensity of changes implemented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2C616F0-7A21-479C-A045-474DEE0A13BB}"/>
              </a:ext>
            </a:extLst>
          </p:cNvPr>
          <p:cNvSpPr txBox="1"/>
          <p:nvPr/>
        </p:nvSpPr>
        <p:spPr>
          <a:xfrm>
            <a:off x="183580" y="1970664"/>
            <a:ext cx="11824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/>
              <a:t>Use and adaptation </a:t>
            </a:r>
            <a:r>
              <a:rPr lang="fr-FR" sz="2400" dirty="0"/>
              <a:t>of the </a:t>
            </a:r>
            <a:r>
              <a:rPr lang="fr-FR" sz="2400" b="1" dirty="0" err="1"/>
              <a:t>Efficiency</a:t>
            </a:r>
            <a:r>
              <a:rPr lang="fr-FR" sz="2400" b="1" dirty="0"/>
              <a:t>, Substitution, Redesign Framework </a:t>
            </a:r>
            <a:r>
              <a:rPr lang="fr-FR" sz="2400" dirty="0"/>
              <a:t>(ESR, Hill and </a:t>
            </a:r>
            <a:r>
              <a:rPr lang="fr-FR" sz="2400" dirty="0" err="1"/>
              <a:t>MacRae</a:t>
            </a:r>
            <a:r>
              <a:rPr lang="fr-FR" sz="2400" dirty="0"/>
              <a:t>, 1996) </a:t>
            </a:r>
            <a:r>
              <a:rPr lang="fr-FR" sz="2400"/>
              <a:t>to </a:t>
            </a:r>
            <a:r>
              <a:rPr lang="fr-FR" sz="2400" b="1"/>
              <a:t>characterize each implemented </a:t>
            </a:r>
            <a:r>
              <a:rPr lang="fr-FR" sz="2400" b="1" dirty="0"/>
              <a:t>changes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406B3E-4054-407D-98EF-5C35D09F0A32}"/>
              </a:ext>
            </a:extLst>
          </p:cNvPr>
          <p:cNvSpPr/>
          <p:nvPr/>
        </p:nvSpPr>
        <p:spPr>
          <a:xfrm>
            <a:off x="273349" y="3770590"/>
            <a:ext cx="79934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/>
              <a:t>Stop of anti-botrytis product (with no replacement)</a:t>
            </a:r>
          </a:p>
          <a:p>
            <a:endParaRPr lang="fr-FR" sz="2000"/>
          </a:p>
          <a:p>
            <a:r>
              <a:rPr lang="fr-FR" sz="2000"/>
              <a:t>Dose reduction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Replacement of </a:t>
            </a:r>
            <a:r>
              <a:rPr lang="fr-FR" sz="2000" err="1"/>
              <a:t>chemical</a:t>
            </a:r>
            <a:r>
              <a:rPr lang="fr-FR" sz="2000"/>
              <a:t> product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err="1"/>
              <a:t>biocontrol</a:t>
            </a:r>
            <a:r>
              <a:rPr lang="fr-FR" sz="2000"/>
              <a:t> product</a:t>
            </a:r>
            <a:endParaRPr lang="fr-FR" sz="2000" dirty="0"/>
          </a:p>
          <a:p>
            <a:endParaRPr lang="fr-FR" sz="2000"/>
          </a:p>
          <a:p>
            <a:r>
              <a:rPr lang="fr-FR" sz="2000"/>
              <a:t>Mechanical </a:t>
            </a:r>
            <a:r>
              <a:rPr lang="fr-FR" sz="2000" dirty="0" err="1"/>
              <a:t>weeding</a:t>
            </a:r>
            <a:r>
              <a:rPr lang="fr-FR" sz="2000" dirty="0"/>
              <a:t> </a:t>
            </a:r>
            <a:r>
              <a:rPr lang="fr-FR" sz="2000" dirty="0" err="1"/>
              <a:t>under</a:t>
            </a:r>
            <a:r>
              <a:rPr lang="fr-FR" sz="2000" dirty="0"/>
              <a:t> the </a:t>
            </a:r>
            <a:r>
              <a:rPr lang="fr-FR" sz="2000" dirty="0" err="1"/>
              <a:t>row</a:t>
            </a:r>
            <a:r>
              <a:rPr lang="fr-FR" sz="2000" dirty="0"/>
              <a:t> to replace </a:t>
            </a:r>
            <a:r>
              <a:rPr lang="fr-FR" sz="2000" dirty="0" err="1"/>
              <a:t>chemical</a:t>
            </a:r>
            <a:r>
              <a:rPr lang="fr-FR" sz="2000" dirty="0"/>
              <a:t> </a:t>
            </a:r>
            <a:r>
              <a:rPr lang="fr-FR" sz="2000" dirty="0" err="1"/>
              <a:t>weeding</a:t>
            </a:r>
            <a:r>
              <a:rPr lang="fr-FR" sz="2000" dirty="0"/>
              <a:t> </a:t>
            </a:r>
          </a:p>
          <a:p>
            <a:endParaRPr lang="fr-FR" sz="2000" dirty="0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37072B2-5BAF-4EF5-A619-580F2499D433}"/>
              </a:ext>
            </a:extLst>
          </p:cNvPr>
          <p:cNvCxnSpPr/>
          <p:nvPr/>
        </p:nvCxnSpPr>
        <p:spPr>
          <a:xfrm>
            <a:off x="7252568" y="5809560"/>
            <a:ext cx="1358032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536709F-BD3D-4E32-98CD-DC58C25E051C}"/>
              </a:ext>
            </a:extLst>
          </p:cNvPr>
          <p:cNvCxnSpPr/>
          <p:nvPr/>
        </p:nvCxnSpPr>
        <p:spPr>
          <a:xfrm>
            <a:off x="5206132" y="4558405"/>
            <a:ext cx="3404468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28580A4-9AB4-4EA9-AB9A-061A216B8191}"/>
              </a:ext>
            </a:extLst>
          </p:cNvPr>
          <p:cNvCxnSpPr/>
          <p:nvPr/>
        </p:nvCxnSpPr>
        <p:spPr>
          <a:xfrm>
            <a:off x="7252568" y="5190929"/>
            <a:ext cx="1358032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D2EF3581-76D1-4023-B628-520EA275B4CF}"/>
              </a:ext>
            </a:extLst>
          </p:cNvPr>
          <p:cNvSpPr txBox="1"/>
          <p:nvPr/>
        </p:nvSpPr>
        <p:spPr>
          <a:xfrm>
            <a:off x="8982075" y="4416913"/>
            <a:ext cx="200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EFFICIENCY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65D9DCA-6DF9-4D0E-870E-3BC66B5E1D3F}"/>
              </a:ext>
            </a:extLst>
          </p:cNvPr>
          <p:cNvSpPr txBox="1"/>
          <p:nvPr/>
        </p:nvSpPr>
        <p:spPr>
          <a:xfrm>
            <a:off x="8963025" y="4990584"/>
            <a:ext cx="200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SUBSTITUTION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7631EA9-2D3E-47D9-B0E3-66BC6B6061A8}"/>
              </a:ext>
            </a:extLst>
          </p:cNvPr>
          <p:cNvSpPr txBox="1"/>
          <p:nvPr/>
        </p:nvSpPr>
        <p:spPr>
          <a:xfrm>
            <a:off x="8982075" y="5666186"/>
            <a:ext cx="200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REDESIGN 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D8C912D-736B-425C-8298-F3DF9F9DEA61}"/>
              </a:ext>
            </a:extLst>
          </p:cNvPr>
          <p:cNvCxnSpPr/>
          <p:nvPr/>
        </p:nvCxnSpPr>
        <p:spPr>
          <a:xfrm>
            <a:off x="2171700" y="3286125"/>
            <a:ext cx="7286625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D01D643C-45F0-471C-B38E-9843FCBCE1C7}"/>
              </a:ext>
            </a:extLst>
          </p:cNvPr>
          <p:cNvSpPr txBox="1"/>
          <p:nvPr/>
        </p:nvSpPr>
        <p:spPr>
          <a:xfrm>
            <a:off x="8953327" y="3741311"/>
            <a:ext cx="200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STOP</a:t>
            </a:r>
            <a:endParaRPr lang="fr-FR" sz="2000" b="1" dirty="0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343BC21E-B56A-455E-9ACF-B47CB6695814}"/>
              </a:ext>
            </a:extLst>
          </p:cNvPr>
          <p:cNvCxnSpPr/>
          <p:nvPr/>
        </p:nvCxnSpPr>
        <p:spPr>
          <a:xfrm>
            <a:off x="7252568" y="3954476"/>
            <a:ext cx="1358032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15BB771-A4FE-4073-8C03-075066F6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181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4A498C9-95F9-46D3-94A9-086478E27F4E}"/>
              </a:ext>
            </a:extLst>
          </p:cNvPr>
          <p:cNvSpPr txBox="1"/>
          <p:nvPr/>
        </p:nvSpPr>
        <p:spPr>
          <a:xfrm>
            <a:off x="159799" y="1087141"/>
            <a:ext cx="126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latin typeface="+mj-lt"/>
              </a:rPr>
              <a:t>Agronomic coherence phase </a:t>
            </a:r>
            <a:endParaRPr lang="fr-FR" sz="2800" dirty="0">
              <a:latin typeface="+mj-lt"/>
            </a:endParaRP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7BB0A452-895A-4A74-9B47-B4C17AF9A568}"/>
              </a:ext>
            </a:extLst>
          </p:cNvPr>
          <p:cNvCxnSpPr/>
          <p:nvPr/>
        </p:nvCxnSpPr>
        <p:spPr>
          <a:xfrm>
            <a:off x="1943631" y="2007416"/>
            <a:ext cx="69929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2CAD7D6D-D66E-4B61-8261-B9A4C6E77FD3}"/>
              </a:ext>
            </a:extLst>
          </p:cNvPr>
          <p:cNvSpPr txBox="1"/>
          <p:nvPr/>
        </p:nvSpPr>
        <p:spPr>
          <a:xfrm>
            <a:off x="9030107" y="1811090"/>
            <a:ext cx="2124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>
                <a:solidFill>
                  <a:schemeClr val="accent1"/>
                </a:solidFill>
              </a:rPr>
              <a:t>Time</a:t>
            </a:r>
            <a:endParaRPr lang="fr-FR" sz="1400" i="1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F28B89-290D-457C-9023-9AA9C90CA57E}"/>
              </a:ext>
            </a:extLst>
          </p:cNvPr>
          <p:cNvSpPr/>
          <p:nvPr/>
        </p:nvSpPr>
        <p:spPr>
          <a:xfrm>
            <a:off x="1943631" y="2364467"/>
            <a:ext cx="3056708" cy="24384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E52A6-C299-4E18-8645-EF7D7AE8991D}"/>
              </a:ext>
            </a:extLst>
          </p:cNvPr>
          <p:cNvSpPr/>
          <p:nvPr/>
        </p:nvSpPr>
        <p:spPr>
          <a:xfrm>
            <a:off x="5000339" y="2364467"/>
            <a:ext cx="1132114" cy="2438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CF0DA4-84CD-45B5-8996-6A3C814B117A}"/>
              </a:ext>
            </a:extLst>
          </p:cNvPr>
          <p:cNvSpPr/>
          <p:nvPr/>
        </p:nvSpPr>
        <p:spPr>
          <a:xfrm>
            <a:off x="6132453" y="2362312"/>
            <a:ext cx="2804161" cy="2438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2A8B5454-6FF5-489D-AEA2-F4D3B3ABBD2E}"/>
              </a:ext>
            </a:extLst>
          </p:cNvPr>
          <p:cNvSpPr/>
          <p:nvPr/>
        </p:nvSpPr>
        <p:spPr>
          <a:xfrm rot="10800000">
            <a:off x="2570648" y="2207711"/>
            <a:ext cx="235132" cy="15675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riangle isocèle 10">
            <a:extLst>
              <a:ext uri="{FF2B5EF4-FFF2-40B4-BE49-F238E27FC236}">
                <a16:creationId xmlns:a16="http://schemas.microsoft.com/office/drawing/2014/main" id="{17905387-8B69-42CF-A64D-E9CF2D1C55E1}"/>
              </a:ext>
            </a:extLst>
          </p:cNvPr>
          <p:cNvSpPr/>
          <p:nvPr/>
        </p:nvSpPr>
        <p:spPr>
          <a:xfrm rot="10800000">
            <a:off x="3628738" y="2207711"/>
            <a:ext cx="235132" cy="15675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isocèle 11">
            <a:extLst>
              <a:ext uri="{FF2B5EF4-FFF2-40B4-BE49-F238E27FC236}">
                <a16:creationId xmlns:a16="http://schemas.microsoft.com/office/drawing/2014/main" id="{96AD80C2-DD84-47C6-AACE-2868AE65F29E}"/>
              </a:ext>
            </a:extLst>
          </p:cNvPr>
          <p:cNvSpPr/>
          <p:nvPr/>
        </p:nvSpPr>
        <p:spPr>
          <a:xfrm rot="10800000">
            <a:off x="4736904" y="2204448"/>
            <a:ext cx="235132" cy="156756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D48BA9D6-9660-41FD-B280-4F99DEBCAC83}"/>
              </a:ext>
            </a:extLst>
          </p:cNvPr>
          <p:cNvSpPr/>
          <p:nvPr/>
        </p:nvSpPr>
        <p:spPr>
          <a:xfrm rot="10800000">
            <a:off x="5849425" y="2186550"/>
            <a:ext cx="235132" cy="156756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8ACA2D-D0C4-4059-B750-2CBF92AD2E47}"/>
              </a:ext>
            </a:extLst>
          </p:cNvPr>
          <p:cNvSpPr/>
          <p:nvPr/>
        </p:nvSpPr>
        <p:spPr>
          <a:xfrm>
            <a:off x="1943631" y="3159412"/>
            <a:ext cx="6234443" cy="26112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58E31C-65A7-40DA-B237-623CC37313BB}"/>
              </a:ext>
            </a:extLst>
          </p:cNvPr>
          <p:cNvSpPr/>
          <p:nvPr/>
        </p:nvSpPr>
        <p:spPr>
          <a:xfrm>
            <a:off x="8168216" y="3159412"/>
            <a:ext cx="768398" cy="261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isocèle 15">
            <a:extLst>
              <a:ext uri="{FF2B5EF4-FFF2-40B4-BE49-F238E27FC236}">
                <a16:creationId xmlns:a16="http://schemas.microsoft.com/office/drawing/2014/main" id="{7DD7BF8F-EA02-4F29-8608-2F5B1A938CA8}"/>
              </a:ext>
            </a:extLst>
          </p:cNvPr>
          <p:cNvSpPr/>
          <p:nvPr/>
        </p:nvSpPr>
        <p:spPr>
          <a:xfrm rot="10800000">
            <a:off x="7861999" y="2994720"/>
            <a:ext cx="235132" cy="156756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D7652C2-4E23-43F4-9391-940CCB7CE14F}"/>
              </a:ext>
            </a:extLst>
          </p:cNvPr>
          <p:cNvSpPr txBox="1"/>
          <p:nvPr/>
        </p:nvSpPr>
        <p:spPr>
          <a:xfrm>
            <a:off x="249813" y="4833859"/>
            <a:ext cx="11199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Gradual changes </a:t>
            </a:r>
            <a:r>
              <a:rPr lang="en-US"/>
              <a:t>that do not affect coherence</a:t>
            </a:r>
          </a:p>
          <a:p>
            <a:endParaRPr lang="en-US" b="1"/>
          </a:p>
          <a:p>
            <a:r>
              <a:rPr lang="en-US" b="1"/>
              <a:t>Transformation :</a:t>
            </a:r>
            <a:r>
              <a:rPr lang="en-US"/>
              <a:t> changes that lead to the implementation of a new coherence</a:t>
            </a: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5383DA-AAC8-49E3-A8D9-B3F87C3A24F7}"/>
              </a:ext>
            </a:extLst>
          </p:cNvPr>
          <p:cNvSpPr/>
          <p:nvPr/>
        </p:nvSpPr>
        <p:spPr>
          <a:xfrm>
            <a:off x="9434790" y="2450437"/>
            <a:ext cx="175224" cy="156717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8299E9F1-F26F-41E0-9269-CC5A0F067E2D}"/>
              </a:ext>
            </a:extLst>
          </p:cNvPr>
          <p:cNvSpPr/>
          <p:nvPr/>
        </p:nvSpPr>
        <p:spPr>
          <a:xfrm rot="10800000">
            <a:off x="9476156" y="3223459"/>
            <a:ext cx="149009" cy="15675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B3ABA84-0C0D-453B-B26C-B9A78E0FDF1B}"/>
              </a:ext>
            </a:extLst>
          </p:cNvPr>
          <p:cNvSpPr txBox="1"/>
          <p:nvPr/>
        </p:nvSpPr>
        <p:spPr>
          <a:xfrm>
            <a:off x="9759771" y="3155652"/>
            <a:ext cx="2589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/>
              <a:t>Change of coherence phase</a:t>
            </a:r>
            <a:endParaRPr lang="fr-FR" sz="14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DD30DA3-EE5C-4759-A13F-F65B8D1E4597}"/>
              </a:ext>
            </a:extLst>
          </p:cNvPr>
          <p:cNvSpPr txBox="1"/>
          <p:nvPr/>
        </p:nvSpPr>
        <p:spPr>
          <a:xfrm>
            <a:off x="9733926" y="2312209"/>
            <a:ext cx="24486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Period during which the farm </a:t>
            </a:r>
            <a:r>
              <a:rPr lang="fr-FR" sz="1400"/>
              <a:t>have the same coherence in the conduct of activities</a:t>
            </a:r>
            <a:endParaRPr lang="fr-FR" sz="14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2A6B757-1DB8-4148-A7F6-3A14FBF5BA88}"/>
              </a:ext>
            </a:extLst>
          </p:cNvPr>
          <p:cNvSpPr txBox="1"/>
          <p:nvPr/>
        </p:nvSpPr>
        <p:spPr>
          <a:xfrm>
            <a:off x="8381747" y="3896145"/>
            <a:ext cx="339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>
                <a:solidFill>
                  <a:schemeClr val="bg1">
                    <a:lumMod val="50000"/>
                  </a:schemeClr>
                </a:solidFill>
              </a:rPr>
              <a:t>Adapted from 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Moulin et al. 2008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E9E7B565-F3E5-46F1-A5F3-8D461B8ECAEE}"/>
              </a:ext>
            </a:extLst>
          </p:cNvPr>
          <p:cNvCxnSpPr/>
          <p:nvPr/>
        </p:nvCxnSpPr>
        <p:spPr>
          <a:xfrm>
            <a:off x="6106158" y="2350078"/>
            <a:ext cx="0" cy="2763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D56FF30-C920-4ADD-BDC2-1F28F37FAF6E}"/>
              </a:ext>
            </a:extLst>
          </p:cNvPr>
          <p:cNvCxnSpPr/>
          <p:nvPr/>
        </p:nvCxnSpPr>
        <p:spPr>
          <a:xfrm>
            <a:off x="4988558" y="2329758"/>
            <a:ext cx="0" cy="2763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61FD1E75-651B-4154-A1D4-F92D7B476E34}"/>
              </a:ext>
            </a:extLst>
          </p:cNvPr>
          <p:cNvCxnSpPr/>
          <p:nvPr/>
        </p:nvCxnSpPr>
        <p:spPr>
          <a:xfrm>
            <a:off x="8163860" y="3143539"/>
            <a:ext cx="0" cy="2763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F8B6D07-EE5A-4FEA-BD2F-D9D9AD07C265}"/>
              </a:ext>
            </a:extLst>
          </p:cNvPr>
          <p:cNvSpPr/>
          <p:nvPr/>
        </p:nvSpPr>
        <p:spPr>
          <a:xfrm>
            <a:off x="9283893" y="2282826"/>
            <a:ext cx="2829767" cy="12877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AB025D7-343E-4DB7-8388-33E7100FE1BD}"/>
              </a:ext>
            </a:extLst>
          </p:cNvPr>
          <p:cNvSpPr txBox="1"/>
          <p:nvPr/>
        </p:nvSpPr>
        <p:spPr>
          <a:xfrm>
            <a:off x="159799" y="2340681"/>
            <a:ext cx="213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latin typeface="+mj-lt"/>
              </a:rPr>
              <a:t>Farm </a:t>
            </a:r>
            <a:r>
              <a:rPr lang="fr-FR" dirty="0">
                <a:latin typeface="+mj-lt"/>
              </a:rPr>
              <a:t>1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E44C1DE-BE80-40AC-9D5F-D7401754D3A8}"/>
              </a:ext>
            </a:extLst>
          </p:cNvPr>
          <p:cNvSpPr txBox="1"/>
          <p:nvPr/>
        </p:nvSpPr>
        <p:spPr>
          <a:xfrm>
            <a:off x="159799" y="3138646"/>
            <a:ext cx="213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latin typeface="+mj-lt"/>
              </a:rPr>
              <a:t>Farm </a:t>
            </a:r>
            <a:r>
              <a:rPr lang="fr-FR" dirty="0">
                <a:latin typeface="+mj-lt"/>
              </a:rPr>
              <a:t>2</a:t>
            </a:r>
          </a:p>
        </p:txBody>
      </p:sp>
      <p:sp>
        <p:nvSpPr>
          <p:cNvPr id="27" name="Organigramme : Processus 8">
            <a:extLst>
              <a:ext uri="{FF2B5EF4-FFF2-40B4-BE49-F238E27FC236}">
                <a16:creationId xmlns:a16="http://schemas.microsoft.com/office/drawing/2014/main" id="{AA745242-8433-4445-A8B5-7CFF86733E86}"/>
              </a:ext>
            </a:extLst>
          </p:cNvPr>
          <p:cNvSpPr/>
          <p:nvPr/>
        </p:nvSpPr>
        <p:spPr>
          <a:xfrm>
            <a:off x="0" y="0"/>
            <a:ext cx="12192000" cy="886402"/>
          </a:xfrm>
          <a:prstGeom prst="flowChartProcess">
            <a:avLst/>
          </a:prstGeom>
          <a:solidFill>
            <a:srgbClr val="D4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D9CC886-0D23-499F-AAD2-64983B5FFFA9}"/>
              </a:ext>
            </a:extLst>
          </p:cNvPr>
          <p:cNvSpPr txBox="1"/>
          <p:nvPr/>
        </p:nvSpPr>
        <p:spPr>
          <a:xfrm>
            <a:off x="273349" y="212368"/>
            <a:ext cx="10899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Garamond" panose="02020404030301010803" pitchFamily="18" charset="0"/>
              </a:rPr>
              <a:t>Methods </a:t>
            </a:r>
            <a:r>
              <a:rPr lang="fr-FR" sz="2800">
                <a:latin typeface="Garamond" panose="02020404030301010803" pitchFamily="18" charset="0"/>
              </a:rPr>
              <a:t>–</a:t>
            </a:r>
            <a:r>
              <a:rPr lang="en-US" sz="2800">
                <a:latin typeface="Garamond" panose="02020404030301010803" pitchFamily="18" charset="0"/>
              </a:rPr>
              <a:t> Caracterizing the trajectory of changes </a:t>
            </a:r>
            <a:r>
              <a:rPr lang="en-US" sz="2800" dirty="0">
                <a:latin typeface="Garamond" panose="02020404030301010803" pitchFamily="18" charset="0"/>
              </a:rPr>
              <a:t>implemented 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EA9DBF2-98AF-4A8C-9A98-5D55040B4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476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D681D133-4964-41EF-92C2-CB8A6C4C15A8}"/>
              </a:ext>
            </a:extLst>
          </p:cNvPr>
          <p:cNvCxnSpPr/>
          <p:nvPr/>
        </p:nvCxnSpPr>
        <p:spPr>
          <a:xfrm>
            <a:off x="1952286" y="2014119"/>
            <a:ext cx="69929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849E378A-D172-4744-9E3E-E8298FA3140B}"/>
              </a:ext>
            </a:extLst>
          </p:cNvPr>
          <p:cNvSpPr txBox="1"/>
          <p:nvPr/>
        </p:nvSpPr>
        <p:spPr>
          <a:xfrm>
            <a:off x="9038762" y="1817793"/>
            <a:ext cx="2124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>
                <a:solidFill>
                  <a:schemeClr val="accent1"/>
                </a:solidFill>
              </a:rPr>
              <a:t>Time</a:t>
            </a:r>
            <a:endParaRPr lang="fr-FR" sz="1400" i="1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2583D6-9429-4C53-B9C2-14FB5984524C}"/>
              </a:ext>
            </a:extLst>
          </p:cNvPr>
          <p:cNvSpPr/>
          <p:nvPr/>
        </p:nvSpPr>
        <p:spPr>
          <a:xfrm>
            <a:off x="1952286" y="2371170"/>
            <a:ext cx="3056708" cy="24384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65073E-888E-4648-97F2-639D5AFF56D1}"/>
              </a:ext>
            </a:extLst>
          </p:cNvPr>
          <p:cNvSpPr/>
          <p:nvPr/>
        </p:nvSpPr>
        <p:spPr>
          <a:xfrm>
            <a:off x="5008994" y="2371170"/>
            <a:ext cx="1132114" cy="2438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6D1E92-722B-42FD-A1DE-3365AAD6C4F1}"/>
              </a:ext>
            </a:extLst>
          </p:cNvPr>
          <p:cNvSpPr/>
          <p:nvPr/>
        </p:nvSpPr>
        <p:spPr>
          <a:xfrm>
            <a:off x="6141107" y="2371170"/>
            <a:ext cx="2804161" cy="2438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A46DE7F-4CD6-43A5-9649-70849FC9288A}"/>
              </a:ext>
            </a:extLst>
          </p:cNvPr>
          <p:cNvSpPr txBox="1"/>
          <p:nvPr/>
        </p:nvSpPr>
        <p:spPr>
          <a:xfrm>
            <a:off x="2570595" y="2364136"/>
            <a:ext cx="252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E</a:t>
            </a:r>
          </a:p>
        </p:txBody>
      </p:sp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D72AB41D-B01E-428C-AB88-552C8D88F293}"/>
              </a:ext>
            </a:extLst>
          </p:cNvPr>
          <p:cNvSpPr/>
          <p:nvPr/>
        </p:nvSpPr>
        <p:spPr>
          <a:xfrm rot="10800000">
            <a:off x="2579303" y="2214414"/>
            <a:ext cx="235132" cy="15675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04ED916-51EE-49B4-A2BA-2A88AB8AC69E}"/>
              </a:ext>
            </a:extLst>
          </p:cNvPr>
          <p:cNvSpPr txBox="1"/>
          <p:nvPr/>
        </p:nvSpPr>
        <p:spPr>
          <a:xfrm>
            <a:off x="3663520" y="2371170"/>
            <a:ext cx="252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</a:t>
            </a:r>
          </a:p>
        </p:txBody>
      </p:sp>
      <p:sp>
        <p:nvSpPr>
          <p:cNvPr id="12" name="Triangle isocèle 11">
            <a:extLst>
              <a:ext uri="{FF2B5EF4-FFF2-40B4-BE49-F238E27FC236}">
                <a16:creationId xmlns:a16="http://schemas.microsoft.com/office/drawing/2014/main" id="{56661A1C-4288-48CE-9FDF-5731357EF4E8}"/>
              </a:ext>
            </a:extLst>
          </p:cNvPr>
          <p:cNvSpPr/>
          <p:nvPr/>
        </p:nvSpPr>
        <p:spPr>
          <a:xfrm rot="10800000">
            <a:off x="3637393" y="2214414"/>
            <a:ext cx="235132" cy="15675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00E6E00-DB71-48BC-A7DE-A91A9BB8C66B}"/>
              </a:ext>
            </a:extLst>
          </p:cNvPr>
          <p:cNvSpPr txBox="1"/>
          <p:nvPr/>
        </p:nvSpPr>
        <p:spPr>
          <a:xfrm>
            <a:off x="4712902" y="2359172"/>
            <a:ext cx="42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 R</a:t>
            </a:r>
            <a:endParaRPr lang="fr-FR" sz="12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2951A5B-5608-41C4-A818-297FA3BE3042}"/>
              </a:ext>
            </a:extLst>
          </p:cNvPr>
          <p:cNvSpPr txBox="1"/>
          <p:nvPr/>
        </p:nvSpPr>
        <p:spPr>
          <a:xfrm>
            <a:off x="5823244" y="2372847"/>
            <a:ext cx="42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 R</a:t>
            </a:r>
            <a:endParaRPr lang="fr-FR" sz="1200" dirty="0"/>
          </a:p>
        </p:txBody>
      </p:sp>
      <p:sp>
        <p:nvSpPr>
          <p:cNvPr id="15" name="Triangle isocèle 14">
            <a:extLst>
              <a:ext uri="{FF2B5EF4-FFF2-40B4-BE49-F238E27FC236}">
                <a16:creationId xmlns:a16="http://schemas.microsoft.com/office/drawing/2014/main" id="{54F13272-CC57-4490-B9A7-147C8306C3C5}"/>
              </a:ext>
            </a:extLst>
          </p:cNvPr>
          <p:cNvSpPr/>
          <p:nvPr/>
        </p:nvSpPr>
        <p:spPr>
          <a:xfrm rot="10800000">
            <a:off x="4745559" y="2211151"/>
            <a:ext cx="235132" cy="156756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isocèle 15">
            <a:extLst>
              <a:ext uri="{FF2B5EF4-FFF2-40B4-BE49-F238E27FC236}">
                <a16:creationId xmlns:a16="http://schemas.microsoft.com/office/drawing/2014/main" id="{7C10FAA0-33F1-465B-9E2B-97B0E67186AC}"/>
              </a:ext>
            </a:extLst>
          </p:cNvPr>
          <p:cNvSpPr/>
          <p:nvPr/>
        </p:nvSpPr>
        <p:spPr>
          <a:xfrm rot="10800000">
            <a:off x="5858080" y="2193253"/>
            <a:ext cx="235132" cy="156756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B1C3A9-A82F-498A-92E5-FF5A94995C1F}"/>
              </a:ext>
            </a:extLst>
          </p:cNvPr>
          <p:cNvSpPr/>
          <p:nvPr/>
        </p:nvSpPr>
        <p:spPr>
          <a:xfrm>
            <a:off x="1952286" y="3166115"/>
            <a:ext cx="6234443" cy="26112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9DD50F-64C5-435E-ACF7-F379E7C75E75}"/>
              </a:ext>
            </a:extLst>
          </p:cNvPr>
          <p:cNvSpPr/>
          <p:nvPr/>
        </p:nvSpPr>
        <p:spPr>
          <a:xfrm>
            <a:off x="8176871" y="3166115"/>
            <a:ext cx="768398" cy="261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E238C64-F876-4FAA-84FC-92BD09F7FCFA}"/>
              </a:ext>
            </a:extLst>
          </p:cNvPr>
          <p:cNvSpPr txBox="1"/>
          <p:nvPr/>
        </p:nvSpPr>
        <p:spPr>
          <a:xfrm>
            <a:off x="7870654" y="3150242"/>
            <a:ext cx="42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R</a:t>
            </a:r>
            <a:endParaRPr lang="fr-FR" sz="1200" dirty="0"/>
          </a:p>
        </p:txBody>
      </p:sp>
      <p:sp>
        <p:nvSpPr>
          <p:cNvPr id="20" name="Triangle isocèle 19">
            <a:extLst>
              <a:ext uri="{FF2B5EF4-FFF2-40B4-BE49-F238E27FC236}">
                <a16:creationId xmlns:a16="http://schemas.microsoft.com/office/drawing/2014/main" id="{33067609-45E6-4E8C-BA70-746156C84CA6}"/>
              </a:ext>
            </a:extLst>
          </p:cNvPr>
          <p:cNvSpPr/>
          <p:nvPr/>
        </p:nvSpPr>
        <p:spPr>
          <a:xfrm rot="10800000">
            <a:off x="7870654" y="3001423"/>
            <a:ext cx="235132" cy="156756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276454E-43FD-42A6-AC68-EE972773DB94}"/>
              </a:ext>
            </a:extLst>
          </p:cNvPr>
          <p:cNvSpPr txBox="1"/>
          <p:nvPr/>
        </p:nvSpPr>
        <p:spPr>
          <a:xfrm>
            <a:off x="249812" y="4833859"/>
            <a:ext cx="11199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Gradual changes </a:t>
            </a:r>
            <a:r>
              <a:rPr lang="en-US"/>
              <a:t>that do not affect coherence (A, E and S)</a:t>
            </a:r>
          </a:p>
          <a:p>
            <a:endParaRPr lang="en-US" b="1"/>
          </a:p>
          <a:p>
            <a:r>
              <a:rPr lang="en-US" b="1"/>
              <a:t>Transformation :</a:t>
            </a:r>
            <a:r>
              <a:rPr lang="en-US"/>
              <a:t> changes that lead to the implementation of a new coherence (R) 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E1D2E8F-3342-4D4E-A45E-342030B1CBA3}"/>
              </a:ext>
            </a:extLst>
          </p:cNvPr>
          <p:cNvSpPr txBox="1"/>
          <p:nvPr/>
        </p:nvSpPr>
        <p:spPr>
          <a:xfrm>
            <a:off x="-52376" y="1189564"/>
            <a:ext cx="126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latin typeface="+mj-lt"/>
              </a:rPr>
              <a:t>Use of the ESR framework to split the trajectory into coherence phase </a:t>
            </a:r>
            <a:endParaRPr lang="fr-FR" sz="2800" dirty="0">
              <a:latin typeface="+mj-lt"/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A313F23-AFE5-42EC-86A9-3B3402404CD8}"/>
              </a:ext>
            </a:extLst>
          </p:cNvPr>
          <p:cNvCxnSpPr/>
          <p:nvPr/>
        </p:nvCxnSpPr>
        <p:spPr>
          <a:xfrm>
            <a:off x="6114813" y="2356781"/>
            <a:ext cx="0" cy="2763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A9A9B561-3817-4F0A-A2DC-6B723C32FBAE}"/>
              </a:ext>
            </a:extLst>
          </p:cNvPr>
          <p:cNvCxnSpPr/>
          <p:nvPr/>
        </p:nvCxnSpPr>
        <p:spPr>
          <a:xfrm>
            <a:off x="4997213" y="2336461"/>
            <a:ext cx="0" cy="2763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38699F1E-C9EF-4DAB-A2E3-499C3D2124E3}"/>
              </a:ext>
            </a:extLst>
          </p:cNvPr>
          <p:cNvCxnSpPr/>
          <p:nvPr/>
        </p:nvCxnSpPr>
        <p:spPr>
          <a:xfrm>
            <a:off x="8172515" y="3150242"/>
            <a:ext cx="0" cy="2763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D12CA53E-E731-4410-BADA-65AED17DC12A}"/>
              </a:ext>
            </a:extLst>
          </p:cNvPr>
          <p:cNvSpPr txBox="1"/>
          <p:nvPr/>
        </p:nvSpPr>
        <p:spPr>
          <a:xfrm>
            <a:off x="159799" y="2340681"/>
            <a:ext cx="213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latin typeface="+mj-lt"/>
              </a:rPr>
              <a:t>Farm </a:t>
            </a:r>
            <a:r>
              <a:rPr lang="fr-FR" dirty="0">
                <a:latin typeface="+mj-lt"/>
              </a:rPr>
              <a:t>1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A2E98CD-4462-4AC3-B904-7632103519F6}"/>
              </a:ext>
            </a:extLst>
          </p:cNvPr>
          <p:cNvSpPr txBox="1"/>
          <p:nvPr/>
        </p:nvSpPr>
        <p:spPr>
          <a:xfrm>
            <a:off x="159799" y="3138646"/>
            <a:ext cx="213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latin typeface="+mj-lt"/>
              </a:rPr>
              <a:t>Farm </a:t>
            </a:r>
            <a:r>
              <a:rPr lang="fr-FR" dirty="0">
                <a:latin typeface="+mj-lt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0416860-CFE7-4083-A819-05B78CB78B29}"/>
              </a:ext>
            </a:extLst>
          </p:cNvPr>
          <p:cNvSpPr/>
          <p:nvPr/>
        </p:nvSpPr>
        <p:spPr>
          <a:xfrm>
            <a:off x="9434790" y="2450437"/>
            <a:ext cx="175224" cy="156717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riangle isocèle 28">
            <a:extLst>
              <a:ext uri="{FF2B5EF4-FFF2-40B4-BE49-F238E27FC236}">
                <a16:creationId xmlns:a16="http://schemas.microsoft.com/office/drawing/2014/main" id="{74E48328-B569-4B43-A45B-CFA8857766CB}"/>
              </a:ext>
            </a:extLst>
          </p:cNvPr>
          <p:cNvSpPr/>
          <p:nvPr/>
        </p:nvSpPr>
        <p:spPr>
          <a:xfrm rot="10800000">
            <a:off x="9476156" y="3223459"/>
            <a:ext cx="149009" cy="15675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9CB732B-3CC3-4094-AADA-C2E99A8A9BD2}"/>
              </a:ext>
            </a:extLst>
          </p:cNvPr>
          <p:cNvSpPr txBox="1"/>
          <p:nvPr/>
        </p:nvSpPr>
        <p:spPr>
          <a:xfrm>
            <a:off x="9748985" y="3150242"/>
            <a:ext cx="2458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/>
              <a:t>Change of coherence phase</a:t>
            </a:r>
            <a:endParaRPr lang="fr-FR" sz="1400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3E7B9ED-505D-4229-BFE5-DEDC69C22439}"/>
              </a:ext>
            </a:extLst>
          </p:cNvPr>
          <p:cNvSpPr txBox="1"/>
          <p:nvPr/>
        </p:nvSpPr>
        <p:spPr>
          <a:xfrm>
            <a:off x="9733926" y="2312209"/>
            <a:ext cx="24486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Period during which the farm </a:t>
            </a:r>
            <a:r>
              <a:rPr lang="fr-FR" sz="1400"/>
              <a:t>have the same coherence in the conduct of activities</a:t>
            </a:r>
            <a:endParaRPr lang="fr-FR" sz="1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F603EBC-6295-45A7-84CE-077ED1A3E893}"/>
              </a:ext>
            </a:extLst>
          </p:cNvPr>
          <p:cNvSpPr/>
          <p:nvPr/>
        </p:nvSpPr>
        <p:spPr>
          <a:xfrm>
            <a:off x="9283893" y="2282826"/>
            <a:ext cx="2829767" cy="12877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1D2EBBD-19EB-4ABC-8823-4D826CCD30E5}"/>
              </a:ext>
            </a:extLst>
          </p:cNvPr>
          <p:cNvSpPr txBox="1"/>
          <p:nvPr/>
        </p:nvSpPr>
        <p:spPr>
          <a:xfrm>
            <a:off x="8381747" y="3896145"/>
            <a:ext cx="339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>
                <a:solidFill>
                  <a:schemeClr val="bg1">
                    <a:lumMod val="50000"/>
                  </a:schemeClr>
                </a:solidFill>
              </a:rPr>
              <a:t>Adapted from 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Moulin et al. 2008</a:t>
            </a:r>
          </a:p>
        </p:txBody>
      </p:sp>
      <p:sp>
        <p:nvSpPr>
          <p:cNvPr id="34" name="Organigramme : Processus 8">
            <a:extLst>
              <a:ext uri="{FF2B5EF4-FFF2-40B4-BE49-F238E27FC236}">
                <a16:creationId xmlns:a16="http://schemas.microsoft.com/office/drawing/2014/main" id="{1617B28D-A330-4500-B9E4-B7E3D9F73198}"/>
              </a:ext>
            </a:extLst>
          </p:cNvPr>
          <p:cNvSpPr/>
          <p:nvPr/>
        </p:nvSpPr>
        <p:spPr>
          <a:xfrm>
            <a:off x="0" y="0"/>
            <a:ext cx="12192000" cy="886402"/>
          </a:xfrm>
          <a:prstGeom prst="flowChartProcess">
            <a:avLst/>
          </a:prstGeom>
          <a:solidFill>
            <a:srgbClr val="D4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DF1BB26-523A-44A9-A540-53ADCA3DE644}"/>
              </a:ext>
            </a:extLst>
          </p:cNvPr>
          <p:cNvSpPr txBox="1"/>
          <p:nvPr/>
        </p:nvSpPr>
        <p:spPr>
          <a:xfrm>
            <a:off x="273349" y="212368"/>
            <a:ext cx="10899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Garamond" panose="02020404030301010803" pitchFamily="18" charset="0"/>
              </a:rPr>
              <a:t>Methods </a:t>
            </a:r>
            <a:r>
              <a:rPr lang="fr-FR" sz="2800">
                <a:latin typeface="Garamond" panose="02020404030301010803" pitchFamily="18" charset="0"/>
              </a:rPr>
              <a:t>–</a:t>
            </a:r>
            <a:r>
              <a:rPr lang="en-US" sz="2800">
                <a:latin typeface="Garamond" panose="02020404030301010803" pitchFamily="18" charset="0"/>
              </a:rPr>
              <a:t> Caracterizing the trajectory of changes implemented 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0B1ACFC-316A-4553-829E-3E591781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110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79762F66-6646-4069-B4C5-D5E8AFF3A0CA}"/>
              </a:ext>
            </a:extLst>
          </p:cNvPr>
          <p:cNvCxnSpPr/>
          <p:nvPr/>
        </p:nvCxnSpPr>
        <p:spPr>
          <a:xfrm flipV="1">
            <a:off x="1425304" y="2632151"/>
            <a:ext cx="9843436" cy="21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D89088FA-E08D-4314-B3B4-07A753C82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227"/>
          <a:stretch/>
        </p:blipFill>
        <p:spPr>
          <a:xfrm>
            <a:off x="0" y="2807068"/>
            <a:ext cx="11353800" cy="151470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1EE76D-84EE-4AF0-A86D-63D91C42CBE6}"/>
              </a:ext>
            </a:extLst>
          </p:cNvPr>
          <p:cNvSpPr txBox="1"/>
          <p:nvPr/>
        </p:nvSpPr>
        <p:spPr>
          <a:xfrm>
            <a:off x="8230" y="1229966"/>
            <a:ext cx="126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latin typeface="+mj-lt"/>
              </a:rPr>
              <a:t>Use of the ESR framework to cut trajectory into coherence phase</a:t>
            </a:r>
            <a:endParaRPr lang="fr-FR" sz="2800" dirty="0">
              <a:latin typeface="+mj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474FBBC-E497-4CED-B279-48CA219AA5FA}"/>
              </a:ext>
            </a:extLst>
          </p:cNvPr>
          <p:cNvSpPr txBox="1"/>
          <p:nvPr/>
        </p:nvSpPr>
        <p:spPr>
          <a:xfrm>
            <a:off x="11353800" y="2452255"/>
            <a:ext cx="732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>
                <a:solidFill>
                  <a:schemeClr val="accent1"/>
                </a:solidFill>
              </a:rPr>
              <a:t>time</a:t>
            </a:r>
          </a:p>
        </p:txBody>
      </p:sp>
      <p:sp>
        <p:nvSpPr>
          <p:cNvPr id="8" name="Organigramme : Processus 8">
            <a:extLst>
              <a:ext uri="{FF2B5EF4-FFF2-40B4-BE49-F238E27FC236}">
                <a16:creationId xmlns:a16="http://schemas.microsoft.com/office/drawing/2014/main" id="{3816A7FB-882C-46C4-9548-21E53BF7BB92}"/>
              </a:ext>
            </a:extLst>
          </p:cNvPr>
          <p:cNvSpPr/>
          <p:nvPr/>
        </p:nvSpPr>
        <p:spPr>
          <a:xfrm>
            <a:off x="0" y="0"/>
            <a:ext cx="12192000" cy="886402"/>
          </a:xfrm>
          <a:prstGeom prst="flowChartProcess">
            <a:avLst/>
          </a:prstGeom>
          <a:solidFill>
            <a:srgbClr val="D4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3DA49E1-8013-4D97-8552-1BA514B917E5}"/>
              </a:ext>
            </a:extLst>
          </p:cNvPr>
          <p:cNvSpPr txBox="1"/>
          <p:nvPr/>
        </p:nvSpPr>
        <p:spPr>
          <a:xfrm>
            <a:off x="273349" y="212368"/>
            <a:ext cx="10899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Garamond" panose="02020404030301010803" pitchFamily="18" charset="0"/>
              </a:rPr>
              <a:t>Methods </a:t>
            </a:r>
            <a:r>
              <a:rPr lang="fr-FR" sz="2800">
                <a:latin typeface="Garamond" panose="02020404030301010803" pitchFamily="18" charset="0"/>
              </a:rPr>
              <a:t>–</a:t>
            </a:r>
            <a:r>
              <a:rPr lang="en-US" sz="2800">
                <a:latin typeface="Garamond" panose="02020404030301010803" pitchFamily="18" charset="0"/>
              </a:rPr>
              <a:t> Caracterizing the trajectory of changes implemented 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3DF2D67-5137-4203-9926-C761D170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5201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12339</TotalTime>
  <Words>1381</Words>
  <Application>Microsoft Office PowerPoint</Application>
  <PresentationFormat>Grand écran</PresentationFormat>
  <Paragraphs>431</Paragraphs>
  <Slides>23</Slides>
  <Notes>4</Notes>
  <HiddenSlides>2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Garamond</vt:lpstr>
      <vt:lpstr>Times New Roman</vt:lpstr>
      <vt:lpstr>Wingdings</vt:lpstr>
      <vt:lpstr>Thème Office</vt:lpstr>
      <vt:lpstr>Trajectories of technical changes in pesticide reduction across French vineyards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Contribution title</dc:title>
  <dc:creator>Esther Fouillet</dc:creator>
  <cp:lastModifiedBy>Esther Fouillet</cp:lastModifiedBy>
  <cp:revision>95</cp:revision>
  <dcterms:created xsi:type="dcterms:W3CDTF">2024-06-09T17:28:30Z</dcterms:created>
  <dcterms:modified xsi:type="dcterms:W3CDTF">2024-09-10T07:01:55Z</dcterms:modified>
</cp:coreProperties>
</file>