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1" r:id="rId4"/>
    <p:sldId id="381" r:id="rId5"/>
    <p:sldId id="269" r:id="rId6"/>
    <p:sldId id="377" r:id="rId7"/>
    <p:sldId id="264" r:id="rId8"/>
    <p:sldId id="382" r:id="rId9"/>
    <p:sldId id="266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942"/>
    <a:srgbClr val="F8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4" autoAdjust="0"/>
    <p:restoredTop sz="93567"/>
  </p:normalViewPr>
  <p:slideViewPr>
    <p:cSldViewPr snapToGrid="0" showGuides="1">
      <p:cViewPr varScale="1">
        <p:scale>
          <a:sx n="110" d="100"/>
          <a:sy n="110" d="100"/>
        </p:scale>
        <p:origin x="176" y="1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e_1\Documents\USA\Scientifique\ARTICLE\DATA\Q6Q7Q8%20SingleCount%20March11%20for%20JUSTINE%20FIGURES%20v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Marie_1\Documents\USA\Scientifique\ARTICLE\DATA\Q6Q7Q8%20SingleCount%20March11%20for%20JUSTINE%20FIGURES%20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84975792047233"/>
          <c:y val="6.4188913586240029E-2"/>
          <c:w val="0.3901065367427991"/>
          <c:h val="0.69945130923377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'Q6Q7Q8 SingleCount FIG vf'!$B$2</c:f>
              <c:strCache>
                <c:ptCount val="1"/>
                <c:pt idx="0">
                  <c:v>USA-warm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'Q6Q7Q8 SingleCount FIG vf'!$A$3:$A$9</c:f>
              <c:strCache>
                <c:ptCount val="7"/>
                <c:pt idx="0">
                  <c:v>Increase grazing</c:v>
                </c:pt>
                <c:pt idx="1">
                  <c:v>Increase hedges/agroforestry</c:v>
                </c:pt>
                <c:pt idx="2">
                  <c:v>Increase/maintain/diversify/till cover crop</c:v>
                </c:pt>
                <c:pt idx="3">
                  <c:v>Reduce herbicide</c:v>
                </c:pt>
                <c:pt idx="4">
                  <c:v>Reduce/eliminate/change tillage</c:v>
                </c:pt>
                <c:pt idx="5">
                  <c:v>Staw mulch inter row</c:v>
                </c:pt>
                <c:pt idx="6">
                  <c:v>Use compost/organic fertilization/return pruning residue</c:v>
                </c:pt>
              </c:strCache>
            </c:strRef>
          </c:cat>
          <c:val>
            <c:numRef>
              <c:f>'Q6Q7Q8 SingleCount FIG vf'!$B$3:$B$9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FD40-830D-22B3EC21DE17}"/>
            </c:ext>
          </c:extLst>
        </c:ser>
        <c:ser>
          <c:idx val="1"/>
          <c:order val="1"/>
          <c:tx>
            <c:strRef>
              <c:f>'Q6Q7Q8 SingleCount FIG vf'!$C$2</c:f>
              <c:strCache>
                <c:ptCount val="1"/>
                <c:pt idx="0">
                  <c:v>USA-cool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'Q6Q7Q8 SingleCount FIG vf'!$A$3:$A$9</c:f>
              <c:strCache>
                <c:ptCount val="7"/>
                <c:pt idx="0">
                  <c:v>Increase grazing</c:v>
                </c:pt>
                <c:pt idx="1">
                  <c:v>Increase hedges/agroforestry</c:v>
                </c:pt>
                <c:pt idx="2">
                  <c:v>Increase/maintain/diversify/till cover crop</c:v>
                </c:pt>
                <c:pt idx="3">
                  <c:v>Reduce herbicide</c:v>
                </c:pt>
                <c:pt idx="4">
                  <c:v>Reduce/eliminate/change tillage</c:v>
                </c:pt>
                <c:pt idx="5">
                  <c:v>Staw mulch inter row</c:v>
                </c:pt>
                <c:pt idx="6">
                  <c:v>Use compost/organic fertilization/return pruning residue</c:v>
                </c:pt>
              </c:strCache>
            </c:strRef>
          </c:cat>
          <c:val>
            <c:numRef>
              <c:f>'Q6Q7Q8 SingleCount FIG vf'!$C$3:$C$9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FD40-830D-22B3EC21DE17}"/>
            </c:ext>
          </c:extLst>
        </c:ser>
        <c:ser>
          <c:idx val="2"/>
          <c:order val="2"/>
          <c:tx>
            <c:strRef>
              <c:f>'Q6Q7Q8 SingleCount FIG vf'!$D$2</c:f>
              <c:strCache>
                <c:ptCount val="1"/>
                <c:pt idx="0">
                  <c:v>France-warm</c:v>
                </c:pt>
              </c:strCache>
            </c:strRef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'Q6Q7Q8 SingleCount FIG vf'!$A$3:$A$9</c:f>
              <c:strCache>
                <c:ptCount val="7"/>
                <c:pt idx="0">
                  <c:v>Increase grazing</c:v>
                </c:pt>
                <c:pt idx="1">
                  <c:v>Increase hedges/agroforestry</c:v>
                </c:pt>
                <c:pt idx="2">
                  <c:v>Increase/maintain/diversify/till cover crop</c:v>
                </c:pt>
                <c:pt idx="3">
                  <c:v>Reduce herbicide</c:v>
                </c:pt>
                <c:pt idx="4">
                  <c:v>Reduce/eliminate/change tillage</c:v>
                </c:pt>
                <c:pt idx="5">
                  <c:v>Staw mulch inter row</c:v>
                </c:pt>
                <c:pt idx="6">
                  <c:v>Use compost/organic fertilization/return pruning residue</c:v>
                </c:pt>
              </c:strCache>
            </c:strRef>
          </c:cat>
          <c:val>
            <c:numRef>
              <c:f>'Q6Q7Q8 SingleCount FIG vf'!$D$3:$D$9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FD40-830D-22B3EC21DE17}"/>
            </c:ext>
          </c:extLst>
        </c:ser>
        <c:ser>
          <c:idx val="3"/>
          <c:order val="3"/>
          <c:tx>
            <c:strRef>
              <c:f>'Q6Q7Q8 SingleCount FIG vf'!$E$2</c:f>
              <c:strCache>
                <c:ptCount val="1"/>
                <c:pt idx="0">
                  <c:v>France-cool</c:v>
                </c:pt>
              </c:strCache>
            </c:strRef>
          </c:tx>
          <c:spPr>
            <a:pattFill prst="lgCheck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'Q6Q7Q8 SingleCount FIG vf'!$A$3:$A$9</c:f>
              <c:strCache>
                <c:ptCount val="7"/>
                <c:pt idx="0">
                  <c:v>Increase grazing</c:v>
                </c:pt>
                <c:pt idx="1">
                  <c:v>Increase hedges/agroforestry</c:v>
                </c:pt>
                <c:pt idx="2">
                  <c:v>Increase/maintain/diversify/till cover crop</c:v>
                </c:pt>
                <c:pt idx="3">
                  <c:v>Reduce herbicide</c:v>
                </c:pt>
                <c:pt idx="4">
                  <c:v>Reduce/eliminate/change tillage</c:v>
                </c:pt>
                <c:pt idx="5">
                  <c:v>Staw mulch inter row</c:v>
                </c:pt>
                <c:pt idx="6">
                  <c:v>Use compost/organic fertilization/return pruning residue</c:v>
                </c:pt>
              </c:strCache>
            </c:strRef>
          </c:cat>
          <c:val>
            <c:numRef>
              <c:f>'Q6Q7Q8 SingleCount FIG vf'!$E$3:$E$9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FD40-830D-22B3EC21D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093794352"/>
        <c:axId val="1207905744"/>
      </c:barChart>
      <c:catAx>
        <c:axId val="109379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7905744"/>
        <c:crosses val="autoZero"/>
        <c:auto val="1"/>
        <c:lblAlgn val="ctr"/>
        <c:lblOffset val="100"/>
        <c:noMultiLvlLbl val="0"/>
      </c:catAx>
      <c:valAx>
        <c:axId val="1207905744"/>
        <c:scaling>
          <c:orientation val="minMax"/>
          <c:max val="3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79435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84975792047233"/>
          <c:y val="6.4188913586240029E-2"/>
          <c:w val="0.3901065367427991"/>
          <c:h val="0.69945130923377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'Q6Q7Q8 SingleCount FIG vf'!$B$41</c:f>
              <c:strCache>
                <c:ptCount val="1"/>
                <c:pt idx="0">
                  <c:v>USA-warm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'Q6Q7Q8 SingleCount FIG vf'!$A$42:$A$50</c:f>
              <c:strCache>
                <c:ptCount val="9"/>
                <c:pt idx="0">
                  <c:v>Add straw/green waste mulch</c:v>
                </c:pt>
                <c:pt idx="1">
                  <c:v>Increase biodiversity</c:v>
                </c:pt>
                <c:pt idx="2">
                  <c:v>Increase grazing</c:v>
                </c:pt>
                <c:pt idx="3">
                  <c:v>Increase hedges/agroforestry</c:v>
                </c:pt>
                <c:pt idx="4">
                  <c:v>Increase/maintain/diversify cover crop</c:v>
                </c:pt>
                <c:pt idx="5">
                  <c:v>Increase/reduce herbicide</c:v>
                </c:pt>
                <c:pt idx="6">
                  <c:v>Manage/adapt whole vineyard system</c:v>
                </c:pt>
                <c:pt idx="7">
                  <c:v>Reduce/eliminate/change tillage</c:v>
                </c:pt>
                <c:pt idx="8">
                  <c:v>Use compost/organic fertilization/return pruning residue</c:v>
                </c:pt>
              </c:strCache>
            </c:strRef>
          </c:cat>
          <c:val>
            <c:numRef>
              <c:f>'Q6Q7Q8 SingleCount FIG vf'!$B$42:$B$50</c:f>
              <c:numCache>
                <c:formatCode>General</c:formatCode>
                <c:ptCount val="9"/>
                <c:pt idx="1">
                  <c:v>1</c:v>
                </c:pt>
                <c:pt idx="4">
                  <c:v>7</c:v>
                </c:pt>
                <c:pt idx="6">
                  <c:v>1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2-7E45-879C-FB2C286544CC}"/>
            </c:ext>
          </c:extLst>
        </c:ser>
        <c:ser>
          <c:idx val="1"/>
          <c:order val="1"/>
          <c:tx>
            <c:strRef>
              <c:f>'Q6Q7Q8 SingleCount FIG vf'!$C$41</c:f>
              <c:strCache>
                <c:ptCount val="1"/>
                <c:pt idx="0">
                  <c:v>USA-cool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'Q6Q7Q8 SingleCount FIG vf'!$A$42:$A$50</c:f>
              <c:strCache>
                <c:ptCount val="9"/>
                <c:pt idx="0">
                  <c:v>Add straw/green waste mulch</c:v>
                </c:pt>
                <c:pt idx="1">
                  <c:v>Increase biodiversity</c:v>
                </c:pt>
                <c:pt idx="2">
                  <c:v>Increase grazing</c:v>
                </c:pt>
                <c:pt idx="3">
                  <c:v>Increase hedges/agroforestry</c:v>
                </c:pt>
                <c:pt idx="4">
                  <c:v>Increase/maintain/diversify cover crop</c:v>
                </c:pt>
                <c:pt idx="5">
                  <c:v>Increase/reduce herbicide</c:v>
                </c:pt>
                <c:pt idx="6">
                  <c:v>Manage/adapt whole vineyard system</c:v>
                </c:pt>
                <c:pt idx="7">
                  <c:v>Reduce/eliminate/change tillage</c:v>
                </c:pt>
                <c:pt idx="8">
                  <c:v>Use compost/organic fertilization/return pruning residue</c:v>
                </c:pt>
              </c:strCache>
            </c:strRef>
          </c:cat>
          <c:val>
            <c:numRef>
              <c:f>'Q6Q7Q8 SingleCount FIG vf'!$C$42:$C$50</c:f>
              <c:numCache>
                <c:formatCode>General</c:formatCode>
                <c:ptCount val="9"/>
                <c:pt idx="0">
                  <c:v>3</c:v>
                </c:pt>
                <c:pt idx="4">
                  <c:v>7</c:v>
                </c:pt>
                <c:pt idx="5">
                  <c:v>1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2-7E45-879C-FB2C286544CC}"/>
            </c:ext>
          </c:extLst>
        </c:ser>
        <c:ser>
          <c:idx val="2"/>
          <c:order val="2"/>
          <c:tx>
            <c:strRef>
              <c:f>'Q6Q7Q8 SingleCount FIG vf'!$D$41</c:f>
              <c:strCache>
                <c:ptCount val="1"/>
                <c:pt idx="0">
                  <c:v>France-warm</c:v>
                </c:pt>
              </c:strCache>
            </c:strRef>
          </c:tx>
          <c:spPr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'Q6Q7Q8 SingleCount FIG vf'!$A$42:$A$50</c:f>
              <c:strCache>
                <c:ptCount val="9"/>
                <c:pt idx="0">
                  <c:v>Add straw/green waste mulch</c:v>
                </c:pt>
                <c:pt idx="1">
                  <c:v>Increase biodiversity</c:v>
                </c:pt>
                <c:pt idx="2">
                  <c:v>Increase grazing</c:v>
                </c:pt>
                <c:pt idx="3">
                  <c:v>Increase hedges/agroforestry</c:v>
                </c:pt>
                <c:pt idx="4">
                  <c:v>Increase/maintain/diversify cover crop</c:v>
                </c:pt>
                <c:pt idx="5">
                  <c:v>Increase/reduce herbicide</c:v>
                </c:pt>
                <c:pt idx="6">
                  <c:v>Manage/adapt whole vineyard system</c:v>
                </c:pt>
                <c:pt idx="7">
                  <c:v>Reduce/eliminate/change tillage</c:v>
                </c:pt>
                <c:pt idx="8">
                  <c:v>Use compost/organic fertilization/return pruning residue</c:v>
                </c:pt>
              </c:strCache>
            </c:strRef>
          </c:cat>
          <c:val>
            <c:numRef>
              <c:f>'Q6Q7Q8 SingleCount FIG vf'!$D$42:$D$50</c:f>
              <c:numCache>
                <c:formatCode>General</c:formatCode>
                <c:ptCount val="9"/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2-7E45-879C-FB2C286544CC}"/>
            </c:ext>
          </c:extLst>
        </c:ser>
        <c:ser>
          <c:idx val="3"/>
          <c:order val="3"/>
          <c:tx>
            <c:strRef>
              <c:f>'Q6Q7Q8 SingleCount FIG vf'!$E$41</c:f>
              <c:strCache>
                <c:ptCount val="1"/>
                <c:pt idx="0">
                  <c:v>France-cool</c:v>
                </c:pt>
              </c:strCache>
            </c:strRef>
          </c:tx>
          <c:spPr>
            <a:pattFill prst="lgCheck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'Q6Q7Q8 SingleCount FIG vf'!$A$42:$A$50</c:f>
              <c:strCache>
                <c:ptCount val="9"/>
                <c:pt idx="0">
                  <c:v>Add straw/green waste mulch</c:v>
                </c:pt>
                <c:pt idx="1">
                  <c:v>Increase biodiversity</c:v>
                </c:pt>
                <c:pt idx="2">
                  <c:v>Increase grazing</c:v>
                </c:pt>
                <c:pt idx="3">
                  <c:v>Increase hedges/agroforestry</c:v>
                </c:pt>
                <c:pt idx="4">
                  <c:v>Increase/maintain/diversify cover crop</c:v>
                </c:pt>
                <c:pt idx="5">
                  <c:v>Increase/reduce herbicide</c:v>
                </c:pt>
                <c:pt idx="6">
                  <c:v>Manage/adapt whole vineyard system</c:v>
                </c:pt>
                <c:pt idx="7">
                  <c:v>Reduce/eliminate/change tillage</c:v>
                </c:pt>
                <c:pt idx="8">
                  <c:v>Use compost/organic fertilization/return pruning residue</c:v>
                </c:pt>
              </c:strCache>
            </c:strRef>
          </c:cat>
          <c:val>
            <c:numRef>
              <c:f>'Q6Q7Q8 SingleCount FIG vf'!$E$42:$E$50</c:f>
              <c:numCache>
                <c:formatCode>General</c:formatCode>
                <c:ptCount val="9"/>
                <c:pt idx="0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2-7E45-879C-FB2C28654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093794352"/>
        <c:axId val="1207905744"/>
      </c:barChart>
      <c:catAx>
        <c:axId val="109379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7905744"/>
        <c:crosses val="autoZero"/>
        <c:auto val="1"/>
        <c:lblAlgn val="ctr"/>
        <c:lblOffset val="100"/>
        <c:noMultiLvlLbl val="0"/>
      </c:catAx>
      <c:valAx>
        <c:axId val="1207905744"/>
        <c:scaling>
          <c:orientation val="minMax"/>
          <c:max val="3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794352"/>
        <c:crosses val="autoZero"/>
        <c:crossBetween val="between"/>
        <c:majorUnit val="4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6315-878D-4146-8F9C-8DAD827E5302}" type="datetimeFigureOut">
              <a:rPr lang="fr-FR" smtClean="0"/>
              <a:t>07/08/2024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9FEC-9057-8B48-A7C0-65E0C226C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most</a:t>
            </a:r>
            <a:r>
              <a:rPr lang="fr-FR" dirty="0"/>
              <a:t> effective SOC </a:t>
            </a:r>
            <a:r>
              <a:rPr lang="fr-FR" dirty="0" err="1"/>
              <a:t>sequestration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achieved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 combination of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amendments</a:t>
            </a:r>
            <a:r>
              <a:rPr lang="fr-FR" dirty="0"/>
              <a:t> and </a:t>
            </a:r>
            <a:r>
              <a:rPr lang="fr-FR" dirty="0" err="1"/>
              <a:t>no-till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E9FEC-9057-8B48-A7C0-65E0C226C4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5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Scheme of case </a:t>
            </a:r>
            <a:r>
              <a:rPr lang="fr-FR" dirty="0" err="1"/>
              <a:t>study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interviees</a:t>
            </a:r>
            <a:r>
              <a:rPr lang="fr-FR" dirty="0"/>
              <a:t> </a:t>
            </a:r>
            <a:r>
              <a:rPr lang="fr-FR" dirty="0" err="1"/>
              <a:t>anonymous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E9FEC-9057-8B48-A7C0-65E0C226C4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17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Oral : detail main point for each practice with precision of the study area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E9FEC-9057-8B48-A7C0-65E0C226C4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4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err="1"/>
              <a:t>Characterization</a:t>
            </a:r>
            <a:r>
              <a:rPr lang="fr-FR" sz="1200" dirty="0"/>
              <a:t> of the </a:t>
            </a:r>
            <a:r>
              <a:rPr lang="fr-FR" sz="1200" dirty="0" err="1"/>
              <a:t>weed</a:t>
            </a:r>
            <a:r>
              <a:rPr lang="fr-FR" sz="1200" dirty="0"/>
              <a:t> and plant cover management </a:t>
            </a:r>
            <a:r>
              <a:rPr lang="fr-FR" sz="1200" dirty="0" err="1"/>
              <a:t>logics</a:t>
            </a:r>
            <a:r>
              <a:rPr lang="fr-FR" sz="1200" dirty="0"/>
              <a:t> of </a:t>
            </a:r>
            <a:r>
              <a:rPr lang="fr-FR" sz="1200" dirty="0" err="1"/>
              <a:t>farmers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sloping</a:t>
            </a:r>
            <a:r>
              <a:rPr lang="fr-FR" sz="1200" dirty="0"/>
              <a:t> or </a:t>
            </a:r>
            <a:r>
              <a:rPr lang="fr-FR" sz="1200" dirty="0" err="1"/>
              <a:t>terraced</a:t>
            </a:r>
            <a:r>
              <a:rPr lang="fr-FR" sz="1200" dirty="0"/>
              <a:t> </a:t>
            </a:r>
            <a:r>
              <a:rPr lang="fr-FR" sz="1200" dirty="0" err="1"/>
              <a:t>vineyards</a:t>
            </a:r>
            <a:r>
              <a:rPr lang="fr-FR" sz="1200" dirty="0"/>
              <a:t> </a:t>
            </a:r>
            <a:r>
              <a:rPr lang="fr-FR" sz="1200" dirty="0" err="1"/>
              <a:t>who</a:t>
            </a:r>
            <a:r>
              <a:rPr lang="fr-FR" sz="1200" dirty="0"/>
              <a:t> have </a:t>
            </a:r>
            <a:r>
              <a:rPr lang="fr-FR" sz="1200" dirty="0" err="1"/>
              <a:t>eliminated</a:t>
            </a:r>
            <a:r>
              <a:rPr lang="fr-FR" sz="1200" dirty="0"/>
              <a:t> the use of glyphosate.</a:t>
            </a:r>
          </a:p>
          <a:p>
            <a:endParaRPr lang="fr-FR" sz="1200" dirty="0"/>
          </a:p>
          <a:p>
            <a:r>
              <a:rPr lang="fr-FR" sz="1200" dirty="0" err="1"/>
              <a:t>Technical</a:t>
            </a:r>
            <a:r>
              <a:rPr lang="fr-FR" sz="1200" dirty="0"/>
              <a:t> innovations </a:t>
            </a:r>
            <a:r>
              <a:rPr lang="fr-FR" sz="1200" dirty="0" err="1"/>
              <a:t>were</a:t>
            </a:r>
            <a:r>
              <a:rPr lang="fr-FR" sz="1200" dirty="0"/>
              <a:t> </a:t>
            </a:r>
            <a:r>
              <a:rPr lang="fr-FR" sz="1200" dirty="0" err="1"/>
              <a:t>implemented</a:t>
            </a:r>
            <a:r>
              <a:rPr lang="fr-FR" sz="1200" dirty="0"/>
              <a:t> by </a:t>
            </a:r>
            <a:r>
              <a:rPr lang="fr-FR" sz="1200" dirty="0" err="1"/>
              <a:t>combining</a:t>
            </a:r>
            <a:r>
              <a:rPr lang="fr-FR" sz="1200" dirty="0"/>
              <a:t> </a:t>
            </a:r>
            <a:r>
              <a:rPr lang="fr-FR" sz="1200" dirty="0" err="1"/>
              <a:t>them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innovations in </a:t>
            </a:r>
            <a:r>
              <a:rPr lang="fr-FR" sz="1200" dirty="0" err="1"/>
              <a:t>work</a:t>
            </a:r>
            <a:r>
              <a:rPr lang="fr-FR" sz="1200" dirty="0"/>
              <a:t> </a:t>
            </a:r>
            <a:r>
              <a:rPr lang="fr-FR" sz="1200" dirty="0" err="1"/>
              <a:t>organization</a:t>
            </a:r>
            <a:r>
              <a:rPr lang="fr-FR" sz="1200" dirty="0"/>
              <a:t>.</a:t>
            </a:r>
          </a:p>
          <a:p>
            <a:endParaRPr lang="fr-FR" sz="1200" dirty="0"/>
          </a:p>
          <a:p>
            <a:r>
              <a:rPr lang="fr-FR" sz="1200" dirty="0" err="1"/>
              <a:t>Develop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 on </a:t>
            </a:r>
            <a:r>
              <a:rPr lang="fr-FR" sz="1200" dirty="0" err="1"/>
              <a:t>systemic</a:t>
            </a:r>
            <a:r>
              <a:rPr lang="fr-FR" sz="1200" dirty="0"/>
              <a:t> levers to open up new </a:t>
            </a:r>
            <a:r>
              <a:rPr lang="fr-FR" sz="1200" dirty="0" err="1"/>
              <a:t>possibilities</a:t>
            </a:r>
            <a:r>
              <a:rPr lang="fr-FR" sz="1200" dirty="0"/>
              <a:t> and </a:t>
            </a:r>
            <a:r>
              <a:rPr lang="fr-FR" sz="1200" dirty="0" err="1"/>
              <a:t>remove</a:t>
            </a:r>
            <a:r>
              <a:rPr lang="fr-FR" sz="1200" dirty="0"/>
              <a:t> </a:t>
            </a:r>
            <a:r>
              <a:rPr lang="fr-FR" sz="1200" dirty="0" err="1"/>
              <a:t>technical</a:t>
            </a:r>
            <a:r>
              <a:rPr lang="fr-FR" sz="1200" dirty="0"/>
              <a:t> and </a:t>
            </a:r>
            <a:r>
              <a:rPr lang="fr-FR" sz="1200" dirty="0" err="1"/>
              <a:t>socio-economic</a:t>
            </a:r>
            <a:r>
              <a:rPr lang="fr-FR" sz="1200" dirty="0"/>
              <a:t> obstacles to the </a:t>
            </a:r>
            <a:r>
              <a:rPr lang="fr-FR" sz="1200" dirty="0" err="1"/>
              <a:t>elimination</a:t>
            </a:r>
            <a:r>
              <a:rPr lang="fr-FR" sz="1200" dirty="0"/>
              <a:t> of glyphosate use.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&gt;&gt;&gt; </a:t>
            </a:r>
            <a:r>
              <a:rPr lang="fr-FR" sz="1200" dirty="0" err="1"/>
              <a:t>Which</a:t>
            </a:r>
            <a:r>
              <a:rPr lang="fr-FR" sz="1200" dirty="0"/>
              <a:t> </a:t>
            </a:r>
            <a:r>
              <a:rPr lang="fr-FR" sz="1200" dirty="0" err="1"/>
              <a:t>could</a:t>
            </a:r>
            <a:r>
              <a:rPr lang="fr-FR" sz="1200" dirty="0"/>
              <a:t> inspire </a:t>
            </a:r>
            <a:r>
              <a:rPr lang="fr-FR" sz="1200" dirty="0" err="1"/>
              <a:t>those</a:t>
            </a:r>
            <a:r>
              <a:rPr lang="fr-FR" sz="1200" dirty="0"/>
              <a:t> </a:t>
            </a:r>
            <a:r>
              <a:rPr lang="fr-FR" sz="1200" dirty="0" err="1"/>
              <a:t>committed</a:t>
            </a:r>
            <a:r>
              <a:rPr lang="fr-FR" sz="1200" dirty="0"/>
              <a:t> to </a:t>
            </a:r>
            <a:r>
              <a:rPr lang="fr-FR" sz="1200" dirty="0" err="1"/>
              <a:t>redesigning</a:t>
            </a:r>
            <a:r>
              <a:rPr lang="fr-FR" sz="1200" dirty="0"/>
              <a:t> </a:t>
            </a:r>
            <a:r>
              <a:rPr lang="fr-FR" sz="1200" dirty="0" err="1"/>
              <a:t>their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 for the agro-</a:t>
            </a:r>
            <a:r>
              <a:rPr lang="fr-FR" sz="1200" dirty="0" err="1"/>
              <a:t>ecological</a:t>
            </a:r>
            <a:r>
              <a:rPr lang="fr-FR" sz="1200" dirty="0"/>
              <a:t> transition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E9FEC-9057-8B48-A7C0-65E0C226C4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F8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657154-122D-4268-9641-70D92D672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408"/>
          <a:stretch/>
        </p:blipFill>
        <p:spPr>
          <a:xfrm>
            <a:off x="8278760" y="3028335"/>
            <a:ext cx="3913239" cy="3838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D33237-E9BF-4A7A-BABE-1D459FC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941"/>
            <a:ext cx="9144000" cy="2643394"/>
          </a:xfrm>
        </p:spPr>
        <p:txBody>
          <a:bodyPr anchor="b">
            <a:normAutofit/>
          </a:bodyPr>
          <a:lstStyle>
            <a:lvl1pPr algn="just">
              <a:defRPr sz="5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6CA7F-4D9F-4CA2-88C3-11FA520C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4387"/>
            <a:ext cx="9144000" cy="1382915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294EBA-F4E8-4582-A521-2C3B5A969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384" y="4389119"/>
            <a:ext cx="2105979" cy="86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B171E4-B065-4FA7-BD0B-D6F77FF8FC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634" y="5779758"/>
            <a:ext cx="2838729" cy="1021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F312C0-DE55-481C-913D-55B7AEA4ED03}"/>
              </a:ext>
            </a:extLst>
          </p:cNvPr>
          <p:cNvSpPr txBox="1"/>
          <p:nvPr userDrawn="1"/>
        </p:nvSpPr>
        <p:spPr>
          <a:xfrm>
            <a:off x="104637" y="6432292"/>
            <a:ext cx="81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Congress of the European Society for Agronomy in Rennes, France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2B1B8-CDC9-406A-95F8-257BBE52E2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551" y="5341847"/>
            <a:ext cx="1334556" cy="3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61DA4-E31D-4264-BFFF-61B7F193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4107C-2026-4D96-8616-DA7AF1002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C2B9C-B695-493F-AEA4-B83630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EBE6-A768-3F43-8F13-5C3E6178944B}" type="datetime1">
              <a:rPr lang="fr-FR" smtClean="0"/>
              <a:t>07/08/2024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C1B08-669D-4FFB-8152-6B739F6D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ABF34-D9A6-43CB-A87C-E505544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9D4059-FFB3-40B1-BAFB-752AA3022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99BB09-13EF-40C5-9710-06692B52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0C626-D141-4E14-84DB-F2BF9D6F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B6FE-51F6-C140-893B-BB6D27D47058}" type="datetime1">
              <a:rPr lang="fr-FR" smtClean="0"/>
              <a:t>07/08/2024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2FB10-5EC7-4D74-9E84-8A2F0683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7CA3E-2E8D-45B2-A071-A6A1DBE4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1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DC257-FE2F-43B2-98B3-7D1FBD8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32C67-2E3B-4DCE-ABF7-B78541B1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78F27-8071-490B-899B-FDA76457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5CE1-3C4B-5A4A-985B-5C2D74257535}" type="datetime1">
              <a:rPr lang="fr-FR" smtClean="0"/>
              <a:t>07/08/2024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1D41B-B9C6-4B73-88CC-7D410E2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DCF7D-2208-429E-9FF1-D22F85E6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D8CAA-485F-44A3-A52A-F1BA5174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83CB2-57B0-4646-8E74-6BF4CE88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F2016F-4D89-46A4-8D64-80E135B7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F1D6-80E9-3A4D-A00E-E12FC0447513}" type="datetime1">
              <a:rPr lang="fr-FR" smtClean="0"/>
              <a:t>07/08/2024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0FF56-9036-4C1E-8EA5-B7CB0366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04A49-CBF9-46CA-ACFA-4EF95C98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92441-FCC4-4BF2-87BD-73F6DBFF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6B53D-1ECD-4850-928C-B554822AE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3E342F-F33E-4367-9661-2DFA6FE1C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6FC86-27D9-4210-9491-02459C47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DD42-FD4A-A445-A832-991CF2F24F43}" type="datetime1">
              <a:rPr lang="fr-FR" smtClean="0"/>
              <a:t>07/08/2024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EF9BB-019F-4263-B6B3-15CFB107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ACB5E5-3A5D-45BC-BA49-78494972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C0D10-6936-4FE7-9BA7-6C808DA9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EAE57-3F5E-4C40-9E68-5FC612BE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06842C-38A5-4FEE-8349-636AA0A3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4B87A0-C909-4A7C-A1FC-D77DA15A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993E1-3E7F-4C58-B68E-3D61AD843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2EA4C4-AD1F-4906-A4F5-DC43F53B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EBC5-15D4-C946-8DC6-C11BB18BA227}" type="datetime1">
              <a:rPr lang="fr-FR" smtClean="0"/>
              <a:t>07/08/2024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A5F39A-79FD-4784-8ED3-65A2F28D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0CBEF0-E16A-4F06-B042-BCA8871D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22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5F94-F8F2-4597-8B0C-530594C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90D61-B0F5-49F0-87C7-039B23F0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45C-03CF-D743-99BF-195A6D61C95F}" type="datetime1">
              <a:rPr lang="fr-FR" smtClean="0"/>
              <a:t>07/08/2024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8C9E2-8EE3-4F58-8DBD-47471777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3A861-5999-4487-ACCA-AFE63717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EDC2D6-72BC-45CD-94ED-A76A3355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5C-4408-4F43-80F6-1707A57128E0}" type="datetime1">
              <a:rPr lang="fr-FR" smtClean="0"/>
              <a:t>07/08/2024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32FEFA-186E-4F18-99EB-2F78249E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45FFC-3F5C-4B3D-B35A-39ACA715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FCC65-1C31-4A22-8B8D-A8DFFD8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78B88-7B79-4399-8772-EB94361E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B3A1F-0FB3-468B-84CC-87EA5626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505B1-FA66-4BE7-8E59-DDBE1CD2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E5E0-6259-8A45-B5B2-CB67127CDE7B}" type="datetime1">
              <a:rPr lang="fr-FR" smtClean="0"/>
              <a:t>07/08/2024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557D5B-A07A-4CB8-99F6-675FE46E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69A44-5DBD-4652-B5B4-6A9CF41D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61C51-F6ED-4347-BC49-2B771AF8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D2A965-14AE-46FE-B164-B9E6D7AEF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0E3643-7809-4210-B2E4-05FD38D3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2D7BB7-3BB7-42BF-BD44-30FA8111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273B-DFB8-594A-8459-4D5939311AA4}" type="datetime1">
              <a:rPr lang="fr-FR" smtClean="0"/>
              <a:t>07/08/2024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AC082-E8A5-47E2-A2F3-2CD4542F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E9635-9370-4DDA-B5EF-B34C5CF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0535EF-84B8-4902-8133-DF893756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D46F90-63C9-495E-A623-9B8BD330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F5E7-38A4-483B-853E-821EFD7F2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5CF2B0-8876-AD4A-B564-6F5772DBAC9C}" type="datetime1">
              <a:rPr lang="fr-FR" smtClean="0"/>
              <a:t>07/08/2024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D9F4C-5CC3-4D43-827B-DE36A3BD5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8A449-A696-42AD-AB61-734A7B49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B25A46-D16C-4E16-AAE0-72064F15385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4DC0C4-8506-3424-FE8A-11DF27C5C4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74" y="6385853"/>
            <a:ext cx="611808" cy="395017"/>
            <a:chOff x="221404" y="5962978"/>
            <a:chExt cx="1239095" cy="800034"/>
          </a:xfrm>
        </p:grpSpPr>
        <p:sp>
          <p:nvSpPr>
            <p:cNvPr id="8" name="Forme libre : forme 12">
              <a:extLst>
                <a:ext uri="{FF2B5EF4-FFF2-40B4-BE49-F238E27FC236}">
                  <a16:creationId xmlns:a16="http://schemas.microsoft.com/office/drawing/2014/main" id="{C7748618-29A0-D3F7-97D8-A08C4F6D2834}"/>
                </a:ext>
              </a:extLst>
            </p:cNvPr>
            <p:cNvSpPr/>
            <p:nvPr/>
          </p:nvSpPr>
          <p:spPr>
            <a:xfrm>
              <a:off x="221404" y="5962978"/>
              <a:ext cx="663744" cy="800034"/>
            </a:xfrm>
            <a:custGeom>
              <a:avLst/>
              <a:gdLst>
                <a:gd name="connsiteX0" fmla="*/ 3123 w 1079555"/>
                <a:gd name="connsiteY0" fmla="*/ 53607 h 1316089"/>
                <a:gd name="connsiteX1" fmla="*/ 1047698 w 1079555"/>
                <a:gd name="connsiteY1" fmla="*/ 1314082 h 1316089"/>
                <a:gd name="connsiteX2" fmla="*/ 736548 w 1079555"/>
                <a:gd name="connsiteY2" fmla="*/ 339357 h 1316089"/>
                <a:gd name="connsiteX3" fmla="*/ 3123 w 1079555"/>
                <a:gd name="connsiteY3" fmla="*/ 53607 h 1316089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24 h 1260499"/>
                <a:gd name="connsiteX1" fmla="*/ 1044575 w 1044575"/>
                <a:gd name="connsiteY1" fmla="*/ 1260499 h 1260499"/>
                <a:gd name="connsiteX2" fmla="*/ 0 w 1044575"/>
                <a:gd name="connsiteY2" fmla="*/ 24 h 1260499"/>
                <a:gd name="connsiteX0" fmla="*/ 0 w 1045911"/>
                <a:gd name="connsiteY0" fmla="*/ 44 h 1260519"/>
                <a:gd name="connsiteX1" fmla="*/ 1044575 w 1045911"/>
                <a:gd name="connsiteY1" fmla="*/ 1260519 h 1260519"/>
                <a:gd name="connsiteX2" fmla="*/ 0 w 1045911"/>
                <a:gd name="connsiteY2" fmla="*/ 44 h 1260519"/>
                <a:gd name="connsiteX0" fmla="*/ 0 w 1045911"/>
                <a:gd name="connsiteY0" fmla="*/ 44 h 1260519"/>
                <a:gd name="connsiteX1" fmla="*/ 1044575 w 1045911"/>
                <a:gd name="connsiteY1" fmla="*/ 1260519 h 1260519"/>
                <a:gd name="connsiteX2" fmla="*/ 0 w 1045911"/>
                <a:gd name="connsiteY2" fmla="*/ 44 h 1260519"/>
                <a:gd name="connsiteX0" fmla="*/ 0 w 1045746"/>
                <a:gd name="connsiteY0" fmla="*/ 0 h 1260475"/>
                <a:gd name="connsiteX1" fmla="*/ 1044575 w 1045746"/>
                <a:gd name="connsiteY1" fmla="*/ 1260475 h 1260475"/>
                <a:gd name="connsiteX2" fmla="*/ 0 w 1045746"/>
                <a:gd name="connsiteY2" fmla="*/ 0 h 1260475"/>
                <a:gd name="connsiteX0" fmla="*/ 0 w 1045746"/>
                <a:gd name="connsiteY0" fmla="*/ 0 h 1260475"/>
                <a:gd name="connsiteX1" fmla="*/ 1044575 w 1045746"/>
                <a:gd name="connsiteY1" fmla="*/ 1260475 h 1260475"/>
                <a:gd name="connsiteX2" fmla="*/ 0 w 1045746"/>
                <a:gd name="connsiteY2" fmla="*/ 0 h 12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746" h="1260475">
                  <a:moveTo>
                    <a:pt x="0" y="0"/>
                  </a:moveTo>
                  <a:cubicBezTo>
                    <a:pt x="87312" y="779462"/>
                    <a:pt x="550862" y="1149350"/>
                    <a:pt x="1044575" y="1260475"/>
                  </a:cubicBezTo>
                  <a:cubicBezTo>
                    <a:pt x="1067858" y="459317"/>
                    <a:pt x="745067" y="359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 : forme 13">
              <a:extLst>
                <a:ext uri="{FF2B5EF4-FFF2-40B4-BE49-F238E27FC236}">
                  <a16:creationId xmlns:a16="http://schemas.microsoft.com/office/drawing/2014/main" id="{0BD4BFC3-207F-7544-84F0-198DF9EB3BFD}"/>
                </a:ext>
              </a:extLst>
            </p:cNvPr>
            <p:cNvSpPr/>
            <p:nvPr/>
          </p:nvSpPr>
          <p:spPr>
            <a:xfrm>
              <a:off x="279845" y="6019404"/>
              <a:ext cx="554148" cy="673076"/>
            </a:xfrm>
            <a:custGeom>
              <a:avLst/>
              <a:gdLst>
                <a:gd name="connsiteX0" fmla="*/ 3123 w 1079555"/>
                <a:gd name="connsiteY0" fmla="*/ 53607 h 1316089"/>
                <a:gd name="connsiteX1" fmla="*/ 1047698 w 1079555"/>
                <a:gd name="connsiteY1" fmla="*/ 1314082 h 1316089"/>
                <a:gd name="connsiteX2" fmla="*/ 736548 w 1079555"/>
                <a:gd name="connsiteY2" fmla="*/ 339357 h 1316089"/>
                <a:gd name="connsiteX3" fmla="*/ 3123 w 1079555"/>
                <a:gd name="connsiteY3" fmla="*/ 53607 h 1316089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0 h 1260475"/>
                <a:gd name="connsiteX1" fmla="*/ 1044575 w 1044575"/>
                <a:gd name="connsiteY1" fmla="*/ 1260475 h 1260475"/>
                <a:gd name="connsiteX2" fmla="*/ 0 w 1044575"/>
                <a:gd name="connsiteY2" fmla="*/ 0 h 1260475"/>
                <a:gd name="connsiteX0" fmla="*/ 0 w 1044575"/>
                <a:gd name="connsiteY0" fmla="*/ 24 h 1260499"/>
                <a:gd name="connsiteX1" fmla="*/ 1044575 w 1044575"/>
                <a:gd name="connsiteY1" fmla="*/ 1260499 h 1260499"/>
                <a:gd name="connsiteX2" fmla="*/ 0 w 1044575"/>
                <a:gd name="connsiteY2" fmla="*/ 24 h 1260499"/>
                <a:gd name="connsiteX0" fmla="*/ 0 w 1045911"/>
                <a:gd name="connsiteY0" fmla="*/ 44 h 1260519"/>
                <a:gd name="connsiteX1" fmla="*/ 1044575 w 1045911"/>
                <a:gd name="connsiteY1" fmla="*/ 1260519 h 1260519"/>
                <a:gd name="connsiteX2" fmla="*/ 0 w 1045911"/>
                <a:gd name="connsiteY2" fmla="*/ 44 h 1260519"/>
                <a:gd name="connsiteX0" fmla="*/ 0 w 1045911"/>
                <a:gd name="connsiteY0" fmla="*/ 44 h 1260519"/>
                <a:gd name="connsiteX1" fmla="*/ 1044575 w 1045911"/>
                <a:gd name="connsiteY1" fmla="*/ 1260519 h 1260519"/>
                <a:gd name="connsiteX2" fmla="*/ 0 w 1045911"/>
                <a:gd name="connsiteY2" fmla="*/ 44 h 1260519"/>
                <a:gd name="connsiteX0" fmla="*/ 0 w 1045746"/>
                <a:gd name="connsiteY0" fmla="*/ 0 h 1260475"/>
                <a:gd name="connsiteX1" fmla="*/ 1044575 w 1045746"/>
                <a:gd name="connsiteY1" fmla="*/ 1260475 h 1260475"/>
                <a:gd name="connsiteX2" fmla="*/ 0 w 1045746"/>
                <a:gd name="connsiteY2" fmla="*/ 0 h 1260475"/>
                <a:gd name="connsiteX0" fmla="*/ 0 w 1045746"/>
                <a:gd name="connsiteY0" fmla="*/ 0 h 1260475"/>
                <a:gd name="connsiteX1" fmla="*/ 1044575 w 1045746"/>
                <a:gd name="connsiteY1" fmla="*/ 1260475 h 1260475"/>
                <a:gd name="connsiteX2" fmla="*/ 0 w 1045746"/>
                <a:gd name="connsiteY2" fmla="*/ 0 h 1260475"/>
                <a:gd name="connsiteX0" fmla="*/ 0 w 1132302"/>
                <a:gd name="connsiteY0" fmla="*/ 0 h 1355527"/>
                <a:gd name="connsiteX1" fmla="*/ 1131362 w 1132302"/>
                <a:gd name="connsiteY1" fmla="*/ 1355527 h 1355527"/>
                <a:gd name="connsiteX2" fmla="*/ 0 w 1132302"/>
                <a:gd name="connsiteY2" fmla="*/ 0 h 1355527"/>
                <a:gd name="connsiteX0" fmla="*/ 0 w 1136427"/>
                <a:gd name="connsiteY0" fmla="*/ 0 h 1380323"/>
                <a:gd name="connsiteX1" fmla="*/ 1135495 w 1136427"/>
                <a:gd name="connsiteY1" fmla="*/ 1380323 h 1380323"/>
                <a:gd name="connsiteX2" fmla="*/ 0 w 1136427"/>
                <a:gd name="connsiteY2" fmla="*/ 0 h 138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427" h="1380323">
                  <a:moveTo>
                    <a:pt x="0" y="0"/>
                  </a:moveTo>
                  <a:cubicBezTo>
                    <a:pt x="87312" y="779462"/>
                    <a:pt x="641782" y="1269198"/>
                    <a:pt x="1135495" y="1380323"/>
                  </a:cubicBezTo>
                  <a:cubicBezTo>
                    <a:pt x="1158778" y="579165"/>
                    <a:pt x="745067" y="359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1D8F3E"/>
                </a:gs>
                <a:gs pos="100000">
                  <a:srgbClr val="A3D246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AA76790-EB93-77ED-2394-EAEB910BB20E}"/>
                </a:ext>
              </a:extLst>
            </p:cNvPr>
            <p:cNvGrpSpPr>
              <a:grpSpLocks noChangeAspect="1"/>
            </p:cNvGrpSpPr>
            <p:nvPr/>
          </p:nvGrpSpPr>
          <p:grpSpPr>
            <a:xfrm rot="4509058">
              <a:off x="881004" y="6116208"/>
              <a:ext cx="525538" cy="633452"/>
              <a:chOff x="1834182" y="1460630"/>
              <a:chExt cx="1045746" cy="1260475"/>
            </a:xfrm>
          </p:grpSpPr>
          <p:sp>
            <p:nvSpPr>
              <p:cNvPr id="11" name="Forme libre : forme 15">
                <a:extLst>
                  <a:ext uri="{FF2B5EF4-FFF2-40B4-BE49-F238E27FC236}">
                    <a16:creationId xmlns:a16="http://schemas.microsoft.com/office/drawing/2014/main" id="{ECD8A0E3-D3E6-3943-D6F4-016199E656B5}"/>
                  </a:ext>
                </a:extLst>
              </p:cNvPr>
              <p:cNvSpPr/>
              <p:nvPr/>
            </p:nvSpPr>
            <p:spPr>
              <a:xfrm>
                <a:off x="1834182" y="1460630"/>
                <a:ext cx="1045746" cy="1260475"/>
              </a:xfrm>
              <a:custGeom>
                <a:avLst/>
                <a:gdLst>
                  <a:gd name="connsiteX0" fmla="*/ 3123 w 1079555"/>
                  <a:gd name="connsiteY0" fmla="*/ 53607 h 1316089"/>
                  <a:gd name="connsiteX1" fmla="*/ 1047698 w 1079555"/>
                  <a:gd name="connsiteY1" fmla="*/ 1314082 h 1316089"/>
                  <a:gd name="connsiteX2" fmla="*/ 736548 w 1079555"/>
                  <a:gd name="connsiteY2" fmla="*/ 339357 h 1316089"/>
                  <a:gd name="connsiteX3" fmla="*/ 3123 w 1079555"/>
                  <a:gd name="connsiteY3" fmla="*/ 53607 h 1316089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24 h 1260499"/>
                  <a:gd name="connsiteX1" fmla="*/ 1044575 w 1044575"/>
                  <a:gd name="connsiteY1" fmla="*/ 1260499 h 1260499"/>
                  <a:gd name="connsiteX2" fmla="*/ 0 w 1044575"/>
                  <a:gd name="connsiteY2" fmla="*/ 24 h 1260499"/>
                  <a:gd name="connsiteX0" fmla="*/ 0 w 1045911"/>
                  <a:gd name="connsiteY0" fmla="*/ 44 h 1260519"/>
                  <a:gd name="connsiteX1" fmla="*/ 1044575 w 1045911"/>
                  <a:gd name="connsiteY1" fmla="*/ 1260519 h 1260519"/>
                  <a:gd name="connsiteX2" fmla="*/ 0 w 1045911"/>
                  <a:gd name="connsiteY2" fmla="*/ 44 h 1260519"/>
                  <a:gd name="connsiteX0" fmla="*/ 0 w 1045911"/>
                  <a:gd name="connsiteY0" fmla="*/ 44 h 1260519"/>
                  <a:gd name="connsiteX1" fmla="*/ 1044575 w 1045911"/>
                  <a:gd name="connsiteY1" fmla="*/ 1260519 h 1260519"/>
                  <a:gd name="connsiteX2" fmla="*/ 0 w 1045911"/>
                  <a:gd name="connsiteY2" fmla="*/ 44 h 1260519"/>
                  <a:gd name="connsiteX0" fmla="*/ 0 w 1045746"/>
                  <a:gd name="connsiteY0" fmla="*/ 0 h 1260475"/>
                  <a:gd name="connsiteX1" fmla="*/ 1044575 w 1045746"/>
                  <a:gd name="connsiteY1" fmla="*/ 1260475 h 1260475"/>
                  <a:gd name="connsiteX2" fmla="*/ 0 w 1045746"/>
                  <a:gd name="connsiteY2" fmla="*/ 0 h 1260475"/>
                  <a:gd name="connsiteX0" fmla="*/ 0 w 1045746"/>
                  <a:gd name="connsiteY0" fmla="*/ 0 h 1260475"/>
                  <a:gd name="connsiteX1" fmla="*/ 1044575 w 1045746"/>
                  <a:gd name="connsiteY1" fmla="*/ 1260475 h 1260475"/>
                  <a:gd name="connsiteX2" fmla="*/ 0 w 1045746"/>
                  <a:gd name="connsiteY2" fmla="*/ 0 h 1260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5746" h="1260475">
                    <a:moveTo>
                      <a:pt x="0" y="0"/>
                    </a:moveTo>
                    <a:cubicBezTo>
                      <a:pt x="87312" y="779462"/>
                      <a:pt x="550862" y="1149350"/>
                      <a:pt x="1044575" y="1260475"/>
                    </a:cubicBezTo>
                    <a:cubicBezTo>
                      <a:pt x="1067858" y="459317"/>
                      <a:pt x="745067" y="3598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 : forme 16">
                <a:extLst>
                  <a:ext uri="{FF2B5EF4-FFF2-40B4-BE49-F238E27FC236}">
                    <a16:creationId xmlns:a16="http://schemas.microsoft.com/office/drawing/2014/main" id="{AE27C760-00E9-42B8-82E0-D5492E6C810B}"/>
                  </a:ext>
                </a:extLst>
              </p:cNvPr>
              <p:cNvSpPr/>
              <p:nvPr/>
            </p:nvSpPr>
            <p:spPr>
              <a:xfrm>
                <a:off x="1965811" y="1572463"/>
                <a:ext cx="831673" cy="1028739"/>
              </a:xfrm>
              <a:custGeom>
                <a:avLst/>
                <a:gdLst>
                  <a:gd name="connsiteX0" fmla="*/ 3123 w 1079555"/>
                  <a:gd name="connsiteY0" fmla="*/ 53607 h 1316089"/>
                  <a:gd name="connsiteX1" fmla="*/ 1047698 w 1079555"/>
                  <a:gd name="connsiteY1" fmla="*/ 1314082 h 1316089"/>
                  <a:gd name="connsiteX2" fmla="*/ 736548 w 1079555"/>
                  <a:gd name="connsiteY2" fmla="*/ 339357 h 1316089"/>
                  <a:gd name="connsiteX3" fmla="*/ 3123 w 1079555"/>
                  <a:gd name="connsiteY3" fmla="*/ 53607 h 1316089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0 h 1260475"/>
                  <a:gd name="connsiteX1" fmla="*/ 1044575 w 1044575"/>
                  <a:gd name="connsiteY1" fmla="*/ 1260475 h 1260475"/>
                  <a:gd name="connsiteX2" fmla="*/ 0 w 1044575"/>
                  <a:gd name="connsiteY2" fmla="*/ 0 h 1260475"/>
                  <a:gd name="connsiteX0" fmla="*/ 0 w 1044575"/>
                  <a:gd name="connsiteY0" fmla="*/ 24 h 1260499"/>
                  <a:gd name="connsiteX1" fmla="*/ 1044575 w 1044575"/>
                  <a:gd name="connsiteY1" fmla="*/ 1260499 h 1260499"/>
                  <a:gd name="connsiteX2" fmla="*/ 0 w 1044575"/>
                  <a:gd name="connsiteY2" fmla="*/ 24 h 1260499"/>
                  <a:gd name="connsiteX0" fmla="*/ 0 w 1045911"/>
                  <a:gd name="connsiteY0" fmla="*/ 44 h 1260519"/>
                  <a:gd name="connsiteX1" fmla="*/ 1044575 w 1045911"/>
                  <a:gd name="connsiteY1" fmla="*/ 1260519 h 1260519"/>
                  <a:gd name="connsiteX2" fmla="*/ 0 w 1045911"/>
                  <a:gd name="connsiteY2" fmla="*/ 44 h 1260519"/>
                  <a:gd name="connsiteX0" fmla="*/ 0 w 1045911"/>
                  <a:gd name="connsiteY0" fmla="*/ 44 h 1260519"/>
                  <a:gd name="connsiteX1" fmla="*/ 1044575 w 1045911"/>
                  <a:gd name="connsiteY1" fmla="*/ 1260519 h 1260519"/>
                  <a:gd name="connsiteX2" fmla="*/ 0 w 1045911"/>
                  <a:gd name="connsiteY2" fmla="*/ 44 h 1260519"/>
                  <a:gd name="connsiteX0" fmla="*/ 0 w 1045746"/>
                  <a:gd name="connsiteY0" fmla="*/ 0 h 1260475"/>
                  <a:gd name="connsiteX1" fmla="*/ 1044575 w 1045746"/>
                  <a:gd name="connsiteY1" fmla="*/ 1260475 h 1260475"/>
                  <a:gd name="connsiteX2" fmla="*/ 0 w 1045746"/>
                  <a:gd name="connsiteY2" fmla="*/ 0 h 1260475"/>
                  <a:gd name="connsiteX0" fmla="*/ 0 w 1045746"/>
                  <a:gd name="connsiteY0" fmla="*/ 0 h 1260475"/>
                  <a:gd name="connsiteX1" fmla="*/ 1044575 w 1045746"/>
                  <a:gd name="connsiteY1" fmla="*/ 1260475 h 1260475"/>
                  <a:gd name="connsiteX2" fmla="*/ 0 w 1045746"/>
                  <a:gd name="connsiteY2" fmla="*/ 0 h 1260475"/>
                  <a:gd name="connsiteX0" fmla="*/ 0 w 1132302"/>
                  <a:gd name="connsiteY0" fmla="*/ 0 h 1355527"/>
                  <a:gd name="connsiteX1" fmla="*/ 1131362 w 1132302"/>
                  <a:gd name="connsiteY1" fmla="*/ 1355527 h 1355527"/>
                  <a:gd name="connsiteX2" fmla="*/ 0 w 1132302"/>
                  <a:gd name="connsiteY2" fmla="*/ 0 h 1355527"/>
                  <a:gd name="connsiteX0" fmla="*/ 0 w 1136427"/>
                  <a:gd name="connsiteY0" fmla="*/ 0 h 1380323"/>
                  <a:gd name="connsiteX1" fmla="*/ 1135495 w 1136427"/>
                  <a:gd name="connsiteY1" fmla="*/ 1380323 h 1380323"/>
                  <a:gd name="connsiteX2" fmla="*/ 0 w 1136427"/>
                  <a:gd name="connsiteY2" fmla="*/ 0 h 1380323"/>
                  <a:gd name="connsiteX0" fmla="*/ 1 w 1085065"/>
                  <a:gd name="connsiteY0" fmla="*/ 0 h 1350474"/>
                  <a:gd name="connsiteX1" fmla="*/ 1084012 w 1085065"/>
                  <a:gd name="connsiteY1" fmla="*/ 1350474 h 1350474"/>
                  <a:gd name="connsiteX2" fmla="*/ 1 w 1085065"/>
                  <a:gd name="connsiteY2" fmla="*/ 0 h 1350474"/>
                  <a:gd name="connsiteX0" fmla="*/ -1 w 1082701"/>
                  <a:gd name="connsiteY0" fmla="*/ 0 h 1339045"/>
                  <a:gd name="connsiteX1" fmla="*/ 1081639 w 1082701"/>
                  <a:gd name="connsiteY1" fmla="*/ 1339045 h 1339045"/>
                  <a:gd name="connsiteX2" fmla="*/ -1 w 1082701"/>
                  <a:gd name="connsiteY2" fmla="*/ 0 h 1339045"/>
                  <a:gd name="connsiteX0" fmla="*/ 1 w 1082540"/>
                  <a:gd name="connsiteY0" fmla="*/ 0 h 1339045"/>
                  <a:gd name="connsiteX1" fmla="*/ 1081641 w 1082540"/>
                  <a:gd name="connsiteY1" fmla="*/ 1339045 h 1339045"/>
                  <a:gd name="connsiteX2" fmla="*/ 1 w 1082540"/>
                  <a:gd name="connsiteY2" fmla="*/ 0 h 1339045"/>
                  <a:gd name="connsiteX0" fmla="*/ -1 w 1082538"/>
                  <a:gd name="connsiteY0" fmla="*/ 0 h 1339045"/>
                  <a:gd name="connsiteX1" fmla="*/ 1081639 w 1082538"/>
                  <a:gd name="connsiteY1" fmla="*/ 1339045 h 1339045"/>
                  <a:gd name="connsiteX2" fmla="*/ -1 w 1082538"/>
                  <a:gd name="connsiteY2" fmla="*/ 0 h 133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538" h="1339045">
                    <a:moveTo>
                      <a:pt x="-1" y="0"/>
                    </a:moveTo>
                    <a:cubicBezTo>
                      <a:pt x="117886" y="765969"/>
                      <a:pt x="587926" y="1227920"/>
                      <a:pt x="1081639" y="1339045"/>
                    </a:cubicBezTo>
                    <a:cubicBezTo>
                      <a:pt x="1104922" y="537887"/>
                      <a:pt x="674551" y="98284"/>
                      <a:pt x="-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511"/>
                  </a:gs>
                  <a:gs pos="100000">
                    <a:srgbClr val="FD962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6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mailto:marie.thiollet-scholtus@inrae.fr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thiollet-scholtus@inrae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1B68-4580-4072-AE45-D51048FED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8039"/>
            <a:ext cx="12192000" cy="1715101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Challenges and </a:t>
            </a:r>
            <a:r>
              <a:rPr lang="fr-FR" sz="3600" dirty="0" err="1"/>
              <a:t>Opportunities</a:t>
            </a:r>
            <a:r>
              <a:rPr lang="fr-FR" sz="3600" dirty="0"/>
              <a:t> For </a:t>
            </a:r>
            <a:r>
              <a:rPr lang="fr-FR" sz="3600" dirty="0" err="1"/>
              <a:t>Increasing</a:t>
            </a:r>
            <a:r>
              <a:rPr lang="fr-FR" sz="3600" dirty="0"/>
              <a:t> </a:t>
            </a:r>
            <a:r>
              <a:rPr lang="fr-FR" sz="3600" dirty="0" err="1"/>
              <a:t>Organic</a:t>
            </a:r>
            <a:r>
              <a:rPr lang="fr-FR" sz="3600" dirty="0"/>
              <a:t> Carbon in </a:t>
            </a:r>
            <a:r>
              <a:rPr lang="fr-FR" sz="3600" dirty="0" err="1"/>
              <a:t>Vineyard</a:t>
            </a:r>
            <a:r>
              <a:rPr lang="fr-FR" sz="3600" dirty="0"/>
              <a:t> </a:t>
            </a:r>
            <a:r>
              <a:rPr lang="fr-FR" sz="3600" dirty="0" err="1"/>
              <a:t>Soils</a:t>
            </a:r>
            <a:r>
              <a:rPr lang="fr-FR" sz="3600" dirty="0"/>
              <a:t>: Perspectives of Extension </a:t>
            </a:r>
            <a:r>
              <a:rPr lang="fr-FR" sz="3600" dirty="0" err="1"/>
              <a:t>Specialists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E9FF09-D834-40B9-A4CA-D8EE4E08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64387"/>
            <a:ext cx="11916383" cy="1382915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Author</a:t>
            </a:r>
            <a:r>
              <a:rPr lang="fr-FR" dirty="0"/>
              <a:t>(s) [M</a:t>
            </a:r>
            <a:r>
              <a:rPr lang="fr-FR" u="sng" dirty="0"/>
              <a:t>. Thiollet-Scholtus</a:t>
            </a:r>
            <a:r>
              <a:rPr lang="fr-FR" sz="2400" baseline="30000" dirty="0"/>
              <a:t>1</a:t>
            </a:r>
            <a:r>
              <a:rPr lang="fr-FR" dirty="0"/>
              <a:t>; </a:t>
            </a:r>
            <a:r>
              <a:rPr lang="en-US" sz="2500" dirty="0"/>
              <a:t>Amélie C.M. Gaudin</a:t>
            </a:r>
            <a:r>
              <a:rPr lang="en-US" sz="2500" baseline="30000" dirty="0"/>
              <a:t>2</a:t>
            </a:r>
            <a:r>
              <a:rPr lang="en-US" sz="2500" dirty="0"/>
              <a:t>, Justine Vanden Heuvel</a:t>
            </a:r>
            <a:r>
              <a:rPr lang="en-US" sz="2500" baseline="30000" dirty="0"/>
              <a:t>3</a:t>
            </a:r>
          </a:p>
          <a:p>
            <a:pPr algn="ctr"/>
            <a:r>
              <a:rPr lang="en-US" sz="2500" dirty="0"/>
              <a:t>INRAE – UMR Lae</a:t>
            </a:r>
            <a:r>
              <a:rPr lang="en-US" sz="2500" baseline="30000" dirty="0"/>
              <a:t>1</a:t>
            </a:r>
            <a:r>
              <a:rPr lang="en-US" sz="2500" dirty="0"/>
              <a:t>, UC-Davis</a:t>
            </a:r>
            <a:r>
              <a:rPr lang="en-US" sz="2500" baseline="30000" dirty="0"/>
              <a:t>2</a:t>
            </a:r>
            <a:r>
              <a:rPr lang="en-US" sz="2500" dirty="0"/>
              <a:t>, Cornell University</a:t>
            </a:r>
            <a:r>
              <a:rPr lang="en-US" sz="2500" baseline="30000" dirty="0"/>
              <a:t>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FF5CE-BE2F-8EA5-0332-131CE9853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40" y="450828"/>
            <a:ext cx="1855579" cy="4852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DEA6C4-F873-31E0-C57B-518C03DC3D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213" y="215482"/>
            <a:ext cx="1077458" cy="10977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83879A-1A81-7857-F746-275DE7C74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912" y="416964"/>
            <a:ext cx="1524001" cy="54271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C3CA21E-CCFF-000A-70F3-9045B1A766A3}"/>
              </a:ext>
            </a:extLst>
          </p:cNvPr>
          <p:cNvSpPr txBox="1"/>
          <p:nvPr/>
        </p:nvSpPr>
        <p:spPr>
          <a:xfrm>
            <a:off x="4061011" y="5893916"/>
            <a:ext cx="317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5"/>
              </a:rPr>
              <a:t>marie.thiollet-scholtus@inrae.fr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62E041-5DF5-6E63-85B8-EB5DF174D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8174" y="0"/>
            <a:ext cx="1950490" cy="18867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BB8DE7-903D-2065-5477-0DBE89D31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65" y="215482"/>
            <a:ext cx="1366710" cy="14057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A50AC10-C599-00D1-6932-AB659466D29B}"/>
              </a:ext>
            </a:extLst>
          </p:cNvPr>
          <p:cNvSpPr txBox="1"/>
          <p:nvPr/>
        </p:nvSpPr>
        <p:spPr>
          <a:xfrm>
            <a:off x="-1" y="4888549"/>
            <a:ext cx="9212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Financial support : INRAE (Science for Action &amp; Transition </a:t>
            </a:r>
            <a:r>
              <a:rPr lang="fr-FR" sz="1600" dirty="0" err="1"/>
              <a:t>scientific</a:t>
            </a:r>
            <a:r>
              <a:rPr lang="fr-FR" sz="1600" dirty="0"/>
              <a:t> division and International </a:t>
            </a:r>
            <a:r>
              <a:rPr lang="fr-FR" sz="1600" dirty="0" err="1"/>
              <a:t>board</a:t>
            </a:r>
            <a:r>
              <a:rPr lang="fr-FR" sz="1600" dirty="0"/>
              <a:t> of INRAE)</a:t>
            </a:r>
          </a:p>
        </p:txBody>
      </p:sp>
    </p:spTree>
    <p:extLst>
      <p:ext uri="{BB962C8B-B14F-4D97-AF65-F5344CB8AC3E}">
        <p14:creationId xmlns:p14="http://schemas.microsoft.com/office/powerpoint/2010/main" val="24841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9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5B33BF-D9D1-D9EE-FCC3-80679F0781BB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>
                <a:solidFill>
                  <a:schemeClr val="bg1"/>
                </a:solidFill>
              </a:rPr>
              <a:t>Results</a:t>
            </a:r>
            <a:r>
              <a:rPr lang="fr-FR" sz="1700" dirty="0">
                <a:solidFill>
                  <a:schemeClr val="bg1"/>
                </a:solidFill>
              </a:rPr>
              <a:t>-discussion</a:t>
            </a:r>
            <a:r>
              <a:rPr lang="fr-FR" sz="1700" dirty="0"/>
              <a:t>		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808E72-438A-A6A4-E3FA-B4B7EC430934}"/>
              </a:ext>
            </a:extLst>
          </p:cNvPr>
          <p:cNvSpPr txBox="1"/>
          <p:nvPr/>
        </p:nvSpPr>
        <p:spPr>
          <a:xfrm>
            <a:off x="4335227" y="561647"/>
            <a:ext cx="352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Take</a:t>
            </a:r>
            <a:r>
              <a:rPr lang="fr-FR" sz="3200" dirty="0"/>
              <a:t> home message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979618-9AD4-D266-EA0F-6A1554AC78BC}"/>
              </a:ext>
            </a:extLst>
          </p:cNvPr>
          <p:cNvSpPr txBox="1"/>
          <p:nvPr/>
        </p:nvSpPr>
        <p:spPr>
          <a:xfrm>
            <a:off x="1789850" y="5613431"/>
            <a:ext cx="69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Acknowledgments: interviewees from California, Northern United States, Alsace, Burgundy, Champagne and Mediterranean French area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F41D230-64A5-B909-B914-90E56920FF50}"/>
              </a:ext>
            </a:extLst>
          </p:cNvPr>
          <p:cNvSpPr txBox="1"/>
          <p:nvPr/>
        </p:nvSpPr>
        <p:spPr>
          <a:xfrm>
            <a:off x="9317664" y="6538911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marie.thiollet-scholtus@inrae.fr</a:t>
            </a:r>
            <a:endParaRPr lang="fr-FR" sz="1400" dirty="0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0C74128-1992-3DD4-89E3-F315905C9E77}"/>
              </a:ext>
            </a:extLst>
          </p:cNvPr>
          <p:cNvSpPr/>
          <p:nvPr/>
        </p:nvSpPr>
        <p:spPr>
          <a:xfrm>
            <a:off x="187101" y="1244569"/>
            <a:ext cx="11873763" cy="345868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err="1">
                <a:solidFill>
                  <a:schemeClr val="tx1"/>
                </a:solidFill>
              </a:rPr>
              <a:t>Agronomic</a:t>
            </a:r>
            <a:r>
              <a:rPr lang="fr-FR" sz="3200" dirty="0">
                <a:solidFill>
                  <a:schemeClr val="tx1"/>
                </a:solidFill>
              </a:rPr>
              <a:t>, </a:t>
            </a:r>
            <a:r>
              <a:rPr lang="fr-FR" sz="3200" dirty="0" err="1">
                <a:solidFill>
                  <a:schemeClr val="tx1"/>
                </a:solidFill>
              </a:rPr>
              <a:t>educational</a:t>
            </a:r>
            <a:r>
              <a:rPr lang="fr-FR" sz="3200" dirty="0">
                <a:solidFill>
                  <a:schemeClr val="tx1"/>
                </a:solidFill>
              </a:rPr>
              <a:t>, </a:t>
            </a:r>
            <a:r>
              <a:rPr lang="fr-FR" sz="3200" dirty="0" err="1">
                <a:solidFill>
                  <a:schemeClr val="tx1"/>
                </a:solidFill>
              </a:rPr>
              <a:t>conflict</a:t>
            </a:r>
            <a:r>
              <a:rPr lang="fr-FR" sz="3200" dirty="0">
                <a:solidFill>
                  <a:schemeClr val="tx1"/>
                </a:solidFill>
              </a:rPr>
              <a:t> of </a:t>
            </a:r>
            <a:r>
              <a:rPr lang="fr-FR" sz="3200" dirty="0" err="1">
                <a:solidFill>
                  <a:schemeClr val="tx1"/>
                </a:solidFill>
              </a:rPr>
              <a:t>interest</a:t>
            </a:r>
            <a:r>
              <a:rPr lang="fr-FR" sz="3200" dirty="0">
                <a:solidFill>
                  <a:schemeClr val="tx1"/>
                </a:solidFill>
              </a:rPr>
              <a:t> and structural challenges for SOC-favorable practices in </a:t>
            </a:r>
            <a:r>
              <a:rPr lang="fr-FR" sz="3200" dirty="0" err="1">
                <a:solidFill>
                  <a:schemeClr val="tx1"/>
                </a:solidFill>
              </a:rPr>
              <a:t>vineyard</a:t>
            </a:r>
            <a:endParaRPr lang="fr-FR" sz="3200" dirty="0">
              <a:solidFill>
                <a:schemeClr val="tx1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</a:rPr>
              <a:t>Need of agricultural </a:t>
            </a:r>
            <a:r>
              <a:rPr lang="fr-FR" sz="3200" dirty="0" err="1">
                <a:solidFill>
                  <a:schemeClr val="tx1"/>
                </a:solidFill>
              </a:rPr>
              <a:t>policies</a:t>
            </a:r>
            <a:r>
              <a:rPr lang="fr-FR" sz="3200" dirty="0">
                <a:solidFill>
                  <a:schemeClr val="tx1"/>
                </a:solidFill>
              </a:rPr>
              <a:t> at </a:t>
            </a:r>
            <a:r>
              <a:rPr lang="fr-FR" sz="3200" dirty="0" err="1">
                <a:solidFill>
                  <a:schemeClr val="tx1"/>
                </a:solidFill>
              </a:rPr>
              <a:t>both</a:t>
            </a:r>
            <a:r>
              <a:rPr lang="fr-FR" sz="3200" dirty="0">
                <a:solidFill>
                  <a:schemeClr val="tx1"/>
                </a:solidFill>
              </a:rPr>
              <a:t> national and </a:t>
            </a:r>
            <a:r>
              <a:rPr lang="fr-FR" sz="3200" dirty="0" err="1">
                <a:solidFill>
                  <a:schemeClr val="tx1"/>
                </a:solidFill>
              </a:rPr>
              <a:t>regional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scales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D553AB5-E785-49A1-8B2B-4E66314B516A}"/>
              </a:ext>
            </a:extLst>
          </p:cNvPr>
          <p:cNvSpPr txBox="1"/>
          <p:nvPr/>
        </p:nvSpPr>
        <p:spPr>
          <a:xfrm>
            <a:off x="5843585" y="1485236"/>
            <a:ext cx="634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SOC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reduced</a:t>
            </a:r>
            <a:r>
              <a:rPr lang="fr-FR" sz="2000" dirty="0"/>
              <a:t> in </a:t>
            </a:r>
            <a:r>
              <a:rPr lang="fr-FR" sz="2000" dirty="0" err="1"/>
              <a:t>vineyards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use of herbicide or tillage</a:t>
            </a:r>
          </a:p>
          <a:p>
            <a:endParaRPr lang="fr-FR" sz="2000" dirty="0"/>
          </a:p>
          <a:p>
            <a:r>
              <a:rPr lang="fr-FR" sz="2000" dirty="0"/>
              <a:t>- Effective SOC </a:t>
            </a:r>
            <a:r>
              <a:rPr lang="fr-FR" sz="2000" dirty="0" err="1"/>
              <a:t>sequestration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achieved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a combination of practices</a:t>
            </a:r>
          </a:p>
          <a:p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Barriers</a:t>
            </a:r>
            <a:r>
              <a:rPr lang="fr-FR" sz="2000" dirty="0"/>
              <a:t> for </a:t>
            </a:r>
            <a:r>
              <a:rPr lang="fr-FR" sz="2000" dirty="0" err="1"/>
              <a:t>winegrowers</a:t>
            </a:r>
            <a:r>
              <a:rPr lang="fr-FR" sz="2000" dirty="0"/>
              <a:t>’ adoption of SOC-</a:t>
            </a:r>
            <a:r>
              <a:rPr lang="fr-FR" sz="2000" dirty="0" err="1"/>
              <a:t>improved</a:t>
            </a:r>
            <a:r>
              <a:rPr lang="fr-FR" sz="2000" dirty="0"/>
              <a:t> practices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92CDBDE-5323-CC7F-C502-513A42D7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1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F95AD2-1C34-328D-4988-742F3E5BC457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Aim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>
                <a:solidFill>
                  <a:schemeClr val="bg1"/>
                </a:solidFill>
              </a:rPr>
              <a:t>Results</a:t>
            </a:r>
            <a:r>
              <a:rPr lang="fr-FR" sz="1700" dirty="0">
                <a:solidFill>
                  <a:schemeClr val="bg1"/>
                </a:solidFill>
              </a:rPr>
              <a:t>-discussion</a:t>
            </a:r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6A2D11-8801-3E4B-6B10-97B2BFBDA8F8}"/>
              </a:ext>
            </a:extLst>
          </p:cNvPr>
          <p:cNvSpPr txBox="1"/>
          <p:nvPr/>
        </p:nvSpPr>
        <p:spPr>
          <a:xfrm>
            <a:off x="1396060" y="582732"/>
            <a:ext cx="992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Practices and </a:t>
            </a:r>
            <a:r>
              <a:rPr lang="fr-FR" sz="3600" dirty="0" err="1"/>
              <a:t>Soil</a:t>
            </a:r>
            <a:r>
              <a:rPr lang="fr-FR" sz="3600" dirty="0"/>
              <a:t> </a:t>
            </a:r>
            <a:r>
              <a:rPr lang="fr-FR" sz="3600" dirty="0" err="1"/>
              <a:t>Organic</a:t>
            </a:r>
            <a:r>
              <a:rPr lang="fr-FR" sz="3600" dirty="0"/>
              <a:t> Carbon (SOC) in </a:t>
            </a:r>
            <a:r>
              <a:rPr lang="fr-FR" sz="3600" dirty="0" err="1"/>
              <a:t>vineyards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FBC3BE-631E-44C0-D63B-BD5DB92EDBE5}"/>
              </a:ext>
            </a:extLst>
          </p:cNvPr>
          <p:cNvSpPr txBox="1"/>
          <p:nvPr/>
        </p:nvSpPr>
        <p:spPr>
          <a:xfrm>
            <a:off x="158157" y="1490008"/>
            <a:ext cx="4772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Vineyards are </a:t>
            </a:r>
            <a:r>
              <a:rPr lang="fr-FR" sz="2000" dirty="0" err="1"/>
              <a:t>often</a:t>
            </a:r>
            <a:r>
              <a:rPr lang="fr-FR" sz="2000" dirty="0"/>
              <a:t> </a:t>
            </a:r>
            <a:r>
              <a:rPr lang="fr-FR" sz="2000" dirty="0" err="1"/>
              <a:t>located</a:t>
            </a:r>
            <a:r>
              <a:rPr lang="fr-FR" sz="2000" dirty="0"/>
              <a:t> on </a:t>
            </a:r>
            <a:r>
              <a:rPr lang="fr-FR" sz="2000" dirty="0" err="1"/>
              <a:t>soils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 SOC</a:t>
            </a:r>
          </a:p>
          <a:p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Improving</a:t>
            </a:r>
            <a:r>
              <a:rPr lang="fr-FR" sz="2000" dirty="0"/>
              <a:t> SOC can lead to </a:t>
            </a:r>
            <a:r>
              <a:rPr lang="fr-FR" sz="2000" dirty="0" err="1"/>
              <a:t>improved</a:t>
            </a:r>
            <a:r>
              <a:rPr lang="fr-FR" sz="2000" dirty="0"/>
              <a:t> </a:t>
            </a:r>
            <a:r>
              <a:rPr lang="fr-FR" sz="2000" dirty="0" err="1"/>
              <a:t>soil</a:t>
            </a:r>
            <a:r>
              <a:rPr lang="fr-FR" sz="2000" dirty="0"/>
              <a:t> </a:t>
            </a:r>
            <a:r>
              <a:rPr lang="fr-FR" sz="2000" dirty="0" err="1"/>
              <a:t>health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Improved</a:t>
            </a:r>
            <a:r>
              <a:rPr lang="fr-FR" sz="2000" dirty="0"/>
              <a:t> SOC = </a:t>
            </a:r>
            <a:r>
              <a:rPr lang="fr-FR" sz="2000" dirty="0" err="1"/>
              <a:t>improved</a:t>
            </a:r>
            <a:r>
              <a:rPr lang="fr-FR" sz="2000" dirty="0"/>
              <a:t> </a:t>
            </a:r>
            <a:r>
              <a:rPr lang="fr-FR" sz="2000" dirty="0" err="1"/>
              <a:t>resilience</a:t>
            </a:r>
            <a:r>
              <a:rPr lang="fr-FR" sz="2000" dirty="0"/>
              <a:t> in </a:t>
            </a:r>
            <a:r>
              <a:rPr lang="fr-FR" sz="2000" dirty="0" err="1"/>
              <a:t>challenging</a:t>
            </a:r>
            <a:r>
              <a:rPr lang="fr-FR" sz="2000" dirty="0"/>
              <a:t> </a:t>
            </a:r>
            <a:r>
              <a:rPr lang="fr-FR" sz="2000" dirty="0" err="1"/>
              <a:t>climates</a:t>
            </a:r>
            <a:endParaRPr lang="fr-FR" sz="2000" dirty="0"/>
          </a:p>
        </p:txBody>
      </p:sp>
      <p:sp>
        <p:nvSpPr>
          <p:cNvPr id="4" name="Flèche : droite 1">
            <a:extLst>
              <a:ext uri="{FF2B5EF4-FFF2-40B4-BE49-F238E27FC236}">
                <a16:creationId xmlns:a16="http://schemas.microsoft.com/office/drawing/2014/main" id="{D9DCBDB9-BBF5-F36A-FC23-A02416A3CBBD}"/>
              </a:ext>
            </a:extLst>
          </p:cNvPr>
          <p:cNvSpPr/>
          <p:nvPr/>
        </p:nvSpPr>
        <p:spPr>
          <a:xfrm rot="3343940">
            <a:off x="3129590" y="4144234"/>
            <a:ext cx="813366" cy="8889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8">
            <a:extLst>
              <a:ext uri="{FF2B5EF4-FFF2-40B4-BE49-F238E27FC236}">
                <a16:creationId xmlns:a16="http://schemas.microsoft.com/office/drawing/2014/main" id="{FE01233E-5695-7E32-F9E6-CBA78D9486EF}"/>
              </a:ext>
            </a:extLst>
          </p:cNvPr>
          <p:cNvSpPr/>
          <p:nvPr/>
        </p:nvSpPr>
        <p:spPr>
          <a:xfrm rot="7594372">
            <a:off x="7848120" y="4191631"/>
            <a:ext cx="789800" cy="7941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8693CB-7E34-21BA-A917-132681EF8CC6}"/>
              </a:ext>
            </a:extLst>
          </p:cNvPr>
          <p:cNvSpPr txBox="1"/>
          <p:nvPr/>
        </p:nvSpPr>
        <p:spPr>
          <a:xfrm>
            <a:off x="158157" y="4044553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(Muñoz-Rojas et al., 2012</a:t>
            </a: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Lal, 2016)</a:t>
            </a:r>
            <a:endParaRPr lang="fr-FR" sz="11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8D7F60-61F5-30AF-E923-F36930F91661}"/>
              </a:ext>
            </a:extLst>
          </p:cNvPr>
          <p:cNvSpPr txBox="1"/>
          <p:nvPr/>
        </p:nvSpPr>
        <p:spPr>
          <a:xfrm>
            <a:off x="5890712" y="3678395"/>
            <a:ext cx="5937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Raclot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2009; Eldon &amp; </a:t>
            </a:r>
            <a:r>
              <a:rPr lang="en-US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Gerhenson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2015; Karl et al., 2016; </a:t>
            </a:r>
            <a:r>
              <a:rPr lang="en-US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Payen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2021; </a:t>
            </a:r>
            <a:r>
              <a:rPr lang="en-US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Payen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2023;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B8DE-CBB6-8816-CB65-2279019FECB8}"/>
              </a:ext>
            </a:extLst>
          </p:cNvPr>
          <p:cNvSpPr txBox="1"/>
          <p:nvPr/>
        </p:nvSpPr>
        <p:spPr>
          <a:xfrm>
            <a:off x="715264" y="5045665"/>
            <a:ext cx="1035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Perception of extension personnel </a:t>
            </a:r>
            <a:r>
              <a:rPr lang="fr-FR" sz="2800" dirty="0" err="1">
                <a:solidFill>
                  <a:srgbClr val="00B050"/>
                </a:solidFill>
              </a:rPr>
              <a:t>regarding</a:t>
            </a:r>
            <a:r>
              <a:rPr lang="fr-FR" sz="2800" dirty="0">
                <a:solidFill>
                  <a:srgbClr val="00B050"/>
                </a:solidFill>
              </a:rPr>
              <a:t> challenges and </a:t>
            </a:r>
            <a:r>
              <a:rPr lang="fr-FR" sz="2800" dirty="0" err="1">
                <a:solidFill>
                  <a:srgbClr val="00B050"/>
                </a:solidFill>
              </a:rPr>
              <a:t>opportunities</a:t>
            </a:r>
            <a:r>
              <a:rPr lang="fr-FR" sz="2800" dirty="0">
                <a:solidFill>
                  <a:srgbClr val="00B050"/>
                </a:solidFill>
              </a:rPr>
              <a:t> for </a:t>
            </a:r>
            <a:r>
              <a:rPr lang="fr-FR" sz="2800" dirty="0" err="1">
                <a:solidFill>
                  <a:srgbClr val="00B050"/>
                </a:solidFill>
              </a:rPr>
              <a:t>improving</a:t>
            </a:r>
            <a:r>
              <a:rPr lang="fr-FR" sz="2800" dirty="0">
                <a:solidFill>
                  <a:srgbClr val="00B050"/>
                </a:solidFill>
              </a:rPr>
              <a:t> SOC in </a:t>
            </a:r>
            <a:r>
              <a:rPr lang="fr-FR" sz="2800" dirty="0" err="1">
                <a:solidFill>
                  <a:srgbClr val="00B050"/>
                </a:solidFill>
              </a:rPr>
              <a:t>vineyards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0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8DDB00-2407-85CB-0EAB-FA362C11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1348E1F-C4B9-0F70-AA68-A6EBF7DB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42" y="1508423"/>
            <a:ext cx="11500701" cy="17380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+mn-lt"/>
              </a:rPr>
              <a:t>What is the perception of extension specialists regarding </a:t>
            </a:r>
            <a:r>
              <a:rPr lang="en-US" b="1" u="sng" dirty="0">
                <a:latin typeface="+mn-lt"/>
              </a:rPr>
              <a:t>practices</a:t>
            </a:r>
            <a:r>
              <a:rPr lang="en-US" dirty="0">
                <a:latin typeface="+mn-lt"/>
              </a:rPr>
              <a:t> which are known to maintain and increase SOC in vineyard?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E9CC63-59F2-2709-852D-1A679CFD762D}"/>
              </a:ext>
            </a:extLst>
          </p:cNvPr>
          <p:cNvSpPr txBox="1"/>
          <p:nvPr/>
        </p:nvSpPr>
        <p:spPr>
          <a:xfrm>
            <a:off x="307942" y="3856304"/>
            <a:ext cx="11500701" cy="13181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/>
              <a:t>What </a:t>
            </a:r>
            <a:r>
              <a:rPr lang="en-US" sz="2800" b="1" u="sng" dirty="0"/>
              <a:t>barriers</a:t>
            </a:r>
            <a:r>
              <a:rPr lang="en-US" sz="2800" dirty="0"/>
              <a:t>  do extension specialists perceive for the wine industry to maintain or improve soil carbon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898FA2-21C0-A58A-8470-ED9AF80551A8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Aim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>
                <a:solidFill>
                  <a:schemeClr val="bg1"/>
                </a:solidFill>
              </a:rPr>
              <a:t>Results</a:t>
            </a:r>
            <a:r>
              <a:rPr lang="fr-FR" sz="1700" dirty="0">
                <a:solidFill>
                  <a:schemeClr val="bg1"/>
                </a:solidFill>
              </a:rPr>
              <a:t>-discussion</a:t>
            </a:r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920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3</a:t>
            </a:fld>
            <a:endParaRPr lang="fr-FR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EFC101F-942A-EB13-130A-5DC0C202D1BB}"/>
              </a:ext>
            </a:extLst>
          </p:cNvPr>
          <p:cNvSpPr txBox="1"/>
          <p:nvPr/>
        </p:nvSpPr>
        <p:spPr>
          <a:xfrm>
            <a:off x="17129" y="-22233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Method</a:t>
            </a:r>
            <a:r>
              <a:rPr lang="fr-FR" sz="1700" dirty="0">
                <a:solidFill>
                  <a:schemeClr val="bg1"/>
                </a:solidFill>
              </a:rPr>
              <a:t>			</a:t>
            </a:r>
            <a:r>
              <a:rPr lang="fr-FR" sz="1700" dirty="0" err="1">
                <a:solidFill>
                  <a:schemeClr val="bg1"/>
                </a:solidFill>
              </a:rPr>
              <a:t>Results</a:t>
            </a:r>
            <a:r>
              <a:rPr lang="fr-FR" sz="1700" dirty="0">
                <a:solidFill>
                  <a:schemeClr val="bg1"/>
                </a:solidFill>
              </a:rPr>
              <a:t>-discussion</a:t>
            </a:r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654A8C4-55BE-490C-A345-68AF12641B95}"/>
              </a:ext>
            </a:extLst>
          </p:cNvPr>
          <p:cNvSpPr/>
          <p:nvPr/>
        </p:nvSpPr>
        <p:spPr>
          <a:xfrm>
            <a:off x="3671481" y="4122616"/>
            <a:ext cx="53111" cy="574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B0A239-E333-E220-8ED7-500404CD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55" y="465232"/>
            <a:ext cx="2762446" cy="293989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4801E6F-1853-6677-5F51-B40FE0E64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3" y="3551814"/>
            <a:ext cx="3951957" cy="268466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41B8134-3B1B-A2AF-DEEA-C85F6EDCF359}"/>
              </a:ext>
            </a:extLst>
          </p:cNvPr>
          <p:cNvSpPr txBox="1"/>
          <p:nvPr/>
        </p:nvSpPr>
        <p:spPr>
          <a:xfrm>
            <a:off x="997763" y="6399094"/>
            <a:ext cx="3335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Study</a:t>
            </a:r>
            <a:r>
              <a:rPr lang="fr-FR" sz="1400" dirty="0"/>
              <a:t> zones. </a:t>
            </a:r>
            <a:r>
              <a:rPr lang="fr-FR" sz="1400" dirty="0" err="1"/>
              <a:t>Climate</a:t>
            </a:r>
            <a:r>
              <a:rPr lang="fr-FR" sz="1400" dirty="0"/>
              <a:t>: </a:t>
            </a:r>
            <a:r>
              <a:rPr lang="fr-FR" sz="1400" dirty="0" err="1"/>
              <a:t>red</a:t>
            </a:r>
            <a:r>
              <a:rPr lang="fr-FR" sz="1400" dirty="0"/>
              <a:t>: warm; </a:t>
            </a:r>
            <a:r>
              <a:rPr lang="fr-FR" sz="1400" dirty="0" err="1"/>
              <a:t>blue</a:t>
            </a:r>
            <a:r>
              <a:rPr lang="fr-FR" sz="1400" dirty="0"/>
              <a:t>: cool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20EC47-1534-0F22-14E6-288287DD5EC8}"/>
              </a:ext>
            </a:extLst>
          </p:cNvPr>
          <p:cNvSpPr txBox="1"/>
          <p:nvPr/>
        </p:nvSpPr>
        <p:spPr>
          <a:xfrm>
            <a:off x="1751545" y="776986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1A116AB-8121-9C18-D0A1-01E0564BDFF9}"/>
              </a:ext>
            </a:extLst>
          </p:cNvPr>
          <p:cNvSpPr txBox="1"/>
          <p:nvPr/>
        </p:nvSpPr>
        <p:spPr>
          <a:xfrm>
            <a:off x="1413578" y="352495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USA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D83EC5-F113-752D-00CF-71E0C387A8E9}"/>
              </a:ext>
            </a:extLst>
          </p:cNvPr>
          <p:cNvSpPr txBox="1"/>
          <p:nvPr/>
        </p:nvSpPr>
        <p:spPr>
          <a:xfrm>
            <a:off x="4825919" y="1291501"/>
            <a:ext cx="623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Step 2: 32 interviews </a:t>
            </a:r>
            <a:r>
              <a:rPr lang="fr-FR" sz="2000" dirty="0" err="1"/>
              <a:t>performed</a:t>
            </a:r>
            <a:endParaRPr lang="fr-FR" sz="2000" dirty="0"/>
          </a:p>
          <a:p>
            <a:r>
              <a:rPr lang="fr-FR" sz="2000" dirty="0">
                <a:solidFill>
                  <a:srgbClr val="00B050"/>
                </a:solidFill>
              </a:rPr>
              <a:t>	</a:t>
            </a:r>
            <a:r>
              <a:rPr lang="fr-FR" sz="2000" dirty="0">
                <a:solidFill>
                  <a:srgbClr val="C00000"/>
                </a:solidFill>
              </a:rPr>
              <a:t>warm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and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>
                <a:solidFill>
                  <a:srgbClr val="0070C0"/>
                </a:solidFill>
              </a:rPr>
              <a:t>cool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in USA + </a:t>
            </a:r>
            <a:r>
              <a:rPr lang="fr-FR" sz="2000" dirty="0">
                <a:solidFill>
                  <a:srgbClr val="C00000"/>
                </a:solidFill>
              </a:rPr>
              <a:t>warm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and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>
                <a:solidFill>
                  <a:srgbClr val="0070C0"/>
                </a:solidFill>
              </a:rPr>
              <a:t>cool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in France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A2B301E-6926-90A2-D37B-A33174BD113F}"/>
              </a:ext>
            </a:extLst>
          </p:cNvPr>
          <p:cNvSpPr txBox="1"/>
          <p:nvPr/>
        </p:nvSpPr>
        <p:spPr>
          <a:xfrm>
            <a:off x="4170800" y="505969"/>
            <a:ext cx="284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Step1: 69 cases identified </a:t>
            </a:r>
            <a:endParaRPr lang="fr-FR" sz="2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DBA8EAF-A164-BD92-4B54-7350380B42A6}"/>
              </a:ext>
            </a:extLst>
          </p:cNvPr>
          <p:cNvSpPr txBox="1"/>
          <p:nvPr/>
        </p:nvSpPr>
        <p:spPr>
          <a:xfrm>
            <a:off x="4441918" y="4181494"/>
            <a:ext cx="740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Step</a:t>
            </a:r>
            <a:r>
              <a:rPr lang="fr-FR" sz="2000" dirty="0"/>
              <a:t> 4: challenges and levers to </a:t>
            </a:r>
            <a:r>
              <a:rPr lang="fr-FR" sz="2000" dirty="0" err="1"/>
              <a:t>apply</a:t>
            </a:r>
            <a:r>
              <a:rPr lang="fr-FR" sz="2000" dirty="0"/>
              <a:t> SOC-</a:t>
            </a:r>
            <a:r>
              <a:rPr lang="fr-FR" sz="2000" dirty="0" err="1"/>
              <a:t>friendly</a:t>
            </a:r>
            <a:r>
              <a:rPr lang="fr-FR" sz="2000" dirty="0"/>
              <a:t> practices </a:t>
            </a:r>
            <a:r>
              <a:rPr lang="fr-FR" sz="2000" dirty="0" err="1"/>
              <a:t>analyzed</a:t>
            </a:r>
            <a:endParaRPr lang="fr-FR" sz="2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78912BB-C25C-DAAD-2DEA-CB741E99D880}"/>
              </a:ext>
            </a:extLst>
          </p:cNvPr>
          <p:cNvSpPr txBox="1"/>
          <p:nvPr/>
        </p:nvSpPr>
        <p:spPr>
          <a:xfrm>
            <a:off x="8223756" y="5246221"/>
            <a:ext cx="395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Step</a:t>
            </a:r>
            <a:r>
              <a:rPr lang="fr-FR" sz="2000" dirty="0"/>
              <a:t> 5: challenges and </a:t>
            </a:r>
            <a:r>
              <a:rPr lang="fr-FR" sz="2000" dirty="0" err="1"/>
              <a:t>opportunities</a:t>
            </a:r>
            <a:r>
              <a:rPr lang="fr-FR" sz="2000" dirty="0"/>
              <a:t> </a:t>
            </a:r>
            <a:r>
              <a:rPr lang="fr-FR" sz="2000" dirty="0" err="1"/>
              <a:t>identified</a:t>
            </a:r>
            <a:endParaRPr lang="fr-FR" sz="2000" dirty="0"/>
          </a:p>
        </p:txBody>
      </p:sp>
      <p:sp>
        <p:nvSpPr>
          <p:cNvPr id="27" name="Virage 26">
            <a:extLst>
              <a:ext uri="{FF2B5EF4-FFF2-40B4-BE49-F238E27FC236}">
                <a16:creationId xmlns:a16="http://schemas.microsoft.com/office/drawing/2014/main" id="{1D8DD1A1-1D2D-1DCB-199E-75FC98C4A190}"/>
              </a:ext>
            </a:extLst>
          </p:cNvPr>
          <p:cNvSpPr/>
          <p:nvPr/>
        </p:nvSpPr>
        <p:spPr>
          <a:xfrm rot="5400000">
            <a:off x="7095122" y="560209"/>
            <a:ext cx="654424" cy="8081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Flèche vers le bas 27">
            <a:extLst>
              <a:ext uri="{FF2B5EF4-FFF2-40B4-BE49-F238E27FC236}">
                <a16:creationId xmlns:a16="http://schemas.microsoft.com/office/drawing/2014/main" id="{89BCA283-9D12-63BC-ED14-87060951A11A}"/>
              </a:ext>
            </a:extLst>
          </p:cNvPr>
          <p:cNvSpPr/>
          <p:nvPr/>
        </p:nvSpPr>
        <p:spPr>
          <a:xfrm>
            <a:off x="7470894" y="2387910"/>
            <a:ext cx="396714" cy="5886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Google Shape;202;g16f5e5f558f_0_50">
            <a:extLst>
              <a:ext uri="{FF2B5EF4-FFF2-40B4-BE49-F238E27FC236}">
                <a16:creationId xmlns:a16="http://schemas.microsoft.com/office/drawing/2014/main" id="{FAE07DA7-914E-A916-B12C-E06B7989A70B}"/>
              </a:ext>
            </a:extLst>
          </p:cNvPr>
          <p:cNvSpPr txBox="1"/>
          <p:nvPr/>
        </p:nvSpPr>
        <p:spPr>
          <a:xfrm>
            <a:off x="9204920" y="4503617"/>
            <a:ext cx="235241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Ryschawy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2021;</a:t>
            </a:r>
            <a:r>
              <a:rPr lang="fr-FR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Warne et al., 2019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0A4B99-FA4B-97D9-6772-03AB31C0E4BC}"/>
              </a:ext>
            </a:extLst>
          </p:cNvPr>
          <p:cNvSpPr txBox="1"/>
          <p:nvPr/>
        </p:nvSpPr>
        <p:spPr>
          <a:xfrm>
            <a:off x="4778172" y="2985382"/>
            <a:ext cx="590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Step</a:t>
            </a:r>
            <a:r>
              <a:rPr lang="fr-FR" sz="2000" dirty="0"/>
              <a:t> 3: practices to </a:t>
            </a:r>
            <a:r>
              <a:rPr lang="fr-FR" sz="2000" dirty="0" err="1"/>
              <a:t>maintain</a:t>
            </a:r>
            <a:r>
              <a:rPr lang="fr-FR" sz="2000" dirty="0"/>
              <a:t> or </a:t>
            </a:r>
            <a:r>
              <a:rPr lang="fr-FR" sz="2000" dirty="0" err="1"/>
              <a:t>increase</a:t>
            </a:r>
            <a:r>
              <a:rPr lang="fr-FR" sz="2000" dirty="0"/>
              <a:t> SOC </a:t>
            </a:r>
            <a:r>
              <a:rPr lang="fr-FR" sz="2000" dirty="0" err="1"/>
              <a:t>identified</a:t>
            </a:r>
            <a:endParaRPr lang="fr-FR" sz="2000" dirty="0"/>
          </a:p>
        </p:txBody>
      </p:sp>
      <p:sp>
        <p:nvSpPr>
          <p:cNvPr id="31" name="Flèche vers le bas 30">
            <a:extLst>
              <a:ext uri="{FF2B5EF4-FFF2-40B4-BE49-F238E27FC236}">
                <a16:creationId xmlns:a16="http://schemas.microsoft.com/office/drawing/2014/main" id="{DE141040-5FAA-B871-4C98-EE3CA3ED3D34}"/>
              </a:ext>
            </a:extLst>
          </p:cNvPr>
          <p:cNvSpPr/>
          <p:nvPr/>
        </p:nvSpPr>
        <p:spPr>
          <a:xfrm>
            <a:off x="7470894" y="3510116"/>
            <a:ext cx="396714" cy="5670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Virage 31">
            <a:extLst>
              <a:ext uri="{FF2B5EF4-FFF2-40B4-BE49-F238E27FC236}">
                <a16:creationId xmlns:a16="http://schemas.microsoft.com/office/drawing/2014/main" id="{2AAD3C14-9D69-0933-AF43-0CD02962E862}"/>
              </a:ext>
            </a:extLst>
          </p:cNvPr>
          <p:cNvSpPr/>
          <p:nvPr/>
        </p:nvSpPr>
        <p:spPr>
          <a:xfrm rot="10800000" flipH="1">
            <a:off x="7569332" y="4842141"/>
            <a:ext cx="654424" cy="8081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CE6FBAF-DC1E-9C1B-89A3-ECD7326E07E4}"/>
              </a:ext>
            </a:extLst>
          </p:cNvPr>
          <p:cNvSpPr/>
          <p:nvPr/>
        </p:nvSpPr>
        <p:spPr>
          <a:xfrm>
            <a:off x="2563049" y="963561"/>
            <a:ext cx="789751" cy="953729"/>
          </a:xfrm>
          <a:prstGeom prst="ellipse">
            <a:avLst/>
          </a:prstGeom>
          <a:solidFill>
            <a:schemeClr val="accent1">
              <a:alpha val="495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C86198-EBD3-324A-3E65-A46E80B907F1}"/>
              </a:ext>
            </a:extLst>
          </p:cNvPr>
          <p:cNvSpPr/>
          <p:nvPr/>
        </p:nvSpPr>
        <p:spPr>
          <a:xfrm>
            <a:off x="3209496" y="3903454"/>
            <a:ext cx="961304" cy="78417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4A84185-2F87-A833-7485-2151CA58FAAA}"/>
              </a:ext>
            </a:extLst>
          </p:cNvPr>
          <p:cNvSpPr/>
          <p:nvPr/>
        </p:nvSpPr>
        <p:spPr>
          <a:xfrm>
            <a:off x="2300749" y="2363254"/>
            <a:ext cx="657175" cy="743477"/>
          </a:xfrm>
          <a:prstGeom prst="ellipse">
            <a:avLst/>
          </a:prstGeom>
          <a:solidFill>
            <a:srgbClr val="C00000">
              <a:alpha val="49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38CC3F-6D61-4100-7DC8-FF2A6E8921B8}"/>
              </a:ext>
            </a:extLst>
          </p:cNvPr>
          <p:cNvSpPr/>
          <p:nvPr/>
        </p:nvSpPr>
        <p:spPr>
          <a:xfrm>
            <a:off x="389168" y="4525081"/>
            <a:ext cx="328588" cy="74347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0804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17853B-38ED-1D31-AD88-146760346686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/>
              <a:t>Results</a:t>
            </a:r>
            <a:r>
              <a:rPr lang="fr-FR" sz="1700" dirty="0"/>
              <a:t>-discussion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8FFB34-A3CA-DE9D-A00A-4294B6BEC4A9}"/>
              </a:ext>
            </a:extLst>
          </p:cNvPr>
          <p:cNvSpPr txBox="1"/>
          <p:nvPr/>
        </p:nvSpPr>
        <p:spPr>
          <a:xfrm>
            <a:off x="0" y="582706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7 </a:t>
            </a:r>
            <a:r>
              <a:rPr lang="fr-FR" sz="2800" dirty="0" err="1"/>
              <a:t>current</a:t>
            </a:r>
            <a:r>
              <a:rPr lang="fr-FR" sz="2800" dirty="0"/>
              <a:t> practices </a:t>
            </a:r>
            <a:r>
              <a:rPr lang="fr-FR" sz="2800" dirty="0" err="1"/>
              <a:t>identified</a:t>
            </a:r>
            <a:r>
              <a:rPr lang="fr-FR" sz="2800" dirty="0"/>
              <a:t> to </a:t>
            </a:r>
            <a:r>
              <a:rPr lang="fr-FR" sz="2800" dirty="0" err="1"/>
              <a:t>maintain</a:t>
            </a:r>
            <a:r>
              <a:rPr lang="fr-FR" sz="2800" dirty="0"/>
              <a:t> or </a:t>
            </a:r>
            <a:r>
              <a:rPr lang="fr-FR" sz="2800" dirty="0" err="1"/>
              <a:t>increase</a:t>
            </a:r>
            <a:r>
              <a:rPr lang="fr-FR" sz="2800" dirty="0"/>
              <a:t> SOC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1B9FA2-823C-2072-FC89-B80E8A4BEDCD}"/>
              </a:ext>
            </a:extLst>
          </p:cNvPr>
          <p:cNvSpPr/>
          <p:nvPr/>
        </p:nvSpPr>
        <p:spPr>
          <a:xfrm>
            <a:off x="8746324" y="1605656"/>
            <a:ext cx="3241248" cy="447105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chemeClr val="tx1"/>
                </a:solidFill>
              </a:rPr>
              <a:t>higher</a:t>
            </a:r>
            <a:r>
              <a:rPr lang="fr-FR" sz="2000" dirty="0">
                <a:solidFill>
                  <a:schemeClr val="tx1"/>
                </a:solidFill>
              </a:rPr>
              <a:t> occurrences of </a:t>
            </a:r>
            <a:r>
              <a:rPr lang="fr-FR" sz="2000" dirty="0" err="1">
                <a:solidFill>
                  <a:schemeClr val="tx1"/>
                </a:solidFill>
              </a:rPr>
              <a:t>answers</a:t>
            </a:r>
            <a:r>
              <a:rPr lang="fr-FR" sz="2000" dirty="0">
                <a:solidFill>
                  <a:schemeClr val="tx1"/>
                </a:solidFill>
              </a:rPr>
              <a:t> are for </a:t>
            </a:r>
            <a:r>
              <a:rPr lang="fr-FR" sz="2000" dirty="0" err="1">
                <a:solidFill>
                  <a:schemeClr val="tx1"/>
                </a:solidFill>
              </a:rPr>
              <a:t>organic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fertilization</a:t>
            </a:r>
            <a:r>
              <a:rPr lang="fr-FR" sz="2000" dirty="0">
                <a:solidFill>
                  <a:schemeClr val="tx1"/>
                </a:solidFill>
              </a:rPr>
              <a:t>, tillage and cover </a:t>
            </a:r>
            <a:r>
              <a:rPr lang="fr-FR" sz="2000" dirty="0" err="1">
                <a:solidFill>
                  <a:schemeClr val="tx1"/>
                </a:solidFill>
              </a:rPr>
              <a:t>crop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emphasized</a:t>
            </a:r>
            <a:r>
              <a:rPr lang="fr-FR" sz="2000" dirty="0">
                <a:solidFill>
                  <a:schemeClr val="tx1"/>
                </a:solidFill>
              </a:rPr>
              <a:t> by extension: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Cover </a:t>
            </a:r>
            <a:r>
              <a:rPr lang="fr-FR" sz="2000" dirty="0" err="1">
                <a:solidFill>
                  <a:schemeClr val="tx1"/>
                </a:solidFill>
              </a:rPr>
              <a:t>crop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Organic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fertilization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r>
              <a:rPr lang="fr-FR" sz="2000" dirty="0">
                <a:solidFill>
                  <a:schemeClr val="tx1"/>
                </a:solidFill>
              </a:rPr>
              <a:t>Tillage </a:t>
            </a:r>
            <a:r>
              <a:rPr lang="fr-FR" sz="2000" dirty="0" err="1">
                <a:solidFill>
                  <a:schemeClr val="tx1"/>
                </a:solidFill>
              </a:rPr>
              <a:t>reduction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Grazing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Agroforestry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Mulching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Herbicide use </a:t>
            </a:r>
            <a:r>
              <a:rPr lang="fr-FR" sz="2000" dirty="0" err="1">
                <a:solidFill>
                  <a:schemeClr val="tx1"/>
                </a:solidFill>
              </a:rPr>
              <a:t>reduction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7" name="Flèche vers le bas 16">
            <a:extLst>
              <a:ext uri="{FF2B5EF4-FFF2-40B4-BE49-F238E27FC236}">
                <a16:creationId xmlns:a16="http://schemas.microsoft.com/office/drawing/2014/main" id="{C009F0EF-572D-511D-B352-F62C8E005A2C}"/>
              </a:ext>
            </a:extLst>
          </p:cNvPr>
          <p:cNvSpPr/>
          <p:nvPr/>
        </p:nvSpPr>
        <p:spPr>
          <a:xfrm rot="16200000">
            <a:off x="8140751" y="3347645"/>
            <a:ext cx="396714" cy="8144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A00B29BE-01A7-7A46-9F5A-716A35445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95020"/>
              </p:ext>
            </p:extLst>
          </p:nvPr>
        </p:nvGraphicFramePr>
        <p:xfrm>
          <a:off x="207984" y="1769043"/>
          <a:ext cx="7723908" cy="397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44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17853B-38ED-1D31-AD88-146760346686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/>
              <a:t>Results</a:t>
            </a:r>
            <a:r>
              <a:rPr lang="fr-FR" sz="1700" dirty="0"/>
              <a:t>-discussion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8FC71C-62B9-AFFB-93C1-EF9FCB1AEE5E}"/>
              </a:ext>
            </a:extLst>
          </p:cNvPr>
          <p:cNvSpPr txBox="1"/>
          <p:nvPr/>
        </p:nvSpPr>
        <p:spPr>
          <a:xfrm>
            <a:off x="64898" y="489640"/>
            <a:ext cx="114169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Practices </a:t>
            </a:r>
            <a:r>
              <a:rPr lang="fr-FR" sz="2400" dirty="0" err="1"/>
              <a:t>identified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could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adopted</a:t>
            </a:r>
            <a:r>
              <a:rPr lang="fr-FR" sz="2400" dirty="0"/>
              <a:t> to </a:t>
            </a:r>
            <a:r>
              <a:rPr lang="fr-FR" sz="2400" dirty="0" err="1"/>
              <a:t>improve</a:t>
            </a:r>
            <a:r>
              <a:rPr lang="fr-FR" sz="2400" dirty="0"/>
              <a:t> SOC in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region</a:t>
            </a:r>
            <a:endParaRPr lang="fr-FR" sz="24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1906D01-3E50-AF9F-582A-5DF24C8FA38C}"/>
              </a:ext>
            </a:extLst>
          </p:cNvPr>
          <p:cNvSpPr/>
          <p:nvPr/>
        </p:nvSpPr>
        <p:spPr>
          <a:xfrm>
            <a:off x="8746324" y="2167288"/>
            <a:ext cx="3241248" cy="324753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Cover </a:t>
            </a:r>
            <a:r>
              <a:rPr lang="fr-FR" sz="2000" dirty="0" err="1">
                <a:solidFill>
                  <a:schemeClr val="tx1"/>
                </a:solidFill>
              </a:rPr>
              <a:t>crop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Organic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fertilization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r>
              <a:rPr lang="fr-FR" sz="2000" dirty="0">
                <a:solidFill>
                  <a:schemeClr val="tx1"/>
                </a:solidFill>
              </a:rPr>
              <a:t>Tillage </a:t>
            </a:r>
            <a:r>
              <a:rPr lang="fr-FR" sz="2000" dirty="0" err="1">
                <a:solidFill>
                  <a:schemeClr val="tx1"/>
                </a:solidFill>
              </a:rPr>
              <a:t>reduction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Grazing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Agroforestry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err="1">
                <a:solidFill>
                  <a:schemeClr val="tx1"/>
                </a:solidFill>
              </a:rPr>
              <a:t>Mulching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Herbicide use </a:t>
            </a:r>
            <a:r>
              <a:rPr lang="fr-FR" sz="2000" dirty="0" err="1">
                <a:solidFill>
                  <a:schemeClr val="tx1"/>
                </a:solidFill>
              </a:rPr>
              <a:t>reduction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038EAE02-ED75-0544-48F3-DAB828ACFC33}"/>
              </a:ext>
            </a:extLst>
          </p:cNvPr>
          <p:cNvSpPr/>
          <p:nvPr/>
        </p:nvSpPr>
        <p:spPr>
          <a:xfrm rot="16200000">
            <a:off x="8140751" y="3347645"/>
            <a:ext cx="396714" cy="8144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ADB2DE62-6579-C14A-8235-ED439229B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96734"/>
              </p:ext>
            </p:extLst>
          </p:nvPr>
        </p:nvGraphicFramePr>
        <p:xfrm>
          <a:off x="-575648" y="1443182"/>
          <a:ext cx="8624498" cy="39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6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17853B-38ED-1D31-AD88-146760346686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/>
              <a:t>Results</a:t>
            </a:r>
            <a:r>
              <a:rPr lang="fr-FR" sz="1700" dirty="0"/>
              <a:t>-discussion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72808C7-8271-CF45-3190-1B162ACE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5" y="1286115"/>
            <a:ext cx="2743203" cy="243330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3C6E342-DD45-40B3-61E8-083D769E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51" y="4001889"/>
            <a:ext cx="2789118" cy="242182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58DCC78-941B-9F84-D313-76C806AD4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267" y="1290586"/>
            <a:ext cx="2789114" cy="24333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F753A2B-ACAB-380C-C5EF-9D5DCD073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005" y="4001887"/>
            <a:ext cx="2777639" cy="242182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C0035CF-01B0-3C52-A581-B47A5391C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776" y="1302677"/>
            <a:ext cx="2719501" cy="241608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7C1B878-929F-72DD-68B8-6850001A4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5776" y="4001886"/>
            <a:ext cx="2719501" cy="241608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17819F2F-F8C3-ACB1-6F07-E2973DD777B2}"/>
              </a:ext>
            </a:extLst>
          </p:cNvPr>
          <p:cNvSpPr txBox="1"/>
          <p:nvPr/>
        </p:nvSpPr>
        <p:spPr>
          <a:xfrm>
            <a:off x="287079" y="332009"/>
            <a:ext cx="1154695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Diversity of </a:t>
            </a:r>
            <a:r>
              <a:rPr lang="fr-FR" sz="2800" dirty="0" err="1"/>
              <a:t>barriers</a:t>
            </a:r>
            <a:r>
              <a:rPr lang="fr-FR" sz="2800" dirty="0"/>
              <a:t> to </a:t>
            </a:r>
            <a:r>
              <a:rPr lang="fr-FR" sz="2800" dirty="0" err="1"/>
              <a:t>adopt</a:t>
            </a:r>
            <a:r>
              <a:rPr lang="fr-FR" sz="2800" dirty="0"/>
              <a:t> SOC-</a:t>
            </a:r>
            <a:r>
              <a:rPr lang="fr-FR" sz="2800" dirty="0" err="1"/>
              <a:t>friendly</a:t>
            </a:r>
            <a:r>
              <a:rPr lang="fr-FR" sz="2800" dirty="0"/>
              <a:t> practices in </a:t>
            </a:r>
            <a:r>
              <a:rPr lang="fr-FR" sz="2800" dirty="0" err="1"/>
              <a:t>vineyard</a:t>
            </a:r>
            <a:r>
              <a:rPr lang="fr-FR" sz="2800" dirty="0"/>
              <a:t>: </a:t>
            </a:r>
          </a:p>
          <a:p>
            <a:pPr algn="ctr"/>
            <a:r>
              <a:rPr lang="fr-FR" sz="2800" dirty="0" err="1"/>
              <a:t>Differences</a:t>
            </a:r>
            <a:r>
              <a:rPr lang="fr-FR" sz="2800" dirty="0"/>
              <a:t> in </a:t>
            </a:r>
            <a:r>
              <a:rPr lang="fr-FR" sz="2800" dirty="0" err="1"/>
              <a:t>study</a:t>
            </a:r>
            <a:r>
              <a:rPr lang="fr-FR" sz="2800" dirty="0"/>
              <a:t> areas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322088A-60C8-BF71-EA62-3B8F82FC9654}"/>
              </a:ext>
            </a:extLst>
          </p:cNvPr>
          <p:cNvSpPr/>
          <p:nvPr/>
        </p:nvSpPr>
        <p:spPr>
          <a:xfrm>
            <a:off x="686723" y="1864813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D174A19-98E7-855D-7705-DD96BDE45384}"/>
              </a:ext>
            </a:extLst>
          </p:cNvPr>
          <p:cNvSpPr/>
          <p:nvPr/>
        </p:nvSpPr>
        <p:spPr>
          <a:xfrm>
            <a:off x="4911393" y="4590292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3AB4B53-5358-5525-A5FF-30ABCDB19CEA}"/>
              </a:ext>
            </a:extLst>
          </p:cNvPr>
          <p:cNvSpPr/>
          <p:nvPr/>
        </p:nvSpPr>
        <p:spPr>
          <a:xfrm>
            <a:off x="2515843" y="1825681"/>
            <a:ext cx="988828" cy="464433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BE74762-D560-F0E9-0F8E-0A39EA1926BC}"/>
              </a:ext>
            </a:extLst>
          </p:cNvPr>
          <p:cNvSpPr/>
          <p:nvPr/>
        </p:nvSpPr>
        <p:spPr>
          <a:xfrm>
            <a:off x="2480667" y="2649025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62B45F9-EC7F-C750-B9CE-138E76B8F7E1}"/>
              </a:ext>
            </a:extLst>
          </p:cNvPr>
          <p:cNvSpPr/>
          <p:nvPr/>
        </p:nvSpPr>
        <p:spPr>
          <a:xfrm>
            <a:off x="4808267" y="1978264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A7D2AF2-3AD7-9F85-2AC0-95944790598B}"/>
              </a:ext>
            </a:extLst>
          </p:cNvPr>
          <p:cNvSpPr/>
          <p:nvPr/>
        </p:nvSpPr>
        <p:spPr>
          <a:xfrm>
            <a:off x="6645349" y="2740227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0786C21-6498-A09E-0223-23F06CDE51EE}"/>
              </a:ext>
            </a:extLst>
          </p:cNvPr>
          <p:cNvSpPr/>
          <p:nvPr/>
        </p:nvSpPr>
        <p:spPr>
          <a:xfrm>
            <a:off x="10542183" y="1940598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80D5E01-1D5A-E5C4-0838-DD48D100E055}"/>
              </a:ext>
            </a:extLst>
          </p:cNvPr>
          <p:cNvSpPr/>
          <p:nvPr/>
        </p:nvSpPr>
        <p:spPr>
          <a:xfrm>
            <a:off x="2497699" y="5364798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9FD5230-2BD6-FACE-F72A-22E5BDA515C6}"/>
              </a:ext>
            </a:extLst>
          </p:cNvPr>
          <p:cNvSpPr/>
          <p:nvPr/>
        </p:nvSpPr>
        <p:spPr>
          <a:xfrm>
            <a:off x="656151" y="5364798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181BBD-ACAD-5739-FA71-0AAA9D554AAC}"/>
              </a:ext>
            </a:extLst>
          </p:cNvPr>
          <p:cNvSpPr/>
          <p:nvPr/>
        </p:nvSpPr>
        <p:spPr>
          <a:xfrm>
            <a:off x="6491072" y="5371925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110387E-F67F-B5F7-119C-7E6C860A92EE}"/>
              </a:ext>
            </a:extLst>
          </p:cNvPr>
          <p:cNvSpPr/>
          <p:nvPr/>
        </p:nvSpPr>
        <p:spPr>
          <a:xfrm>
            <a:off x="8785776" y="5364798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11D98E8-F07A-D983-A449-D74B393E1DEB}"/>
              </a:ext>
            </a:extLst>
          </p:cNvPr>
          <p:cNvSpPr/>
          <p:nvPr/>
        </p:nvSpPr>
        <p:spPr>
          <a:xfrm>
            <a:off x="10547021" y="5386768"/>
            <a:ext cx="988828" cy="42530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17853B-38ED-1D31-AD88-146760346686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/>
              <a:t>Results</a:t>
            </a:r>
            <a:r>
              <a:rPr lang="fr-FR" sz="1700" dirty="0"/>
              <a:t>-discussion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0EB6D29-739B-4BC8-8556-97A628C323B5}"/>
              </a:ext>
            </a:extLst>
          </p:cNvPr>
          <p:cNvSpPr txBox="1"/>
          <p:nvPr/>
        </p:nvSpPr>
        <p:spPr>
          <a:xfrm>
            <a:off x="531628" y="481601"/>
            <a:ext cx="1110039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Diversity of </a:t>
            </a:r>
            <a:r>
              <a:rPr lang="fr-FR" sz="2800" dirty="0" err="1"/>
              <a:t>barriers</a:t>
            </a:r>
            <a:r>
              <a:rPr lang="fr-FR" sz="2800" dirty="0"/>
              <a:t> to </a:t>
            </a:r>
            <a:r>
              <a:rPr lang="fr-FR" sz="2800" dirty="0" err="1"/>
              <a:t>adopt</a:t>
            </a:r>
            <a:r>
              <a:rPr lang="fr-FR" sz="2800" dirty="0"/>
              <a:t> SOC-</a:t>
            </a:r>
            <a:r>
              <a:rPr lang="fr-FR" sz="2800" dirty="0" err="1"/>
              <a:t>friendly</a:t>
            </a:r>
            <a:r>
              <a:rPr lang="fr-FR" sz="2800" dirty="0"/>
              <a:t> practices in </a:t>
            </a:r>
            <a:r>
              <a:rPr lang="fr-FR" sz="2800" dirty="0" err="1"/>
              <a:t>vineyard</a:t>
            </a:r>
            <a:r>
              <a:rPr lang="fr-FR" sz="2800" dirty="0"/>
              <a:t>: </a:t>
            </a:r>
          </a:p>
          <a:p>
            <a:pPr algn="ctr"/>
            <a:r>
              <a:rPr lang="fr-FR" sz="2800" dirty="0" err="1"/>
              <a:t>economic</a:t>
            </a:r>
            <a:r>
              <a:rPr lang="fr-FR" sz="2800" dirty="0"/>
              <a:t>, agricultural, </a:t>
            </a:r>
            <a:r>
              <a:rPr lang="fr-FR" sz="2800" dirty="0" err="1"/>
              <a:t>educational</a:t>
            </a:r>
            <a:r>
              <a:rPr lang="fr-FR" sz="2800" dirty="0"/>
              <a:t>, </a:t>
            </a:r>
            <a:r>
              <a:rPr lang="fr-FR" sz="2800" dirty="0" err="1"/>
              <a:t>conflict</a:t>
            </a:r>
            <a:r>
              <a:rPr lang="fr-FR" sz="2800" dirty="0"/>
              <a:t> of </a:t>
            </a:r>
            <a:r>
              <a:rPr lang="fr-FR" sz="2800" dirty="0" err="1"/>
              <a:t>interest</a:t>
            </a:r>
            <a:r>
              <a:rPr lang="fr-FR" sz="2800" dirty="0"/>
              <a:t>, and structural</a:t>
            </a:r>
          </a:p>
        </p:txBody>
      </p:sp>
      <p:sp>
        <p:nvSpPr>
          <p:cNvPr id="2" name="Forme libre : forme 26">
            <a:extLst>
              <a:ext uri="{FF2B5EF4-FFF2-40B4-BE49-F238E27FC236}">
                <a16:creationId xmlns:a16="http://schemas.microsoft.com/office/drawing/2014/main" id="{1C3CCD8E-20A5-9101-A250-BEEABEAE31DF}"/>
              </a:ext>
            </a:extLst>
          </p:cNvPr>
          <p:cNvSpPr/>
          <p:nvPr/>
        </p:nvSpPr>
        <p:spPr>
          <a:xfrm>
            <a:off x="7345959" y="2036548"/>
            <a:ext cx="4286065" cy="1166593"/>
          </a:xfrm>
          <a:custGeom>
            <a:avLst/>
            <a:gdLst>
              <a:gd name="connsiteX0" fmla="*/ 0 w 1866304"/>
              <a:gd name="connsiteY0" fmla="*/ 155528 h 933152"/>
              <a:gd name="connsiteX1" fmla="*/ 155528 w 1866304"/>
              <a:gd name="connsiteY1" fmla="*/ 0 h 933152"/>
              <a:gd name="connsiteX2" fmla="*/ 1710776 w 1866304"/>
              <a:gd name="connsiteY2" fmla="*/ 0 h 933152"/>
              <a:gd name="connsiteX3" fmla="*/ 1866304 w 1866304"/>
              <a:gd name="connsiteY3" fmla="*/ 155528 h 933152"/>
              <a:gd name="connsiteX4" fmla="*/ 1866304 w 1866304"/>
              <a:gd name="connsiteY4" fmla="*/ 777624 h 933152"/>
              <a:gd name="connsiteX5" fmla="*/ 1710776 w 1866304"/>
              <a:gd name="connsiteY5" fmla="*/ 933152 h 933152"/>
              <a:gd name="connsiteX6" fmla="*/ 155528 w 1866304"/>
              <a:gd name="connsiteY6" fmla="*/ 933152 h 933152"/>
              <a:gd name="connsiteX7" fmla="*/ 0 w 1866304"/>
              <a:gd name="connsiteY7" fmla="*/ 777624 h 933152"/>
              <a:gd name="connsiteX8" fmla="*/ 0 w 1866304"/>
              <a:gd name="connsiteY8" fmla="*/ 155528 h 93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304" h="933152">
                <a:moveTo>
                  <a:pt x="0" y="155528"/>
                </a:moveTo>
                <a:cubicBezTo>
                  <a:pt x="0" y="69632"/>
                  <a:pt x="69632" y="0"/>
                  <a:pt x="155528" y="0"/>
                </a:cubicBezTo>
                <a:lnTo>
                  <a:pt x="1710776" y="0"/>
                </a:lnTo>
                <a:cubicBezTo>
                  <a:pt x="1796672" y="0"/>
                  <a:pt x="1866304" y="69632"/>
                  <a:pt x="1866304" y="155528"/>
                </a:cubicBezTo>
                <a:lnTo>
                  <a:pt x="1866304" y="777624"/>
                </a:lnTo>
                <a:cubicBezTo>
                  <a:pt x="1866304" y="863520"/>
                  <a:pt x="1796672" y="933152"/>
                  <a:pt x="1710776" y="933152"/>
                </a:cubicBezTo>
                <a:lnTo>
                  <a:pt x="155528" y="933152"/>
                </a:lnTo>
                <a:cubicBezTo>
                  <a:pt x="69632" y="933152"/>
                  <a:pt x="0" y="863520"/>
                  <a:pt x="0" y="777624"/>
                </a:cubicBezTo>
                <a:lnTo>
                  <a:pt x="0" y="155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53" tIns="121753" rIns="121753" bIns="121753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Education and training of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winegrowers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needed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included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knowledge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implement</a:t>
            </a:r>
            <a:endParaRPr lang="fr-FR" altLang="fr-FR" sz="1600" dirty="0">
              <a:solidFill>
                <a:schemeClr val="tx1"/>
              </a:solidFill>
            </a:endParaRPr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practices at 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field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scale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systems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redesign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farm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scale</a:t>
            </a:r>
            <a:endParaRPr lang="fr-FR" altLang="fr-FR" sz="1600" dirty="0"/>
          </a:p>
        </p:txBody>
      </p:sp>
      <p:sp>
        <p:nvSpPr>
          <p:cNvPr id="3" name="Forme libre : forme 27">
            <a:extLst>
              <a:ext uri="{FF2B5EF4-FFF2-40B4-BE49-F238E27FC236}">
                <a16:creationId xmlns:a16="http://schemas.microsoft.com/office/drawing/2014/main" id="{1AB4C2D9-2CEE-B61A-C444-51FB31D28D90}"/>
              </a:ext>
            </a:extLst>
          </p:cNvPr>
          <p:cNvSpPr/>
          <p:nvPr/>
        </p:nvSpPr>
        <p:spPr>
          <a:xfrm>
            <a:off x="6682197" y="4729090"/>
            <a:ext cx="4949828" cy="1607920"/>
          </a:xfrm>
          <a:custGeom>
            <a:avLst/>
            <a:gdLst>
              <a:gd name="connsiteX0" fmla="*/ 0 w 1866304"/>
              <a:gd name="connsiteY0" fmla="*/ 155528 h 933152"/>
              <a:gd name="connsiteX1" fmla="*/ 155528 w 1866304"/>
              <a:gd name="connsiteY1" fmla="*/ 0 h 933152"/>
              <a:gd name="connsiteX2" fmla="*/ 1710776 w 1866304"/>
              <a:gd name="connsiteY2" fmla="*/ 0 h 933152"/>
              <a:gd name="connsiteX3" fmla="*/ 1866304 w 1866304"/>
              <a:gd name="connsiteY3" fmla="*/ 155528 h 933152"/>
              <a:gd name="connsiteX4" fmla="*/ 1866304 w 1866304"/>
              <a:gd name="connsiteY4" fmla="*/ 777624 h 933152"/>
              <a:gd name="connsiteX5" fmla="*/ 1710776 w 1866304"/>
              <a:gd name="connsiteY5" fmla="*/ 933152 h 933152"/>
              <a:gd name="connsiteX6" fmla="*/ 155528 w 1866304"/>
              <a:gd name="connsiteY6" fmla="*/ 933152 h 933152"/>
              <a:gd name="connsiteX7" fmla="*/ 0 w 1866304"/>
              <a:gd name="connsiteY7" fmla="*/ 777624 h 933152"/>
              <a:gd name="connsiteX8" fmla="*/ 0 w 1866304"/>
              <a:gd name="connsiteY8" fmla="*/ 155528 h 93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304" h="933152">
                <a:moveTo>
                  <a:pt x="0" y="155528"/>
                </a:moveTo>
                <a:cubicBezTo>
                  <a:pt x="0" y="69632"/>
                  <a:pt x="69632" y="0"/>
                  <a:pt x="155528" y="0"/>
                </a:cubicBezTo>
                <a:lnTo>
                  <a:pt x="1710776" y="0"/>
                </a:lnTo>
                <a:cubicBezTo>
                  <a:pt x="1796672" y="0"/>
                  <a:pt x="1866304" y="69632"/>
                  <a:pt x="1866304" y="155528"/>
                </a:cubicBezTo>
                <a:lnTo>
                  <a:pt x="1866304" y="777624"/>
                </a:lnTo>
                <a:cubicBezTo>
                  <a:pt x="1866304" y="863520"/>
                  <a:pt x="1796672" y="933152"/>
                  <a:pt x="1710776" y="933152"/>
                </a:cubicBezTo>
                <a:lnTo>
                  <a:pt x="155528" y="933152"/>
                </a:lnTo>
                <a:cubicBezTo>
                  <a:pt x="69632" y="933152"/>
                  <a:pt x="0" y="863520"/>
                  <a:pt x="0" y="777624"/>
                </a:cubicBezTo>
                <a:lnTo>
                  <a:pt x="0" y="155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53" tIns="121753" rIns="121753" bIns="121753" numCol="1" spcCol="1270" anchor="ctr" anchorCtr="0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err="1">
                <a:solidFill>
                  <a:schemeClr val="tx1"/>
                </a:solidFill>
              </a:rPr>
              <a:t>Sructural</a:t>
            </a:r>
            <a:r>
              <a:rPr lang="fr-FR" altLang="fr-FR" sz="1600" dirty="0">
                <a:solidFill>
                  <a:schemeClr val="tx1"/>
                </a:solidFill>
              </a:rPr>
              <a:t> </a:t>
            </a:r>
            <a:r>
              <a:rPr lang="fr-FR" altLang="fr-FR" sz="1600" dirty="0" err="1">
                <a:solidFill>
                  <a:schemeClr val="tx1"/>
                </a:solidFill>
              </a:rPr>
              <a:t>barriers</a:t>
            </a:r>
            <a:endParaRPr lang="fr-FR" altLang="fr-FR" sz="1600" dirty="0">
              <a:solidFill>
                <a:schemeClr val="tx1"/>
              </a:solidFill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altLang="fr-FR" sz="1600" dirty="0" err="1">
                <a:solidFill>
                  <a:srgbClr val="00B0F0"/>
                </a:solidFill>
              </a:rPr>
              <a:t>C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limate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of the location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of 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vineyard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competition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water and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nitrogen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Planting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density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agroforestry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Protected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Designation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vineyards</a:t>
            </a:r>
            <a:endParaRPr lang="fr-FR" altLang="fr-FR" sz="1600" dirty="0">
              <a:solidFill>
                <a:schemeClr val="tx1"/>
              </a:solidFill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Availability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of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organic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fertilizers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close to 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farm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Forme libre : forme 28">
            <a:extLst>
              <a:ext uri="{FF2B5EF4-FFF2-40B4-BE49-F238E27FC236}">
                <a16:creationId xmlns:a16="http://schemas.microsoft.com/office/drawing/2014/main" id="{E55EFB8E-D480-716D-2E0E-C1ADF30C0BEC}"/>
              </a:ext>
            </a:extLst>
          </p:cNvPr>
          <p:cNvSpPr/>
          <p:nvPr/>
        </p:nvSpPr>
        <p:spPr>
          <a:xfrm>
            <a:off x="162834" y="5069563"/>
            <a:ext cx="4700893" cy="1329230"/>
          </a:xfrm>
          <a:custGeom>
            <a:avLst/>
            <a:gdLst>
              <a:gd name="connsiteX0" fmla="*/ 0 w 1866304"/>
              <a:gd name="connsiteY0" fmla="*/ 155528 h 933152"/>
              <a:gd name="connsiteX1" fmla="*/ 155528 w 1866304"/>
              <a:gd name="connsiteY1" fmla="*/ 0 h 933152"/>
              <a:gd name="connsiteX2" fmla="*/ 1710776 w 1866304"/>
              <a:gd name="connsiteY2" fmla="*/ 0 h 933152"/>
              <a:gd name="connsiteX3" fmla="*/ 1866304 w 1866304"/>
              <a:gd name="connsiteY3" fmla="*/ 155528 h 933152"/>
              <a:gd name="connsiteX4" fmla="*/ 1866304 w 1866304"/>
              <a:gd name="connsiteY4" fmla="*/ 777624 h 933152"/>
              <a:gd name="connsiteX5" fmla="*/ 1710776 w 1866304"/>
              <a:gd name="connsiteY5" fmla="*/ 933152 h 933152"/>
              <a:gd name="connsiteX6" fmla="*/ 155528 w 1866304"/>
              <a:gd name="connsiteY6" fmla="*/ 933152 h 933152"/>
              <a:gd name="connsiteX7" fmla="*/ 0 w 1866304"/>
              <a:gd name="connsiteY7" fmla="*/ 777624 h 933152"/>
              <a:gd name="connsiteX8" fmla="*/ 0 w 1866304"/>
              <a:gd name="connsiteY8" fmla="*/ 155528 h 93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304" h="933152">
                <a:moveTo>
                  <a:pt x="0" y="155528"/>
                </a:moveTo>
                <a:cubicBezTo>
                  <a:pt x="0" y="69632"/>
                  <a:pt x="69632" y="0"/>
                  <a:pt x="155528" y="0"/>
                </a:cubicBezTo>
                <a:lnTo>
                  <a:pt x="1710776" y="0"/>
                </a:lnTo>
                <a:cubicBezTo>
                  <a:pt x="1796672" y="0"/>
                  <a:pt x="1866304" y="69632"/>
                  <a:pt x="1866304" y="155528"/>
                </a:cubicBezTo>
                <a:lnTo>
                  <a:pt x="1866304" y="777624"/>
                </a:lnTo>
                <a:cubicBezTo>
                  <a:pt x="1866304" y="863520"/>
                  <a:pt x="1796672" y="933152"/>
                  <a:pt x="1710776" y="933152"/>
                </a:cubicBezTo>
                <a:lnTo>
                  <a:pt x="155528" y="933152"/>
                </a:lnTo>
                <a:cubicBezTo>
                  <a:pt x="69632" y="933152"/>
                  <a:pt x="0" y="863520"/>
                  <a:pt x="0" y="777624"/>
                </a:cubicBezTo>
                <a:lnTo>
                  <a:pt x="0" y="155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53" tIns="121753" rIns="121753" bIns="121753" numCol="1" spcCol="1270" anchor="ctr" anchorCtr="0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Conflicts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interest</a:t>
            </a:r>
            <a:endParaRPr lang="fr-FR" altLang="fr-FR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Potential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food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safety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issues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associated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with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livestock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grazing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particularly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table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grape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production</a:t>
            </a:r>
          </a:p>
        </p:txBody>
      </p:sp>
      <p:sp>
        <p:nvSpPr>
          <p:cNvPr id="6" name="Forme libre : forme 29">
            <a:extLst>
              <a:ext uri="{FF2B5EF4-FFF2-40B4-BE49-F238E27FC236}">
                <a16:creationId xmlns:a16="http://schemas.microsoft.com/office/drawing/2014/main" id="{904418E5-4259-8875-602F-D699700C0981}"/>
              </a:ext>
            </a:extLst>
          </p:cNvPr>
          <p:cNvSpPr/>
          <p:nvPr/>
        </p:nvSpPr>
        <p:spPr>
          <a:xfrm>
            <a:off x="166432" y="2007550"/>
            <a:ext cx="4697295" cy="2016460"/>
          </a:xfrm>
          <a:custGeom>
            <a:avLst/>
            <a:gdLst>
              <a:gd name="connsiteX0" fmla="*/ 0 w 1866304"/>
              <a:gd name="connsiteY0" fmla="*/ 155528 h 933152"/>
              <a:gd name="connsiteX1" fmla="*/ 155528 w 1866304"/>
              <a:gd name="connsiteY1" fmla="*/ 0 h 933152"/>
              <a:gd name="connsiteX2" fmla="*/ 1710776 w 1866304"/>
              <a:gd name="connsiteY2" fmla="*/ 0 h 933152"/>
              <a:gd name="connsiteX3" fmla="*/ 1866304 w 1866304"/>
              <a:gd name="connsiteY3" fmla="*/ 155528 h 933152"/>
              <a:gd name="connsiteX4" fmla="*/ 1866304 w 1866304"/>
              <a:gd name="connsiteY4" fmla="*/ 777624 h 933152"/>
              <a:gd name="connsiteX5" fmla="*/ 1710776 w 1866304"/>
              <a:gd name="connsiteY5" fmla="*/ 933152 h 933152"/>
              <a:gd name="connsiteX6" fmla="*/ 155528 w 1866304"/>
              <a:gd name="connsiteY6" fmla="*/ 933152 h 933152"/>
              <a:gd name="connsiteX7" fmla="*/ 0 w 1866304"/>
              <a:gd name="connsiteY7" fmla="*/ 777624 h 933152"/>
              <a:gd name="connsiteX8" fmla="*/ 0 w 1866304"/>
              <a:gd name="connsiteY8" fmla="*/ 155528 h 93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304" h="933152">
                <a:moveTo>
                  <a:pt x="0" y="155528"/>
                </a:moveTo>
                <a:cubicBezTo>
                  <a:pt x="0" y="69632"/>
                  <a:pt x="69632" y="0"/>
                  <a:pt x="155528" y="0"/>
                </a:cubicBezTo>
                <a:lnTo>
                  <a:pt x="1710776" y="0"/>
                </a:lnTo>
                <a:cubicBezTo>
                  <a:pt x="1796672" y="0"/>
                  <a:pt x="1866304" y="69632"/>
                  <a:pt x="1866304" y="155528"/>
                </a:cubicBezTo>
                <a:lnTo>
                  <a:pt x="1866304" y="777624"/>
                </a:lnTo>
                <a:cubicBezTo>
                  <a:pt x="1866304" y="863520"/>
                  <a:pt x="1796672" y="933152"/>
                  <a:pt x="1710776" y="933152"/>
                </a:cubicBezTo>
                <a:lnTo>
                  <a:pt x="155528" y="933152"/>
                </a:lnTo>
                <a:cubicBezTo>
                  <a:pt x="69632" y="933152"/>
                  <a:pt x="0" y="863520"/>
                  <a:pt x="0" y="777624"/>
                </a:cubicBezTo>
                <a:lnTo>
                  <a:pt x="0" y="155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53" tIns="121753" rIns="121753" bIns="121753" numCol="1" spcCol="1270" anchor="ctr" anchorCtr="0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altLang="fr-FR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&amp; agricultural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69% of the extension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specialists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mentioned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 the SOC-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friendly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practice as the first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barrier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impact 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 the SOC-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friendly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practice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yield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competition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of cover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crop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with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 vine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</a:rPr>
              <a:t>vigor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Flèche : en arc 31">
            <a:extLst>
              <a:ext uri="{FF2B5EF4-FFF2-40B4-BE49-F238E27FC236}">
                <a16:creationId xmlns:a16="http://schemas.microsoft.com/office/drawing/2014/main" id="{E73D0A91-CC9D-9F89-B56F-B042EB8F5155}"/>
              </a:ext>
            </a:extLst>
          </p:cNvPr>
          <p:cNvSpPr/>
          <p:nvPr/>
        </p:nvSpPr>
        <p:spPr>
          <a:xfrm rot="13537977">
            <a:off x="5718244" y="2963982"/>
            <a:ext cx="2541356" cy="2420304"/>
          </a:xfrm>
          <a:prstGeom prst="circularArrow">
            <a:avLst>
              <a:gd name="adj1" fmla="val 5200"/>
              <a:gd name="adj2" fmla="val 917175"/>
              <a:gd name="adj3" fmla="val 16865633"/>
              <a:gd name="adj4" fmla="val 14495665"/>
              <a:gd name="adj5" fmla="val 60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lèche : en arc 37">
            <a:extLst>
              <a:ext uri="{FF2B5EF4-FFF2-40B4-BE49-F238E27FC236}">
                <a16:creationId xmlns:a16="http://schemas.microsoft.com/office/drawing/2014/main" id="{00E262AC-3621-55F7-674F-AEB0034EBD36}"/>
              </a:ext>
            </a:extLst>
          </p:cNvPr>
          <p:cNvSpPr/>
          <p:nvPr/>
        </p:nvSpPr>
        <p:spPr>
          <a:xfrm rot="19095324">
            <a:off x="4239127" y="4167602"/>
            <a:ext cx="2541356" cy="2498268"/>
          </a:xfrm>
          <a:prstGeom prst="circularArrow">
            <a:avLst>
              <a:gd name="adj1" fmla="val 5200"/>
              <a:gd name="adj2" fmla="val 917175"/>
              <a:gd name="adj3" fmla="val 16865633"/>
              <a:gd name="adj4" fmla="val 14495665"/>
              <a:gd name="adj5" fmla="val 60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lèche : en arc 42">
            <a:extLst>
              <a:ext uri="{FF2B5EF4-FFF2-40B4-BE49-F238E27FC236}">
                <a16:creationId xmlns:a16="http://schemas.microsoft.com/office/drawing/2014/main" id="{EA877392-0CB7-4194-EFC0-D4D431DFE04A}"/>
              </a:ext>
            </a:extLst>
          </p:cNvPr>
          <p:cNvSpPr/>
          <p:nvPr/>
        </p:nvSpPr>
        <p:spPr>
          <a:xfrm rot="7755885">
            <a:off x="5250038" y="1748735"/>
            <a:ext cx="2541356" cy="2498268"/>
          </a:xfrm>
          <a:prstGeom prst="circularArrow">
            <a:avLst>
              <a:gd name="adj1" fmla="val 5200"/>
              <a:gd name="adj2" fmla="val 917175"/>
              <a:gd name="adj3" fmla="val 16865633"/>
              <a:gd name="adj4" fmla="val 14495665"/>
              <a:gd name="adj5" fmla="val 60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lèche : en arc 43">
            <a:extLst>
              <a:ext uri="{FF2B5EF4-FFF2-40B4-BE49-F238E27FC236}">
                <a16:creationId xmlns:a16="http://schemas.microsoft.com/office/drawing/2014/main" id="{F6CF73F5-E26E-71E4-AB96-997FEC1E02CE}"/>
              </a:ext>
            </a:extLst>
          </p:cNvPr>
          <p:cNvSpPr/>
          <p:nvPr/>
        </p:nvSpPr>
        <p:spPr>
          <a:xfrm rot="13048568" flipH="1" flipV="1">
            <a:off x="3415890" y="2211601"/>
            <a:ext cx="2541356" cy="2420304"/>
          </a:xfrm>
          <a:prstGeom prst="circularArrow">
            <a:avLst>
              <a:gd name="adj1" fmla="val 5200"/>
              <a:gd name="adj2" fmla="val 917175"/>
              <a:gd name="adj3" fmla="val 16865633"/>
              <a:gd name="adj4" fmla="val 14495665"/>
              <a:gd name="adj5" fmla="val 60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E434D3-883A-7B75-A00D-E31D17698886}"/>
              </a:ext>
            </a:extLst>
          </p:cNvPr>
          <p:cNvSpPr txBox="1"/>
          <p:nvPr/>
        </p:nvSpPr>
        <p:spPr>
          <a:xfrm flipH="1">
            <a:off x="5085288" y="3072134"/>
            <a:ext cx="1953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SOC-</a:t>
            </a:r>
            <a:r>
              <a:rPr lang="fr-FR" sz="2800" dirty="0" err="1"/>
              <a:t>friendly</a:t>
            </a:r>
            <a:r>
              <a:rPr lang="fr-FR" sz="2800" dirty="0"/>
              <a:t> practices</a:t>
            </a:r>
          </a:p>
        </p:txBody>
      </p:sp>
    </p:spTree>
    <p:extLst>
      <p:ext uri="{BB962C8B-B14F-4D97-AF65-F5344CB8AC3E}">
        <p14:creationId xmlns:p14="http://schemas.microsoft.com/office/powerpoint/2010/main" val="9653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04A50-4531-9384-E671-CE8135C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8</a:t>
            </a:fld>
            <a:endParaRPr lang="fr-FR"/>
          </a:p>
        </p:txBody>
      </p:sp>
      <p:sp useBgFill="1">
        <p:nvSpPr>
          <p:cNvPr id="11" name="ZoneTexte 10">
            <a:extLst>
              <a:ext uri="{FF2B5EF4-FFF2-40B4-BE49-F238E27FC236}">
                <a16:creationId xmlns:a16="http://schemas.microsoft.com/office/drawing/2014/main" id="{0EB80AA0-A359-C76A-7EE6-28AF0C9DB0A4}"/>
              </a:ext>
            </a:extLst>
          </p:cNvPr>
          <p:cNvSpPr txBox="1"/>
          <p:nvPr/>
        </p:nvSpPr>
        <p:spPr>
          <a:xfrm>
            <a:off x="4344654" y="326559"/>
            <a:ext cx="19303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FR" sz="3200" dirty="0"/>
              <a:t>Discussion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BEDE826-BEC1-0700-7276-8DAD58B8A3B9}"/>
              </a:ext>
            </a:extLst>
          </p:cNvPr>
          <p:cNvSpPr/>
          <p:nvPr/>
        </p:nvSpPr>
        <p:spPr>
          <a:xfrm>
            <a:off x="187101" y="1658815"/>
            <a:ext cx="11873763" cy="382758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err="1">
                <a:solidFill>
                  <a:schemeClr val="tx1"/>
                </a:solidFill>
              </a:rPr>
              <a:t>Greater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emphasis</a:t>
            </a:r>
            <a:r>
              <a:rPr lang="fr-FR" sz="2800" dirty="0">
                <a:solidFill>
                  <a:schemeClr val="tx1"/>
                </a:solidFill>
              </a:rPr>
              <a:t> on </a:t>
            </a:r>
            <a:r>
              <a:rPr lang="fr-FR" sz="2800" dirty="0" err="1">
                <a:solidFill>
                  <a:schemeClr val="tx1"/>
                </a:solidFill>
              </a:rPr>
              <a:t>addressing</a:t>
            </a:r>
            <a:r>
              <a:rPr lang="fr-FR" sz="2800" dirty="0">
                <a:solidFill>
                  <a:schemeClr val="tx1"/>
                </a:solidFill>
              </a:rPr>
              <a:t> the challenges to adoption of SOC-favorable practices </a:t>
            </a:r>
            <a:r>
              <a:rPr lang="fr-FR" sz="2800" dirty="0" err="1">
                <a:solidFill>
                  <a:schemeClr val="tx1"/>
                </a:solidFill>
              </a:rPr>
              <a:t>is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urgently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needed</a:t>
            </a:r>
            <a:r>
              <a:rPr lang="fr-FR" sz="2800" dirty="0">
                <a:solidFill>
                  <a:schemeClr val="tx1"/>
                </a:solidFill>
              </a:rPr>
              <a:t> to </a:t>
            </a:r>
            <a:r>
              <a:rPr lang="fr-FR" sz="2800" dirty="0" err="1">
                <a:solidFill>
                  <a:schemeClr val="tx1"/>
                </a:solidFill>
              </a:rPr>
              <a:t>inform</a:t>
            </a:r>
            <a:r>
              <a:rPr lang="fr-FR" sz="2800" dirty="0">
                <a:solidFill>
                  <a:schemeClr val="tx1"/>
                </a:solidFill>
              </a:rPr>
              <a:t> national and </a:t>
            </a:r>
            <a:r>
              <a:rPr lang="fr-FR" sz="2800" dirty="0" err="1">
                <a:solidFill>
                  <a:schemeClr val="tx1"/>
                </a:solidFill>
              </a:rPr>
              <a:t>regional</a:t>
            </a:r>
            <a:r>
              <a:rPr lang="fr-FR" sz="2800" dirty="0">
                <a:solidFill>
                  <a:schemeClr val="tx1"/>
                </a:solidFill>
              </a:rPr>
              <a:t> agricultural </a:t>
            </a:r>
            <a:r>
              <a:rPr lang="fr-FR" sz="2800" dirty="0" err="1">
                <a:solidFill>
                  <a:schemeClr val="tx1"/>
                </a:solidFill>
              </a:rPr>
              <a:t>policies</a:t>
            </a:r>
            <a:r>
              <a:rPr lang="fr-FR" sz="2800" dirty="0">
                <a:solidFill>
                  <a:schemeClr val="tx1"/>
                </a:solidFill>
              </a:rPr>
              <a:t> in </a:t>
            </a:r>
            <a:r>
              <a:rPr lang="fr-FR" sz="2800" dirty="0" err="1">
                <a:solidFill>
                  <a:schemeClr val="tx1"/>
                </a:solidFill>
              </a:rPr>
              <a:t>both</a:t>
            </a:r>
            <a:r>
              <a:rPr lang="fr-FR" sz="2800" dirty="0">
                <a:solidFill>
                  <a:schemeClr val="tx1"/>
                </a:solidFill>
              </a:rPr>
              <a:t> countries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Couple extension </a:t>
            </a:r>
            <a:r>
              <a:rPr lang="fr-FR" sz="2800" dirty="0" err="1">
                <a:solidFill>
                  <a:schemeClr val="tx1"/>
                </a:solidFill>
              </a:rPr>
              <a:t>specialists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with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winegrowers</a:t>
            </a:r>
            <a:r>
              <a:rPr lang="fr-FR" sz="2800" dirty="0">
                <a:solidFill>
                  <a:schemeClr val="tx1"/>
                </a:solidFill>
              </a:rPr>
              <a:t> point of </a:t>
            </a:r>
            <a:r>
              <a:rPr lang="fr-FR" sz="2800" dirty="0" err="1">
                <a:solidFill>
                  <a:schemeClr val="tx1"/>
                </a:solidFill>
              </a:rPr>
              <a:t>view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because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they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work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together</a:t>
            </a:r>
            <a:r>
              <a:rPr lang="fr-FR" sz="2800" dirty="0">
                <a:solidFill>
                  <a:schemeClr val="tx1"/>
                </a:solidFill>
              </a:rPr>
              <a:t> in </a:t>
            </a:r>
            <a:r>
              <a:rPr lang="fr-FR" sz="2800" dirty="0" err="1">
                <a:solidFill>
                  <a:schemeClr val="tx1"/>
                </a:solidFill>
              </a:rPr>
              <a:t>vineyard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6998E7-38B7-BD62-F04F-B21A8382EAC6}"/>
              </a:ext>
            </a:extLst>
          </p:cNvPr>
          <p:cNvSpPr txBox="1"/>
          <p:nvPr/>
        </p:nvSpPr>
        <p:spPr>
          <a:xfrm>
            <a:off x="0" y="-27384"/>
            <a:ext cx="12191999" cy="353943"/>
          </a:xfrm>
          <a:prstGeom prst="rect">
            <a:avLst/>
          </a:prstGeom>
          <a:gradFill>
            <a:gsLst>
              <a:gs pos="8000">
                <a:srgbClr val="408000"/>
              </a:gs>
              <a:gs pos="68000">
                <a:srgbClr val="C5DD01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/>
              <a:t>		</a:t>
            </a:r>
            <a:r>
              <a:rPr lang="fr-FR" sz="1700" dirty="0">
                <a:solidFill>
                  <a:schemeClr val="bg1"/>
                </a:solidFill>
              </a:rPr>
              <a:t>Aim</a:t>
            </a:r>
            <a:r>
              <a:rPr lang="fr-FR" sz="1700" dirty="0"/>
              <a:t>			</a:t>
            </a:r>
            <a:r>
              <a:rPr lang="fr-FR" sz="1700" dirty="0">
                <a:solidFill>
                  <a:schemeClr val="bg1"/>
                </a:solidFill>
              </a:rPr>
              <a:t>Method			</a:t>
            </a:r>
            <a:r>
              <a:rPr lang="fr-FR" sz="1700" dirty="0" err="1"/>
              <a:t>Results</a:t>
            </a:r>
            <a:r>
              <a:rPr lang="fr-FR" sz="1700" dirty="0"/>
              <a:t>-discussion		</a:t>
            </a:r>
            <a:r>
              <a:rPr lang="fr-FR" sz="17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8557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864</Words>
  <Application>Microsoft Macintosh PowerPoint</Application>
  <PresentationFormat>Grand écran</PresentationFormat>
  <Paragraphs>113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Challenges and Opportunities For Increasing Organic Carbon in Vineyard Soils: Perspectives of Extension Specialists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Justine E. Vanden Heuvel</dc:creator>
  <cp:lastModifiedBy>marie thiollet-scholtus</cp:lastModifiedBy>
  <cp:revision>109</cp:revision>
  <dcterms:created xsi:type="dcterms:W3CDTF">2024-06-09T17:28:30Z</dcterms:created>
  <dcterms:modified xsi:type="dcterms:W3CDTF">2024-08-07T13:01:17Z</dcterms:modified>
</cp:coreProperties>
</file>