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700" r:id="rId4"/>
    <p:sldMasterId id="2147483726" r:id="rId5"/>
    <p:sldMasterId id="2147483742" r:id="rId6"/>
    <p:sldMasterId id="2147483760" r:id="rId7"/>
    <p:sldMasterId id="2147483772" r:id="rId8"/>
  </p:sldMasterIdLst>
  <p:notesMasterIdLst>
    <p:notesMasterId r:id="rId26"/>
  </p:notesMasterIdLst>
  <p:sldIdLst>
    <p:sldId id="256" r:id="rId9"/>
    <p:sldId id="1572" r:id="rId10"/>
    <p:sldId id="1561" r:id="rId11"/>
    <p:sldId id="1573" r:id="rId12"/>
    <p:sldId id="18786" r:id="rId13"/>
    <p:sldId id="18772" r:id="rId14"/>
    <p:sldId id="18753" r:id="rId15"/>
    <p:sldId id="18785" r:id="rId16"/>
    <p:sldId id="18784" r:id="rId17"/>
    <p:sldId id="18726" r:id="rId18"/>
    <p:sldId id="1555" r:id="rId19"/>
    <p:sldId id="1553" r:id="rId20"/>
    <p:sldId id="18788" r:id="rId21"/>
    <p:sldId id="18727" r:id="rId22"/>
    <p:sldId id="272" r:id="rId23"/>
    <p:sldId id="18722" r:id="rId24"/>
    <p:sldId id="18787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66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ker, Kenton (A&amp;F, Waite Campus)" userId="c94845f2-3408-43f5-a7bf-8114bc65a796" providerId="ADAL" clId="{21846A1D-3EE5-491A-91E7-D2A648083417}"/>
    <pc:docChg chg="delSld modSld sldOrd">
      <pc:chgData name="Porker, Kenton (A&amp;F, Waite Campus)" userId="c94845f2-3408-43f5-a7bf-8114bc65a796" providerId="ADAL" clId="{21846A1D-3EE5-491A-91E7-D2A648083417}" dt="2024-08-26T19:38:20.448" v="2" actId="47"/>
      <pc:docMkLst>
        <pc:docMk/>
      </pc:docMkLst>
      <pc:sldChg chg="del ord">
        <pc:chgData name="Porker, Kenton (A&amp;F, Waite Campus)" userId="c94845f2-3408-43f5-a7bf-8114bc65a796" providerId="ADAL" clId="{21846A1D-3EE5-491A-91E7-D2A648083417}" dt="2024-08-26T19:38:20.448" v="2" actId="47"/>
        <pc:sldMkLst>
          <pc:docMk/>
          <pc:sldMk cId="2182399982" sldId="1878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siroau-my.sharepoint.com/personal/por091_csiro_au/Documents/Documents/Project%20Files/Old%20Projects/PTQ%20Modelling/Manuscript%20Nov%202023/data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siroau-my.sharepoint.com/personal/por091_csiro_au/Documents/Documents/Project%20Files/Old%20Projects/PTQ%20Modelling/Manuscript%20Nov%202023/data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siroau-my.sharepoint.com/personal/por091_csiro_au/Documents/Documents/Project%20Files/Old%20Projects/PTQ%20Modelling/Manuscript%20Nov%202023/data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csiroau-my.sharepoint.com/personal/por091_csiro_au/Documents/CSIRO/CANOLA%20IRC/High%20Canola%20Yields%20IR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csiroau-my.sharepoint.com/personal/por091_csiro_au/Documents/CSIRO/CANOLA%20IRC/High%20Canola%20Yields%20IRC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csiroau-my.sharepoint.com/personal/por091_csiro_au/Documents/CSIRO/CANOLA%20IRC/High%20Canola%20Yields%20IRC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OR091\Downloads\TAS%20HYC%202022%20weather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03545150809431"/>
          <c:y val="0.12259886917422233"/>
          <c:w val="0.78554371989696814"/>
          <c:h val="0.6550161524230716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'[data analysis.xlsx]Time Step Correlations'!$E$33</c:f>
              <c:strCache>
                <c:ptCount val="1"/>
                <c:pt idx="0">
                  <c:v>Wheat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'[data analysis.xlsx]Time Step Correlations'!$B$34:$B$51</c:f>
              <c:numCache>
                <c:formatCode>0</c:formatCode>
                <c:ptCount val="18"/>
                <c:pt idx="0">
                  <c:v>-65</c:v>
                </c:pt>
                <c:pt idx="1">
                  <c:v>-60</c:v>
                </c:pt>
                <c:pt idx="2">
                  <c:v>-55</c:v>
                </c:pt>
                <c:pt idx="3">
                  <c:v>-50</c:v>
                </c:pt>
                <c:pt idx="4">
                  <c:v>-45</c:v>
                </c:pt>
                <c:pt idx="5">
                  <c:v>-40</c:v>
                </c:pt>
                <c:pt idx="6">
                  <c:v>-35</c:v>
                </c:pt>
                <c:pt idx="7">
                  <c:v>-30</c:v>
                </c:pt>
                <c:pt idx="8">
                  <c:v>-25</c:v>
                </c:pt>
                <c:pt idx="9">
                  <c:v>-20</c:v>
                </c:pt>
                <c:pt idx="10">
                  <c:v>-15</c:v>
                </c:pt>
                <c:pt idx="11">
                  <c:v>-10</c:v>
                </c:pt>
                <c:pt idx="12">
                  <c:v>-5</c:v>
                </c:pt>
                <c:pt idx="13">
                  <c:v>0</c:v>
                </c:pt>
                <c:pt idx="14">
                  <c:v>5</c:v>
                </c:pt>
                <c:pt idx="15">
                  <c:v>10</c:v>
                </c:pt>
                <c:pt idx="16">
                  <c:v>15</c:v>
                </c:pt>
                <c:pt idx="17">
                  <c:v>20</c:v>
                </c:pt>
              </c:numCache>
            </c:numRef>
          </c:xVal>
          <c:yVal>
            <c:numRef>
              <c:f>'[data analysis.xlsx]Time Step Correlations'!$E$75:$E$92</c:f>
              <c:numCache>
                <c:formatCode>General</c:formatCode>
                <c:ptCount val="18"/>
                <c:pt idx="0">
                  <c:v>0.53580000000000005</c:v>
                </c:pt>
                <c:pt idx="1">
                  <c:v>0.53680000000000005</c:v>
                </c:pt>
                <c:pt idx="2">
                  <c:v>0.52659999999999996</c:v>
                </c:pt>
                <c:pt idx="3">
                  <c:v>0.5605</c:v>
                </c:pt>
                <c:pt idx="4">
                  <c:v>0.57450000000000001</c:v>
                </c:pt>
                <c:pt idx="5">
                  <c:v>0.62309999999999999</c:v>
                </c:pt>
                <c:pt idx="6">
                  <c:v>0.65510000000000002</c:v>
                </c:pt>
                <c:pt idx="7">
                  <c:v>0.70230000000000004</c:v>
                </c:pt>
                <c:pt idx="8">
                  <c:v>0.69</c:v>
                </c:pt>
                <c:pt idx="9">
                  <c:v>0.75449999999999995</c:v>
                </c:pt>
                <c:pt idx="10">
                  <c:v>0.73080000000000001</c:v>
                </c:pt>
                <c:pt idx="11">
                  <c:v>0.66190000000000004</c:v>
                </c:pt>
                <c:pt idx="12">
                  <c:v>0.65159999999999996</c:v>
                </c:pt>
                <c:pt idx="13">
                  <c:v>0.61009999999999998</c:v>
                </c:pt>
                <c:pt idx="14">
                  <c:v>0.60350000000000004</c:v>
                </c:pt>
                <c:pt idx="15">
                  <c:v>0.48849999999999999</c:v>
                </c:pt>
                <c:pt idx="16">
                  <c:v>0.44490000000000002</c:v>
                </c:pt>
                <c:pt idx="17">
                  <c:v>0.32190000000000002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69-45EB-8314-B2E726F7DE7F}"/>
            </c:ext>
          </c:extLst>
        </c:ser>
        <c:ser>
          <c:idx val="2"/>
          <c:order val="1"/>
          <c:tx>
            <c:strRef>
              <c:f>'[data analysis.xlsx]Time Step Correlations'!$F$33</c:f>
              <c:strCache>
                <c:ptCount val="1"/>
                <c:pt idx="0">
                  <c:v>Barley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'[data analysis.xlsx]Time Step Correlations'!$B$34:$B$51</c:f>
              <c:numCache>
                <c:formatCode>0</c:formatCode>
                <c:ptCount val="18"/>
                <c:pt idx="0">
                  <c:v>-65</c:v>
                </c:pt>
                <c:pt idx="1">
                  <c:v>-60</c:v>
                </c:pt>
                <c:pt idx="2">
                  <c:v>-55</c:v>
                </c:pt>
                <c:pt idx="3">
                  <c:v>-50</c:v>
                </c:pt>
                <c:pt idx="4">
                  <c:v>-45</c:v>
                </c:pt>
                <c:pt idx="5">
                  <c:v>-40</c:v>
                </c:pt>
                <c:pt idx="6">
                  <c:v>-35</c:v>
                </c:pt>
                <c:pt idx="7">
                  <c:v>-30</c:v>
                </c:pt>
                <c:pt idx="8">
                  <c:v>-25</c:v>
                </c:pt>
                <c:pt idx="9">
                  <c:v>-20</c:v>
                </c:pt>
                <c:pt idx="10">
                  <c:v>-15</c:v>
                </c:pt>
                <c:pt idx="11">
                  <c:v>-10</c:v>
                </c:pt>
                <c:pt idx="12">
                  <c:v>-5</c:v>
                </c:pt>
                <c:pt idx="13">
                  <c:v>0</c:v>
                </c:pt>
                <c:pt idx="14">
                  <c:v>5</c:v>
                </c:pt>
                <c:pt idx="15">
                  <c:v>10</c:v>
                </c:pt>
                <c:pt idx="16">
                  <c:v>15</c:v>
                </c:pt>
                <c:pt idx="17">
                  <c:v>20</c:v>
                </c:pt>
              </c:numCache>
            </c:numRef>
          </c:xVal>
          <c:yVal>
            <c:numRef>
              <c:f>'[data analysis.xlsx]Time Step Correlations'!$F$75:$F$92</c:f>
              <c:numCache>
                <c:formatCode>0.00</c:formatCode>
                <c:ptCount val="18"/>
                <c:pt idx="0">
                  <c:v>0.65200000000000002</c:v>
                </c:pt>
                <c:pt idx="1">
                  <c:v>0.69399999999999995</c:v>
                </c:pt>
                <c:pt idx="2">
                  <c:v>0.71599999999999997</c:v>
                </c:pt>
                <c:pt idx="3">
                  <c:v>0.71</c:v>
                </c:pt>
                <c:pt idx="4">
                  <c:v>0.72599999999999998</c:v>
                </c:pt>
                <c:pt idx="5">
                  <c:v>0.72899999999999998</c:v>
                </c:pt>
                <c:pt idx="6">
                  <c:v>0.753</c:v>
                </c:pt>
                <c:pt idx="7">
                  <c:v>0.75800000000000001</c:v>
                </c:pt>
                <c:pt idx="8">
                  <c:v>0.78300000000000003</c:v>
                </c:pt>
                <c:pt idx="9">
                  <c:v>0.79</c:v>
                </c:pt>
                <c:pt idx="10">
                  <c:v>0.77900000000000003</c:v>
                </c:pt>
                <c:pt idx="11">
                  <c:v>0.78400000000000003</c:v>
                </c:pt>
                <c:pt idx="12">
                  <c:v>0.76400000000000001</c:v>
                </c:pt>
                <c:pt idx="13">
                  <c:v>0.75600000000000001</c:v>
                </c:pt>
                <c:pt idx="14">
                  <c:v>0.74199999999999999</c:v>
                </c:pt>
                <c:pt idx="15">
                  <c:v>0.7</c:v>
                </c:pt>
                <c:pt idx="16">
                  <c:v>0.59299999999999997</c:v>
                </c:pt>
                <c:pt idx="17">
                  <c:v>0.47199999999999998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D69-45EB-8314-B2E726F7D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169472"/>
        <c:axId val="1244711824"/>
      </c:scatterChart>
      <c:valAx>
        <c:axId val="1267169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/>
                  <a:t>Onset of 30 critical period</a:t>
                </a:r>
                <a:r>
                  <a:rPr lang="en-AU" baseline="0" dirty="0"/>
                  <a:t> (d</a:t>
                </a:r>
                <a:r>
                  <a:rPr lang="en-AU" dirty="0"/>
                  <a:t>ays prior/after flowering)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711824"/>
        <c:crosses val="autoZero"/>
        <c:crossBetween val="midCat"/>
        <c:majorUnit val="10"/>
      </c:valAx>
      <c:valAx>
        <c:axId val="1244711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Correlation Coefficent (yield)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169472"/>
        <c:crossesAt val="-7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64364144983794"/>
          <c:y val="0.12259886917422233"/>
          <c:w val="0.77093552995522452"/>
          <c:h val="0.6550161524230716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'[data analysis.xlsx]Time Step Correlations'!$E$33</c:f>
              <c:strCache>
                <c:ptCount val="1"/>
                <c:pt idx="0">
                  <c:v>Wheat</c:v>
                </c:pt>
              </c:strCache>
            </c:strRef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'[data analysis.xlsx]Time Step Correlations'!$B$34:$B$51</c:f>
              <c:numCache>
                <c:formatCode>0</c:formatCode>
                <c:ptCount val="18"/>
                <c:pt idx="0">
                  <c:v>-65</c:v>
                </c:pt>
                <c:pt idx="1">
                  <c:v>-60</c:v>
                </c:pt>
                <c:pt idx="2">
                  <c:v>-55</c:v>
                </c:pt>
                <c:pt idx="3">
                  <c:v>-50</c:v>
                </c:pt>
                <c:pt idx="4">
                  <c:v>-45</c:v>
                </c:pt>
                <c:pt idx="5">
                  <c:v>-40</c:v>
                </c:pt>
                <c:pt idx="6">
                  <c:v>-35</c:v>
                </c:pt>
                <c:pt idx="7">
                  <c:v>-30</c:v>
                </c:pt>
                <c:pt idx="8">
                  <c:v>-25</c:v>
                </c:pt>
                <c:pt idx="9">
                  <c:v>-20</c:v>
                </c:pt>
                <c:pt idx="10">
                  <c:v>-15</c:v>
                </c:pt>
                <c:pt idx="11">
                  <c:v>-10</c:v>
                </c:pt>
                <c:pt idx="12">
                  <c:v>-5</c:v>
                </c:pt>
                <c:pt idx="13">
                  <c:v>0</c:v>
                </c:pt>
                <c:pt idx="14">
                  <c:v>5</c:v>
                </c:pt>
                <c:pt idx="15">
                  <c:v>10</c:v>
                </c:pt>
                <c:pt idx="16">
                  <c:v>15</c:v>
                </c:pt>
                <c:pt idx="17">
                  <c:v>20</c:v>
                </c:pt>
              </c:numCache>
            </c:numRef>
          </c:xVal>
          <c:yVal>
            <c:numRef>
              <c:f>'[data analysis.xlsx]Time Step Correlations'!$E$34:$E$51</c:f>
              <c:numCache>
                <c:formatCode>0.0</c:formatCode>
                <c:ptCount val="18"/>
                <c:pt idx="0">
                  <c:v>0.54090000000000005</c:v>
                </c:pt>
                <c:pt idx="1">
                  <c:v>0.5504</c:v>
                </c:pt>
                <c:pt idx="2">
                  <c:v>0.5484</c:v>
                </c:pt>
                <c:pt idx="3">
                  <c:v>0.60840000000000005</c:v>
                </c:pt>
                <c:pt idx="4">
                  <c:v>0.65259999999999996</c:v>
                </c:pt>
                <c:pt idx="5">
                  <c:v>0.70340000000000003</c:v>
                </c:pt>
                <c:pt idx="6">
                  <c:v>0.68520000000000003</c:v>
                </c:pt>
                <c:pt idx="7">
                  <c:v>0.72460000000000002</c:v>
                </c:pt>
                <c:pt idx="8">
                  <c:v>0.72209999999999996</c:v>
                </c:pt>
                <c:pt idx="9">
                  <c:v>0.70879999999999999</c:v>
                </c:pt>
                <c:pt idx="10">
                  <c:v>0.71209999999999996</c:v>
                </c:pt>
                <c:pt idx="11">
                  <c:v>0.69030000000000002</c:v>
                </c:pt>
                <c:pt idx="12">
                  <c:v>0.66849999999999998</c:v>
                </c:pt>
                <c:pt idx="13">
                  <c:v>0.60540000000000005</c:v>
                </c:pt>
                <c:pt idx="14">
                  <c:v>0.57809999999999995</c:v>
                </c:pt>
                <c:pt idx="15">
                  <c:v>0.4173</c:v>
                </c:pt>
                <c:pt idx="16">
                  <c:v>0.3785</c:v>
                </c:pt>
                <c:pt idx="17">
                  <c:v>0.30609999999999998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5F-4536-87CC-F2FAD11C8EE6}"/>
            </c:ext>
          </c:extLst>
        </c:ser>
        <c:ser>
          <c:idx val="2"/>
          <c:order val="1"/>
          <c:tx>
            <c:strRef>
              <c:f>'[data analysis.xlsx]Time Step Correlations'!$F$33</c:f>
              <c:strCache>
                <c:ptCount val="1"/>
                <c:pt idx="0">
                  <c:v>Barley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'[data analysis.xlsx]Time Step Correlations'!$B$34:$B$51</c:f>
              <c:numCache>
                <c:formatCode>0</c:formatCode>
                <c:ptCount val="18"/>
                <c:pt idx="0">
                  <c:v>-65</c:v>
                </c:pt>
                <c:pt idx="1">
                  <c:v>-60</c:v>
                </c:pt>
                <c:pt idx="2">
                  <c:v>-55</c:v>
                </c:pt>
                <c:pt idx="3">
                  <c:v>-50</c:v>
                </c:pt>
                <c:pt idx="4">
                  <c:v>-45</c:v>
                </c:pt>
                <c:pt idx="5">
                  <c:v>-40</c:v>
                </c:pt>
                <c:pt idx="6">
                  <c:v>-35</c:v>
                </c:pt>
                <c:pt idx="7">
                  <c:v>-30</c:v>
                </c:pt>
                <c:pt idx="8">
                  <c:v>-25</c:v>
                </c:pt>
                <c:pt idx="9">
                  <c:v>-20</c:v>
                </c:pt>
                <c:pt idx="10">
                  <c:v>-15</c:v>
                </c:pt>
                <c:pt idx="11">
                  <c:v>-10</c:v>
                </c:pt>
                <c:pt idx="12">
                  <c:v>-5</c:v>
                </c:pt>
                <c:pt idx="13">
                  <c:v>0</c:v>
                </c:pt>
                <c:pt idx="14">
                  <c:v>5</c:v>
                </c:pt>
                <c:pt idx="15">
                  <c:v>10</c:v>
                </c:pt>
                <c:pt idx="16">
                  <c:v>15</c:v>
                </c:pt>
                <c:pt idx="17">
                  <c:v>20</c:v>
                </c:pt>
              </c:numCache>
            </c:numRef>
          </c:xVal>
          <c:yVal>
            <c:numRef>
              <c:f>'[data analysis.xlsx]Time Step Correlations'!$F$34:$F$51</c:f>
              <c:numCache>
                <c:formatCode>0.00</c:formatCode>
                <c:ptCount val="18"/>
                <c:pt idx="0">
                  <c:v>0.68300000000000005</c:v>
                </c:pt>
                <c:pt idx="1">
                  <c:v>0.71</c:v>
                </c:pt>
                <c:pt idx="2">
                  <c:v>0.73799999999999999</c:v>
                </c:pt>
                <c:pt idx="3">
                  <c:v>0.73199999999999998</c:v>
                </c:pt>
                <c:pt idx="4">
                  <c:v>0.74099999999999999</c:v>
                </c:pt>
                <c:pt idx="5">
                  <c:v>0.754</c:v>
                </c:pt>
                <c:pt idx="6">
                  <c:v>0.77400000000000002</c:v>
                </c:pt>
                <c:pt idx="7">
                  <c:v>0.78700000000000003</c:v>
                </c:pt>
                <c:pt idx="8">
                  <c:v>0.79500000000000004</c:v>
                </c:pt>
                <c:pt idx="9">
                  <c:v>0.80100000000000005</c:v>
                </c:pt>
                <c:pt idx="10">
                  <c:v>0.8</c:v>
                </c:pt>
                <c:pt idx="11">
                  <c:v>0.79900000000000004</c:v>
                </c:pt>
                <c:pt idx="12">
                  <c:v>0.78500000000000003</c:v>
                </c:pt>
                <c:pt idx="13">
                  <c:v>0.75700000000000001</c:v>
                </c:pt>
                <c:pt idx="14">
                  <c:v>0.67100000000000004</c:v>
                </c:pt>
                <c:pt idx="15">
                  <c:v>0.61299999999999999</c:v>
                </c:pt>
                <c:pt idx="16">
                  <c:v>0.51900000000000002</c:v>
                </c:pt>
                <c:pt idx="17">
                  <c:v>0.42799999999999999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5F-4536-87CC-F2FAD11C8E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169472"/>
        <c:axId val="1244711824"/>
      </c:scatterChart>
      <c:valAx>
        <c:axId val="1267169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/>
                  <a:t>Onset of 40 critical period</a:t>
                </a:r>
                <a:r>
                  <a:rPr lang="en-AU" baseline="0" dirty="0"/>
                  <a:t> (d</a:t>
                </a:r>
                <a:r>
                  <a:rPr lang="en-AU" dirty="0"/>
                  <a:t>ays prior/after flowering)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711824"/>
        <c:crosses val="autoZero"/>
        <c:crossBetween val="midCat"/>
        <c:majorUnit val="10"/>
      </c:valAx>
      <c:valAx>
        <c:axId val="1244711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Correlation Coefficent (yield)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169472"/>
        <c:crossesAt val="-7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90484815534218"/>
          <c:y val="0.12259886917422233"/>
          <c:w val="0.7806743232497203"/>
          <c:h val="0.6550161524230716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'[data analysis.xlsx]Time Step Correlations'!$E$33</c:f>
              <c:strCache>
                <c:ptCount val="1"/>
                <c:pt idx="0">
                  <c:v>Wheat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'[data analysis.xlsx]Time Step Correlations'!$B$55:$B$72</c:f>
              <c:numCache>
                <c:formatCode>0</c:formatCode>
                <c:ptCount val="18"/>
                <c:pt idx="0">
                  <c:v>-65</c:v>
                </c:pt>
                <c:pt idx="1">
                  <c:v>-60</c:v>
                </c:pt>
                <c:pt idx="2">
                  <c:v>-55</c:v>
                </c:pt>
                <c:pt idx="3">
                  <c:v>-50</c:v>
                </c:pt>
                <c:pt idx="4">
                  <c:v>-45</c:v>
                </c:pt>
                <c:pt idx="5">
                  <c:v>-40</c:v>
                </c:pt>
                <c:pt idx="6">
                  <c:v>-35</c:v>
                </c:pt>
                <c:pt idx="7">
                  <c:v>-30</c:v>
                </c:pt>
                <c:pt idx="8">
                  <c:v>-25</c:v>
                </c:pt>
                <c:pt idx="9">
                  <c:v>-20</c:v>
                </c:pt>
                <c:pt idx="10">
                  <c:v>-15</c:v>
                </c:pt>
                <c:pt idx="11">
                  <c:v>-10</c:v>
                </c:pt>
                <c:pt idx="12">
                  <c:v>-5</c:v>
                </c:pt>
                <c:pt idx="13">
                  <c:v>0</c:v>
                </c:pt>
                <c:pt idx="14">
                  <c:v>5</c:v>
                </c:pt>
                <c:pt idx="15">
                  <c:v>10</c:v>
                </c:pt>
                <c:pt idx="16">
                  <c:v>15</c:v>
                </c:pt>
                <c:pt idx="17">
                  <c:v>20</c:v>
                </c:pt>
              </c:numCache>
            </c:numRef>
          </c:xVal>
          <c:yVal>
            <c:numRef>
              <c:f>'[data analysis.xlsx]Time Step Correlations'!$E$55:$E$72</c:f>
              <c:numCache>
                <c:formatCode>General</c:formatCode>
                <c:ptCount val="18"/>
                <c:pt idx="0">
                  <c:v>0.53939999999999999</c:v>
                </c:pt>
                <c:pt idx="1">
                  <c:v>0.54349999999999998</c:v>
                </c:pt>
                <c:pt idx="2">
                  <c:v>0.53820000000000001</c:v>
                </c:pt>
                <c:pt idx="3">
                  <c:v>0.57320000000000004</c:v>
                </c:pt>
                <c:pt idx="4">
                  <c:v>0.61929999999999996</c:v>
                </c:pt>
                <c:pt idx="5">
                  <c:v>0.66220000000000001</c:v>
                </c:pt>
                <c:pt idx="6">
                  <c:v>0.70730000000000004</c:v>
                </c:pt>
                <c:pt idx="7">
                  <c:v>0.67579999999999996</c:v>
                </c:pt>
                <c:pt idx="8">
                  <c:v>0.7419</c:v>
                </c:pt>
                <c:pt idx="9">
                  <c:v>0.73570000000000002</c:v>
                </c:pt>
                <c:pt idx="10">
                  <c:v>0.70369999999999999</c:v>
                </c:pt>
                <c:pt idx="11">
                  <c:v>0.68440000000000001</c:v>
                </c:pt>
                <c:pt idx="12">
                  <c:v>0.66</c:v>
                </c:pt>
                <c:pt idx="13">
                  <c:v>0.623</c:v>
                </c:pt>
                <c:pt idx="14">
                  <c:v>0.58179999999999998</c:v>
                </c:pt>
                <c:pt idx="15">
                  <c:v>0.47810000000000002</c:v>
                </c:pt>
                <c:pt idx="16">
                  <c:v>0.37259999999999999</c:v>
                </c:pt>
                <c:pt idx="17">
                  <c:v>0.3332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3AE-4EF9-BA10-A8AC745D87A7}"/>
            </c:ext>
          </c:extLst>
        </c:ser>
        <c:ser>
          <c:idx val="2"/>
          <c:order val="1"/>
          <c:tx>
            <c:strRef>
              <c:f>'[data analysis.xlsx]Time Step Correlations'!$F$33</c:f>
              <c:strCache>
                <c:ptCount val="1"/>
                <c:pt idx="0">
                  <c:v>Barley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'[data analysis.xlsx]Time Step Correlations'!$B$55:$B$72</c:f>
              <c:numCache>
                <c:formatCode>0</c:formatCode>
                <c:ptCount val="18"/>
                <c:pt idx="0">
                  <c:v>-65</c:v>
                </c:pt>
                <c:pt idx="1">
                  <c:v>-60</c:v>
                </c:pt>
                <c:pt idx="2">
                  <c:v>-55</c:v>
                </c:pt>
                <c:pt idx="3">
                  <c:v>-50</c:v>
                </c:pt>
                <c:pt idx="4">
                  <c:v>-45</c:v>
                </c:pt>
                <c:pt idx="5">
                  <c:v>-40</c:v>
                </c:pt>
                <c:pt idx="6">
                  <c:v>-35</c:v>
                </c:pt>
                <c:pt idx="7">
                  <c:v>-30</c:v>
                </c:pt>
                <c:pt idx="8">
                  <c:v>-25</c:v>
                </c:pt>
                <c:pt idx="9">
                  <c:v>-20</c:v>
                </c:pt>
                <c:pt idx="10">
                  <c:v>-15</c:v>
                </c:pt>
                <c:pt idx="11">
                  <c:v>-10</c:v>
                </c:pt>
                <c:pt idx="12">
                  <c:v>-5</c:v>
                </c:pt>
                <c:pt idx="13">
                  <c:v>0</c:v>
                </c:pt>
                <c:pt idx="14">
                  <c:v>5</c:v>
                </c:pt>
                <c:pt idx="15">
                  <c:v>10</c:v>
                </c:pt>
                <c:pt idx="16">
                  <c:v>15</c:v>
                </c:pt>
                <c:pt idx="17">
                  <c:v>20</c:v>
                </c:pt>
              </c:numCache>
            </c:numRef>
          </c:xVal>
          <c:yVal>
            <c:numRef>
              <c:f>'[data analysis.xlsx]Time Step Correlations'!$F$55:$F$72</c:f>
              <c:numCache>
                <c:formatCode>0.0000</c:formatCode>
                <c:ptCount val="18"/>
                <c:pt idx="0">
                  <c:v>0.66700000000000004</c:v>
                </c:pt>
                <c:pt idx="1">
                  <c:v>0.70499999999999996</c:v>
                </c:pt>
                <c:pt idx="2">
                  <c:v>0.72099999999999997</c:v>
                </c:pt>
                <c:pt idx="3">
                  <c:v>0.73499999999999999</c:v>
                </c:pt>
                <c:pt idx="4">
                  <c:v>0.72599999999999998</c:v>
                </c:pt>
                <c:pt idx="5">
                  <c:v>0.746</c:v>
                </c:pt>
                <c:pt idx="6">
                  <c:v>0.75900000000000001</c:v>
                </c:pt>
                <c:pt idx="7">
                  <c:v>0.77700000000000002</c:v>
                </c:pt>
                <c:pt idx="8">
                  <c:v>0.79300000000000004</c:v>
                </c:pt>
                <c:pt idx="9">
                  <c:v>0.79200000000000004</c:v>
                </c:pt>
                <c:pt idx="10">
                  <c:v>0.78800000000000003</c:v>
                </c:pt>
                <c:pt idx="11">
                  <c:v>0.78800000000000003</c:v>
                </c:pt>
                <c:pt idx="12">
                  <c:v>0.77200000000000002</c:v>
                </c:pt>
                <c:pt idx="13">
                  <c:v>0.76900000000000002</c:v>
                </c:pt>
                <c:pt idx="14">
                  <c:v>0.72299999999999998</c:v>
                </c:pt>
                <c:pt idx="15">
                  <c:v>0.67400000000000004</c:v>
                </c:pt>
                <c:pt idx="16">
                  <c:v>0.52900000000000003</c:v>
                </c:pt>
                <c:pt idx="17">
                  <c:v>0.46600000000000003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3AE-4EF9-BA10-A8AC745D8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169472"/>
        <c:axId val="1244711824"/>
      </c:scatterChart>
      <c:valAx>
        <c:axId val="1267169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/>
                  <a:t>Onset of 35 day critical period</a:t>
                </a:r>
                <a:r>
                  <a:rPr lang="en-AU" baseline="0" dirty="0"/>
                  <a:t> (d</a:t>
                </a:r>
                <a:r>
                  <a:rPr lang="en-AU" dirty="0"/>
                  <a:t>ays prior/after flowering)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711824"/>
        <c:crosses val="autoZero"/>
        <c:crossBetween val="midCat"/>
        <c:majorUnit val="10"/>
      </c:valAx>
      <c:valAx>
        <c:axId val="1244711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Correlation Coefficent (yield)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7169472"/>
        <c:crossesAt val="-70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57015803809525"/>
          <c:y val="0.10050187858456186"/>
          <c:w val="0.68541694019134236"/>
          <c:h val="0.701232658093351"/>
        </c:manualLayout>
      </c:layout>
      <c:scatterChart>
        <c:scatterStyle val="lineMarker"/>
        <c:varyColors val="0"/>
        <c:ser>
          <c:idx val="0"/>
          <c:order val="0"/>
          <c:tx>
            <c:v>Adjusted Wheat Conversion</c:v>
          </c:tx>
          <c:spPr>
            <a:ln w="50800">
              <a:solidFill>
                <a:schemeClr val="tx1"/>
              </a:solidFill>
              <a:prstDash val="solid"/>
            </a:ln>
          </c:spPr>
          <c:marker>
            <c:symbol val="none"/>
          </c:marker>
          <c:trendline>
            <c:trendlineType val="linear"/>
            <c:dispRSqr val="1"/>
            <c:dispEq val="1"/>
            <c:trendlineLbl>
              <c:layout>
                <c:manualLayout>
                  <c:x val="-0.16418567390464192"/>
                  <c:y val="2.7340884579636762E-2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2000" b="1" baseline="0" dirty="0"/>
                      <a:t>y = 6.05 x PTQ - 2.5</a:t>
                    </a:r>
                    <a:br>
                      <a:rPr lang="en-US" sz="2000" b="1" baseline="0" dirty="0"/>
                    </a:br>
                    <a:endParaRPr lang="en-US" sz="2000" b="1" dirty="0"/>
                  </a:p>
                </c:rich>
              </c:tx>
              <c:numFmt formatCode="General" sourceLinked="0"/>
            </c:trendlineLbl>
          </c:trendline>
          <c:xVal>
            <c:numRef>
              <c:f>Diamond!$A$2:$A$13</c:f>
              <c:numCache>
                <c:formatCode>General</c:formatCode>
                <c:ptCount val="12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</c:numCache>
            </c:numRef>
          </c:xVal>
          <c:yVal>
            <c:numRef>
              <c:f>Diamond!$B$2:$B$13</c:f>
              <c:numCache>
                <c:formatCode>General</c:formatCode>
                <c:ptCount val="12"/>
                <c:pt idx="0">
                  <c:v>2.2645200000000001</c:v>
                </c:pt>
                <c:pt idx="1">
                  <c:v>2.8704600000000005</c:v>
                </c:pt>
                <c:pt idx="2">
                  <c:v>3.4763999999999999</c:v>
                </c:pt>
                <c:pt idx="3">
                  <c:v>4.0823400000000003</c:v>
                </c:pt>
                <c:pt idx="4">
                  <c:v>4.6882799999999998</c:v>
                </c:pt>
                <c:pt idx="5">
                  <c:v>5.2942200000000001</c:v>
                </c:pt>
                <c:pt idx="6">
                  <c:v>5.9001599999999996</c:v>
                </c:pt>
                <c:pt idx="7">
                  <c:v>6.5061</c:v>
                </c:pt>
                <c:pt idx="8">
                  <c:v>7.1120400000000004</c:v>
                </c:pt>
                <c:pt idx="9">
                  <c:v>7.717979999999999</c:v>
                </c:pt>
                <c:pt idx="10">
                  <c:v>8.3239200000000011</c:v>
                </c:pt>
                <c:pt idx="11">
                  <c:v>8.9298599999999997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D4C-4087-8234-EB589EB09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4144448"/>
        <c:axId val="1744264608"/>
      </c:scatterChart>
      <c:valAx>
        <c:axId val="51414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AU" b="0" dirty="0"/>
                  <a:t>Photothermal Quotient (</a:t>
                </a:r>
                <a:r>
                  <a:rPr lang="en-AU" b="0" dirty="0" err="1"/>
                  <a:t>Mj</a:t>
                </a:r>
                <a:r>
                  <a:rPr lang="en-AU" b="0" dirty="0"/>
                  <a:t>/m</a:t>
                </a:r>
                <a:r>
                  <a:rPr lang="en-AU" b="0" baseline="30000" dirty="0"/>
                  <a:t>2</a:t>
                </a:r>
                <a:r>
                  <a:rPr lang="en-AU" b="0" dirty="0"/>
                  <a:t>/⁰C</a:t>
                </a:r>
              </a:p>
              <a:p>
                <a:pPr>
                  <a:defRPr b="0"/>
                </a:pPr>
                <a:r>
                  <a:rPr lang="en-AU" b="0" dirty="0"/>
                  <a:t>sum radiation/sum temperature (100 to 500⁰C days after start of flowering)</a:t>
                </a:r>
              </a:p>
            </c:rich>
          </c:tx>
          <c:overlay val="0"/>
        </c:title>
        <c:numFmt formatCode="0.0" sourceLinked="0"/>
        <c:majorTickMark val="in"/>
        <c:minorTickMark val="none"/>
        <c:tickLblPos val="nextTo"/>
        <c:spPr>
          <a:noFill/>
          <a:ln w="285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44264608"/>
        <c:crosses val="autoZero"/>
        <c:crossBetween val="midCat"/>
      </c:valAx>
      <c:valAx>
        <c:axId val="17442646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AU"/>
                  <a:t>Grain Yield (t/ha)</a:t>
                </a:r>
              </a:p>
            </c:rich>
          </c:tx>
          <c:overlay val="0"/>
        </c:title>
        <c:numFmt formatCode="0.0" sourceLinked="0"/>
        <c:majorTickMark val="in"/>
        <c:minorTickMark val="none"/>
        <c:tickLblPos val="nextTo"/>
        <c:spPr>
          <a:noFill/>
          <a:ln w="285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14144448"/>
        <c:crosses val="autoZero"/>
        <c:crossBetween val="midCat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8689573218171"/>
          <c:y val="0.10275541710091815"/>
          <c:w val="0.65679564165761217"/>
          <c:h val="0.701232658093351"/>
        </c:manualLayout>
      </c:layout>
      <c:scatterChart>
        <c:scatterStyle val="lineMarker"/>
        <c:varyColors val="0"/>
        <c:ser>
          <c:idx val="1"/>
          <c:order val="0"/>
          <c:tx>
            <c:v>NSW 20 - 22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'PTQ Line'!$K$2:$K$63</c:f>
              <c:numCache>
                <c:formatCode>0.00</c:formatCode>
                <c:ptCount val="62"/>
                <c:pt idx="0">
                  <c:v>1.62</c:v>
                </c:pt>
                <c:pt idx="1">
                  <c:v>1.55</c:v>
                </c:pt>
                <c:pt idx="2">
                  <c:v>1.5449584434478889</c:v>
                </c:pt>
                <c:pt idx="3">
                  <c:v>1.51</c:v>
                </c:pt>
                <c:pt idx="5">
                  <c:v>1.49</c:v>
                </c:pt>
                <c:pt idx="6">
                  <c:v>1.47</c:v>
                </c:pt>
                <c:pt idx="7">
                  <c:v>1.47</c:v>
                </c:pt>
                <c:pt idx="8">
                  <c:v>1.42</c:v>
                </c:pt>
                <c:pt idx="10">
                  <c:v>1.42</c:v>
                </c:pt>
                <c:pt idx="11">
                  <c:v>1.43</c:v>
                </c:pt>
                <c:pt idx="12">
                  <c:v>1.43</c:v>
                </c:pt>
                <c:pt idx="16">
                  <c:v>1.48</c:v>
                </c:pt>
                <c:pt idx="17">
                  <c:v>1.47</c:v>
                </c:pt>
                <c:pt idx="18">
                  <c:v>1.47</c:v>
                </c:pt>
                <c:pt idx="19">
                  <c:v>1.47</c:v>
                </c:pt>
                <c:pt idx="21">
                  <c:v>1.44</c:v>
                </c:pt>
                <c:pt idx="22">
                  <c:v>1.46</c:v>
                </c:pt>
                <c:pt idx="24">
                  <c:v>1.4</c:v>
                </c:pt>
                <c:pt idx="25">
                  <c:v>1.36</c:v>
                </c:pt>
                <c:pt idx="26">
                  <c:v>1.36</c:v>
                </c:pt>
                <c:pt idx="33">
                  <c:v>1.64</c:v>
                </c:pt>
                <c:pt idx="34">
                  <c:v>1.64</c:v>
                </c:pt>
                <c:pt idx="35">
                  <c:v>1.66</c:v>
                </c:pt>
                <c:pt idx="36">
                  <c:v>1.64</c:v>
                </c:pt>
                <c:pt idx="38">
                  <c:v>1.66</c:v>
                </c:pt>
                <c:pt idx="39">
                  <c:v>1.42</c:v>
                </c:pt>
                <c:pt idx="40">
                  <c:v>1.42</c:v>
                </c:pt>
                <c:pt idx="41">
                  <c:v>1.73</c:v>
                </c:pt>
                <c:pt idx="42">
                  <c:v>1.3491969695824835</c:v>
                </c:pt>
                <c:pt idx="44">
                  <c:v>1.22</c:v>
                </c:pt>
                <c:pt idx="45">
                  <c:v>1.22</c:v>
                </c:pt>
                <c:pt idx="48">
                  <c:v>1.22</c:v>
                </c:pt>
                <c:pt idx="49">
                  <c:v>1.31</c:v>
                </c:pt>
                <c:pt idx="50" formatCode="General">
                  <c:v>1.27</c:v>
                </c:pt>
                <c:pt idx="51" formatCode="General">
                  <c:v>1.27</c:v>
                </c:pt>
                <c:pt idx="54">
                  <c:v>1.3</c:v>
                </c:pt>
                <c:pt idx="55">
                  <c:v>1.3</c:v>
                </c:pt>
                <c:pt idx="56">
                  <c:v>1.67</c:v>
                </c:pt>
                <c:pt idx="57">
                  <c:v>1.31</c:v>
                </c:pt>
                <c:pt idx="58">
                  <c:v>1.28</c:v>
                </c:pt>
                <c:pt idx="59">
                  <c:v>1.35</c:v>
                </c:pt>
                <c:pt idx="60">
                  <c:v>1.69</c:v>
                </c:pt>
                <c:pt idx="61">
                  <c:v>1.54</c:v>
                </c:pt>
              </c:numCache>
            </c:numRef>
          </c:xVal>
          <c:yVal>
            <c:numRef>
              <c:f>'PTQ Line'!$L$2:$L$63</c:f>
              <c:numCache>
                <c:formatCode>0.00</c:formatCode>
                <c:ptCount val="62"/>
                <c:pt idx="0">
                  <c:v>4.7300000000000004</c:v>
                </c:pt>
                <c:pt idx="1">
                  <c:v>4.68</c:v>
                </c:pt>
                <c:pt idx="2">
                  <c:v>4.58</c:v>
                </c:pt>
                <c:pt idx="3">
                  <c:v>4.51</c:v>
                </c:pt>
                <c:pt idx="5">
                  <c:v>4.7</c:v>
                </c:pt>
                <c:pt idx="6">
                  <c:v>4.8</c:v>
                </c:pt>
                <c:pt idx="7">
                  <c:v>5.3</c:v>
                </c:pt>
                <c:pt idx="8">
                  <c:v>5.32</c:v>
                </c:pt>
                <c:pt idx="10">
                  <c:v>5.03</c:v>
                </c:pt>
                <c:pt idx="11">
                  <c:v>5.3</c:v>
                </c:pt>
                <c:pt idx="12">
                  <c:v>5.47</c:v>
                </c:pt>
                <c:pt idx="16">
                  <c:v>5.3</c:v>
                </c:pt>
                <c:pt idx="17">
                  <c:v>5.61</c:v>
                </c:pt>
                <c:pt idx="18">
                  <c:v>4.66</c:v>
                </c:pt>
                <c:pt idx="19">
                  <c:v>4.6500000000000004</c:v>
                </c:pt>
                <c:pt idx="21">
                  <c:v>4.46</c:v>
                </c:pt>
                <c:pt idx="22">
                  <c:v>4.5199999999999996</c:v>
                </c:pt>
                <c:pt idx="24">
                  <c:v>4.0970600000000008</c:v>
                </c:pt>
                <c:pt idx="25">
                  <c:v>4.1268599999999998</c:v>
                </c:pt>
                <c:pt idx="26">
                  <c:v>4.0463640000000005</c:v>
                </c:pt>
                <c:pt idx="33">
                  <c:v>5.1905080000000003</c:v>
                </c:pt>
                <c:pt idx="34">
                  <c:v>5.8790940000000003</c:v>
                </c:pt>
                <c:pt idx="35">
                  <c:v>6.7948140000000006</c:v>
                </c:pt>
                <c:pt idx="36">
                  <c:v>5.6837069999999992</c:v>
                </c:pt>
                <c:pt idx="38">
                  <c:v>6.59</c:v>
                </c:pt>
                <c:pt idx="39">
                  <c:v>5.58</c:v>
                </c:pt>
                <c:pt idx="40" formatCode="0.0">
                  <c:v>5.09</c:v>
                </c:pt>
                <c:pt idx="41" formatCode="0.0">
                  <c:v>5.96</c:v>
                </c:pt>
                <c:pt idx="42" formatCode="0.0">
                  <c:v>5.14</c:v>
                </c:pt>
                <c:pt idx="44">
                  <c:v>4.68</c:v>
                </c:pt>
                <c:pt idx="45">
                  <c:v>4.25</c:v>
                </c:pt>
                <c:pt idx="48">
                  <c:v>4.24</c:v>
                </c:pt>
                <c:pt idx="49">
                  <c:v>4.5599999999999996</c:v>
                </c:pt>
                <c:pt idx="50">
                  <c:v>3.9</c:v>
                </c:pt>
                <c:pt idx="51">
                  <c:v>4.7</c:v>
                </c:pt>
                <c:pt idx="54">
                  <c:v>4.2699999999999996</c:v>
                </c:pt>
                <c:pt idx="55">
                  <c:v>4.05</c:v>
                </c:pt>
                <c:pt idx="56" formatCode="0.0">
                  <c:v>5.47</c:v>
                </c:pt>
                <c:pt idx="57" formatCode="0.0">
                  <c:v>5.29</c:v>
                </c:pt>
                <c:pt idx="58">
                  <c:v>4.8</c:v>
                </c:pt>
                <c:pt idx="59" formatCode="0.0">
                  <c:v>3.79</c:v>
                </c:pt>
                <c:pt idx="60" formatCode="0.0">
                  <c:v>5.33</c:v>
                </c:pt>
                <c:pt idx="61" formatCode="0.0">
                  <c:v>5.15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4C-4087-8234-EB589EB091EB}"/>
            </c:ext>
          </c:extLst>
        </c:ser>
        <c:ser>
          <c:idx val="3"/>
          <c:order val="1"/>
          <c:tx>
            <c:v>OCP 2016-18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'PTQ Line'!$K$66:$K$115</c:f>
              <c:numCache>
                <c:formatCode>0.00</c:formatCode>
                <c:ptCount val="50"/>
                <c:pt idx="0">
                  <c:v>1.51</c:v>
                </c:pt>
                <c:pt idx="1">
                  <c:v>1.22</c:v>
                </c:pt>
                <c:pt idx="2">
                  <c:v>1.1299999999999999</c:v>
                </c:pt>
                <c:pt idx="3">
                  <c:v>1.1000000000000001</c:v>
                </c:pt>
                <c:pt idx="4">
                  <c:v>1.22</c:v>
                </c:pt>
                <c:pt idx="5">
                  <c:v>1.18</c:v>
                </c:pt>
                <c:pt idx="6" formatCode="General">
                  <c:v>1.21</c:v>
                </c:pt>
                <c:pt idx="7" formatCode="General">
                  <c:v>1.27</c:v>
                </c:pt>
                <c:pt idx="8" formatCode="General">
                  <c:v>1.29</c:v>
                </c:pt>
                <c:pt idx="10" formatCode="General">
                  <c:v>1.28</c:v>
                </c:pt>
                <c:pt idx="11" formatCode="General">
                  <c:v>1.35</c:v>
                </c:pt>
                <c:pt idx="12" formatCode="General">
                  <c:v>1.3</c:v>
                </c:pt>
                <c:pt idx="13">
                  <c:v>1.24</c:v>
                </c:pt>
                <c:pt idx="14">
                  <c:v>1.29</c:v>
                </c:pt>
                <c:pt idx="15">
                  <c:v>1.4</c:v>
                </c:pt>
                <c:pt idx="16">
                  <c:v>1.24</c:v>
                </c:pt>
                <c:pt idx="17">
                  <c:v>1.29</c:v>
                </c:pt>
                <c:pt idx="18">
                  <c:v>1.4</c:v>
                </c:pt>
                <c:pt idx="19">
                  <c:v>1.28</c:v>
                </c:pt>
                <c:pt idx="20">
                  <c:v>1.35</c:v>
                </c:pt>
                <c:pt idx="21">
                  <c:v>1.38</c:v>
                </c:pt>
                <c:pt idx="22">
                  <c:v>1.24</c:v>
                </c:pt>
                <c:pt idx="23">
                  <c:v>1.19</c:v>
                </c:pt>
                <c:pt idx="24">
                  <c:v>1.19</c:v>
                </c:pt>
                <c:pt idx="25">
                  <c:v>1.1833348229946974</c:v>
                </c:pt>
                <c:pt idx="26" formatCode="General">
                  <c:v>1.27</c:v>
                </c:pt>
                <c:pt idx="27" formatCode="General">
                  <c:v>1.38</c:v>
                </c:pt>
                <c:pt idx="28">
                  <c:v>1.23</c:v>
                </c:pt>
                <c:pt idx="29">
                  <c:v>1.17</c:v>
                </c:pt>
                <c:pt idx="30">
                  <c:v>1.1599999999999999</c:v>
                </c:pt>
                <c:pt idx="31">
                  <c:v>1.22</c:v>
                </c:pt>
                <c:pt idx="32">
                  <c:v>1.06</c:v>
                </c:pt>
                <c:pt idx="33">
                  <c:v>1.04</c:v>
                </c:pt>
                <c:pt idx="34">
                  <c:v>1.23</c:v>
                </c:pt>
                <c:pt idx="35">
                  <c:v>1.33</c:v>
                </c:pt>
                <c:pt idx="37" formatCode="General">
                  <c:v>1.0900000000000001</c:v>
                </c:pt>
                <c:pt idx="38" formatCode="General">
                  <c:v>1.1599999999999999</c:v>
                </c:pt>
                <c:pt idx="39" formatCode="General">
                  <c:v>1.28</c:v>
                </c:pt>
                <c:pt idx="41">
                  <c:v>1.33</c:v>
                </c:pt>
                <c:pt idx="42" formatCode="General">
                  <c:v>1.07</c:v>
                </c:pt>
                <c:pt idx="43" formatCode="General">
                  <c:v>1.24</c:v>
                </c:pt>
                <c:pt idx="44" formatCode="General">
                  <c:v>1.33</c:v>
                </c:pt>
                <c:pt idx="46">
                  <c:v>1.24</c:v>
                </c:pt>
                <c:pt idx="47">
                  <c:v>1.0482880133030896</c:v>
                </c:pt>
                <c:pt idx="48">
                  <c:v>1.08</c:v>
                </c:pt>
                <c:pt idx="49">
                  <c:v>1.24</c:v>
                </c:pt>
              </c:numCache>
            </c:numRef>
          </c:xVal>
          <c:yVal>
            <c:numRef>
              <c:f>'PTQ Line'!$L$66:$L$115</c:f>
              <c:numCache>
                <c:formatCode>0.0</c:formatCode>
                <c:ptCount val="50"/>
                <c:pt idx="0">
                  <c:v>5.4</c:v>
                </c:pt>
                <c:pt idx="1">
                  <c:v>4.2300000000000004</c:v>
                </c:pt>
                <c:pt idx="2">
                  <c:v>3.77</c:v>
                </c:pt>
                <c:pt idx="3">
                  <c:v>3.4</c:v>
                </c:pt>
                <c:pt idx="4">
                  <c:v>4.2</c:v>
                </c:pt>
                <c:pt idx="5">
                  <c:v>4.3</c:v>
                </c:pt>
                <c:pt idx="6">
                  <c:v>3.6</c:v>
                </c:pt>
                <c:pt idx="7">
                  <c:v>4.8</c:v>
                </c:pt>
                <c:pt idx="8">
                  <c:v>4.9000000000000004</c:v>
                </c:pt>
                <c:pt idx="10">
                  <c:v>4.71</c:v>
                </c:pt>
                <c:pt idx="11">
                  <c:v>5.37</c:v>
                </c:pt>
                <c:pt idx="12">
                  <c:v>4.4400000000000004</c:v>
                </c:pt>
                <c:pt idx="13">
                  <c:v>3.3650000000000002</c:v>
                </c:pt>
                <c:pt idx="14">
                  <c:v>3.4990000000000001</c:v>
                </c:pt>
                <c:pt idx="15">
                  <c:v>3.7730000000000001</c:v>
                </c:pt>
                <c:pt idx="16">
                  <c:v>3.8570000000000002</c:v>
                </c:pt>
                <c:pt idx="17">
                  <c:v>3.5</c:v>
                </c:pt>
                <c:pt idx="18">
                  <c:v>3.7730000000000001</c:v>
                </c:pt>
                <c:pt idx="19">
                  <c:v>5.6</c:v>
                </c:pt>
                <c:pt idx="20">
                  <c:v>4.9400000000000004</c:v>
                </c:pt>
                <c:pt idx="21">
                  <c:v>3.76</c:v>
                </c:pt>
                <c:pt idx="22">
                  <c:v>4.0999999999999996</c:v>
                </c:pt>
                <c:pt idx="23">
                  <c:v>4.0999999999999996</c:v>
                </c:pt>
                <c:pt idx="24">
                  <c:v>4.2</c:v>
                </c:pt>
                <c:pt idx="25">
                  <c:v>4.5999999999999996</c:v>
                </c:pt>
                <c:pt idx="26">
                  <c:v>4.4000000000000004</c:v>
                </c:pt>
                <c:pt idx="27">
                  <c:v>5.3</c:v>
                </c:pt>
                <c:pt idx="28">
                  <c:v>5.0999999999999996</c:v>
                </c:pt>
                <c:pt idx="29">
                  <c:v>4.57</c:v>
                </c:pt>
                <c:pt idx="30">
                  <c:v>4.8</c:v>
                </c:pt>
                <c:pt idx="31">
                  <c:v>4.4000000000000004</c:v>
                </c:pt>
                <c:pt idx="32">
                  <c:v>3.1</c:v>
                </c:pt>
                <c:pt idx="33">
                  <c:v>4.2</c:v>
                </c:pt>
                <c:pt idx="34">
                  <c:v>4.7</c:v>
                </c:pt>
                <c:pt idx="35">
                  <c:v>5.6</c:v>
                </c:pt>
                <c:pt idx="37">
                  <c:v>4.4800000000000004</c:v>
                </c:pt>
                <c:pt idx="38">
                  <c:v>5.21</c:v>
                </c:pt>
                <c:pt idx="39">
                  <c:v>5.25</c:v>
                </c:pt>
                <c:pt idx="42">
                  <c:v>3.91</c:v>
                </c:pt>
                <c:pt idx="43">
                  <c:v>4.1500000000000004</c:v>
                </c:pt>
                <c:pt idx="44">
                  <c:v>3.82</c:v>
                </c:pt>
                <c:pt idx="46">
                  <c:v>3.7050000000000001</c:v>
                </c:pt>
                <c:pt idx="47">
                  <c:v>3.351</c:v>
                </c:pt>
                <c:pt idx="48">
                  <c:v>4.1890000000000001</c:v>
                </c:pt>
                <c:pt idx="49">
                  <c:v>4.3579999999999997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4C-4087-8234-EB589EB091EB}"/>
            </c:ext>
          </c:extLst>
        </c:ser>
        <c:ser>
          <c:idx val="4"/>
          <c:order val="2"/>
          <c:tx>
            <c:v>World Records</c:v>
          </c:tx>
          <c:spPr>
            <a:ln w="19050">
              <a:noFill/>
            </a:ln>
          </c:spPr>
          <c:marker>
            <c:symbol val="x"/>
            <c:size val="7"/>
            <c:spPr>
              <a:solidFill>
                <a:schemeClr val="accent4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'PTQ Line'!$K$116:$K$119</c:f>
              <c:numCache>
                <c:formatCode>General</c:formatCode>
                <c:ptCount val="4"/>
                <c:pt idx="0">
                  <c:v>1.72</c:v>
                </c:pt>
                <c:pt idx="1">
                  <c:v>1.53</c:v>
                </c:pt>
                <c:pt idx="2">
                  <c:v>1.69</c:v>
                </c:pt>
              </c:numCache>
            </c:numRef>
          </c:xVal>
          <c:yVal>
            <c:numRef>
              <c:f>'PTQ Line'!$L$116:$L$119</c:f>
              <c:numCache>
                <c:formatCode>General</c:formatCode>
                <c:ptCount val="4"/>
                <c:pt idx="0">
                  <c:v>7.16</c:v>
                </c:pt>
                <c:pt idx="1">
                  <c:v>6.17</c:v>
                </c:pt>
                <c:pt idx="2">
                  <c:v>7.19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D4C-4087-8234-EB589EB091EB}"/>
            </c:ext>
          </c:extLst>
        </c:ser>
        <c:ser>
          <c:idx val="5"/>
          <c:order val="3"/>
          <c:tx>
            <c:v>South 2020 - 22</c:v>
          </c:tx>
          <c:spPr>
            <a:ln w="19050">
              <a:noFill/>
            </a:ln>
          </c:spPr>
          <c:marker>
            <c:symbol val="circle"/>
            <c:size val="7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'PTQ Line'!$J$123:$J$166</c:f>
              <c:numCache>
                <c:formatCode>General</c:formatCode>
                <c:ptCount val="44"/>
                <c:pt idx="0">
                  <c:v>1.1599999999999999</c:v>
                </c:pt>
                <c:pt idx="1">
                  <c:v>1.23</c:v>
                </c:pt>
                <c:pt idx="4">
                  <c:v>1.21</c:v>
                </c:pt>
                <c:pt idx="5">
                  <c:v>1.18</c:v>
                </c:pt>
                <c:pt idx="6">
                  <c:v>1.1599999999999999</c:v>
                </c:pt>
                <c:pt idx="7">
                  <c:v>1.17</c:v>
                </c:pt>
                <c:pt idx="8">
                  <c:v>1.2</c:v>
                </c:pt>
                <c:pt idx="9">
                  <c:v>1.1599999999999999</c:v>
                </c:pt>
                <c:pt idx="10">
                  <c:v>1.1599999999999999</c:v>
                </c:pt>
                <c:pt idx="13">
                  <c:v>1.1499999999999999</c:v>
                </c:pt>
                <c:pt idx="15">
                  <c:v>1.1299999999999999</c:v>
                </c:pt>
                <c:pt idx="19">
                  <c:v>1.1399999999999999</c:v>
                </c:pt>
                <c:pt idx="20">
                  <c:v>1.1000000000000001</c:v>
                </c:pt>
                <c:pt idx="21">
                  <c:v>1.1399999999999999</c:v>
                </c:pt>
                <c:pt idx="22">
                  <c:v>1.1299999999999999</c:v>
                </c:pt>
                <c:pt idx="23">
                  <c:v>1.08</c:v>
                </c:pt>
                <c:pt idx="24">
                  <c:v>1.1299999999999999</c:v>
                </c:pt>
                <c:pt idx="26">
                  <c:v>1.07</c:v>
                </c:pt>
                <c:pt idx="27">
                  <c:v>1.19</c:v>
                </c:pt>
                <c:pt idx="28">
                  <c:v>1.19</c:v>
                </c:pt>
                <c:pt idx="29">
                  <c:v>1.24</c:v>
                </c:pt>
                <c:pt idx="31">
                  <c:v>1.07</c:v>
                </c:pt>
                <c:pt idx="33">
                  <c:v>1.22</c:v>
                </c:pt>
                <c:pt idx="34">
                  <c:v>1.1399999999999999</c:v>
                </c:pt>
                <c:pt idx="36">
                  <c:v>1.1399999999999999</c:v>
                </c:pt>
                <c:pt idx="37">
                  <c:v>1.1200000000000001</c:v>
                </c:pt>
                <c:pt idx="38" formatCode="0.00">
                  <c:v>1.32</c:v>
                </c:pt>
                <c:pt idx="39" formatCode="0.00">
                  <c:v>1.1000000000000001</c:v>
                </c:pt>
                <c:pt idx="40" formatCode="0.00">
                  <c:v>1.1200000000000001</c:v>
                </c:pt>
                <c:pt idx="41" formatCode="0.00">
                  <c:v>1.1200000000000001</c:v>
                </c:pt>
                <c:pt idx="42" formatCode="0.00">
                  <c:v>1.32</c:v>
                </c:pt>
                <c:pt idx="43" formatCode="0.00">
                  <c:v>1.41</c:v>
                </c:pt>
              </c:numCache>
            </c:numRef>
          </c:xVal>
          <c:yVal>
            <c:numRef>
              <c:f>'PTQ Line'!$K$123:$K$198</c:f>
              <c:numCache>
                <c:formatCode>0.00</c:formatCode>
                <c:ptCount val="76"/>
                <c:pt idx="0">
                  <c:v>3.98</c:v>
                </c:pt>
                <c:pt idx="1">
                  <c:v>3.2</c:v>
                </c:pt>
                <c:pt idx="4">
                  <c:v>3.41</c:v>
                </c:pt>
                <c:pt idx="5">
                  <c:v>2.98</c:v>
                </c:pt>
                <c:pt idx="6">
                  <c:v>4.1500000000000004</c:v>
                </c:pt>
                <c:pt idx="7">
                  <c:v>2.99</c:v>
                </c:pt>
                <c:pt idx="8">
                  <c:v>3.29</c:v>
                </c:pt>
                <c:pt idx="9">
                  <c:v>3.43</c:v>
                </c:pt>
                <c:pt idx="10">
                  <c:v>3.89</c:v>
                </c:pt>
                <c:pt idx="13">
                  <c:v>6.4</c:v>
                </c:pt>
                <c:pt idx="15">
                  <c:v>6.5</c:v>
                </c:pt>
                <c:pt idx="17">
                  <c:v>5.19</c:v>
                </c:pt>
                <c:pt idx="19">
                  <c:v>5.37</c:v>
                </c:pt>
                <c:pt idx="20">
                  <c:v>5.31</c:v>
                </c:pt>
                <c:pt idx="21">
                  <c:v>6.26</c:v>
                </c:pt>
                <c:pt idx="22">
                  <c:v>5.74</c:v>
                </c:pt>
                <c:pt idx="23">
                  <c:v>4.71</c:v>
                </c:pt>
                <c:pt idx="24">
                  <c:v>6.45</c:v>
                </c:pt>
                <c:pt idx="26">
                  <c:v>4.46</c:v>
                </c:pt>
                <c:pt idx="27">
                  <c:v>5.09</c:v>
                </c:pt>
                <c:pt idx="28">
                  <c:v>5.5</c:v>
                </c:pt>
                <c:pt idx="29">
                  <c:v>4.45</c:v>
                </c:pt>
                <c:pt idx="31">
                  <c:v>4.7699999999999996</c:v>
                </c:pt>
                <c:pt idx="33">
                  <c:v>4.05</c:v>
                </c:pt>
                <c:pt idx="34">
                  <c:v>4.67</c:v>
                </c:pt>
                <c:pt idx="36">
                  <c:v>4.4400000000000004</c:v>
                </c:pt>
                <c:pt idx="37">
                  <c:v>4.67</c:v>
                </c:pt>
                <c:pt idx="38" formatCode="0.0">
                  <c:v>5.9</c:v>
                </c:pt>
                <c:pt idx="39" formatCode="0.0">
                  <c:v>5.0999999999999996</c:v>
                </c:pt>
                <c:pt idx="40" formatCode="0.0">
                  <c:v>5.5</c:v>
                </c:pt>
                <c:pt idx="41" formatCode="0.0">
                  <c:v>5.8</c:v>
                </c:pt>
                <c:pt idx="42" formatCode="0.0">
                  <c:v>4.17</c:v>
                </c:pt>
                <c:pt idx="43" formatCode="0.0">
                  <c:v>4.6100000000000003</c:v>
                </c:pt>
                <c:pt idx="56">
                  <c:v>4.04</c:v>
                </c:pt>
                <c:pt idx="57">
                  <c:v>4.12</c:v>
                </c:pt>
                <c:pt idx="58">
                  <c:v>3.44</c:v>
                </c:pt>
                <c:pt idx="59">
                  <c:v>3.78</c:v>
                </c:pt>
                <c:pt idx="60">
                  <c:v>4.63</c:v>
                </c:pt>
                <c:pt idx="61">
                  <c:v>4.1399999999999997</c:v>
                </c:pt>
                <c:pt idx="62">
                  <c:v>3.87</c:v>
                </c:pt>
                <c:pt idx="63">
                  <c:v>4.07</c:v>
                </c:pt>
                <c:pt idx="64">
                  <c:v>3.78</c:v>
                </c:pt>
                <c:pt idx="65">
                  <c:v>4.2</c:v>
                </c:pt>
                <c:pt idx="66">
                  <c:v>4.4000000000000004</c:v>
                </c:pt>
                <c:pt idx="67">
                  <c:v>4.7</c:v>
                </c:pt>
                <c:pt idx="68">
                  <c:v>4.03</c:v>
                </c:pt>
                <c:pt idx="69">
                  <c:v>4.17</c:v>
                </c:pt>
                <c:pt idx="70">
                  <c:v>4.29</c:v>
                </c:pt>
                <c:pt idx="71">
                  <c:v>4.1900000000000004</c:v>
                </c:pt>
                <c:pt idx="72">
                  <c:v>4.28</c:v>
                </c:pt>
                <c:pt idx="73">
                  <c:v>3.9</c:v>
                </c:pt>
                <c:pt idx="74">
                  <c:v>4.42</c:v>
                </c:pt>
                <c:pt idx="75">
                  <c:v>3.91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D4C-4087-8234-EB589EB091EB}"/>
            </c:ext>
          </c:extLst>
        </c:ser>
        <c:ser>
          <c:idx val="0"/>
          <c:order val="4"/>
          <c:tx>
            <c:v>Adjusted Wheat Conversion</c:v>
          </c:tx>
          <c:spPr>
            <a:ln w="34925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Diamond!$A$2:$A$13</c:f>
              <c:numCache>
                <c:formatCode>General</c:formatCode>
                <c:ptCount val="12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</c:numCache>
            </c:numRef>
          </c:xVal>
          <c:yVal>
            <c:numRef>
              <c:f>Diamond!$B$2:$B$13</c:f>
              <c:numCache>
                <c:formatCode>General</c:formatCode>
                <c:ptCount val="12"/>
                <c:pt idx="0">
                  <c:v>2.2645200000000001</c:v>
                </c:pt>
                <c:pt idx="1">
                  <c:v>2.8704600000000005</c:v>
                </c:pt>
                <c:pt idx="2">
                  <c:v>3.4763999999999999</c:v>
                </c:pt>
                <c:pt idx="3">
                  <c:v>4.0823400000000003</c:v>
                </c:pt>
                <c:pt idx="4">
                  <c:v>4.6882799999999998</c:v>
                </c:pt>
                <c:pt idx="5">
                  <c:v>5.2942200000000001</c:v>
                </c:pt>
                <c:pt idx="6">
                  <c:v>5.9001599999999996</c:v>
                </c:pt>
                <c:pt idx="7">
                  <c:v>6.5061</c:v>
                </c:pt>
                <c:pt idx="8">
                  <c:v>7.1120400000000004</c:v>
                </c:pt>
                <c:pt idx="9">
                  <c:v>7.717979999999999</c:v>
                </c:pt>
                <c:pt idx="10">
                  <c:v>8.3239200000000011</c:v>
                </c:pt>
                <c:pt idx="11">
                  <c:v>8.9298599999999997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D4C-4087-8234-EB589EB091EB}"/>
            </c:ext>
          </c:extLst>
        </c:ser>
        <c:ser>
          <c:idx val="2"/>
          <c:order val="5"/>
          <c:tx>
            <c:v>Fitted Potential Yield Frontier</c:v>
          </c:tx>
          <c:spPr>
            <a:ln w="63500" cmpd="sng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Diamond!$A$2:$A$13</c:f>
              <c:numCache>
                <c:formatCode>General</c:formatCode>
                <c:ptCount val="12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</c:numCache>
            </c:numRef>
          </c:xVal>
          <c:yVal>
            <c:numRef>
              <c:f>Diamond!$D$2:$D$13</c:f>
              <c:numCache>
                <c:formatCode>General</c:formatCode>
                <c:ptCount val="12"/>
                <c:pt idx="0">
                  <c:v>3.2705000000000006</c:v>
                </c:pt>
                <c:pt idx="1">
                  <c:v>3.6932000000000005</c:v>
                </c:pt>
                <c:pt idx="2">
                  <c:v>4.1158999999999999</c:v>
                </c:pt>
                <c:pt idx="3">
                  <c:v>4.5386000000000006</c:v>
                </c:pt>
                <c:pt idx="4">
                  <c:v>4.9612999999999996</c:v>
                </c:pt>
                <c:pt idx="5">
                  <c:v>5.3840000000000003</c:v>
                </c:pt>
                <c:pt idx="6">
                  <c:v>5.8066999999999993</c:v>
                </c:pt>
                <c:pt idx="7">
                  <c:v>6.2294</c:v>
                </c:pt>
                <c:pt idx="8">
                  <c:v>6.6521000000000008</c:v>
                </c:pt>
                <c:pt idx="9">
                  <c:v>7.0747999999999998</c:v>
                </c:pt>
                <c:pt idx="10">
                  <c:v>7.4975000000000005</c:v>
                </c:pt>
                <c:pt idx="11">
                  <c:v>7.9201999999999995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D4C-4087-8234-EB589EB09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4144448"/>
        <c:axId val="1744264608"/>
      </c:scatterChart>
      <c:valAx>
        <c:axId val="51414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AU"/>
                  <a:t>Photothermal Quotient (Mj/m2/⁰C</a:t>
                </a:r>
              </a:p>
              <a:p>
                <a:pPr>
                  <a:defRPr/>
                </a:pPr>
                <a:r>
                  <a:rPr lang="en-AU"/>
                  <a:t>ie sum radiation/sum temperature (100 to 500⁰C days after start of flowering)</a:t>
                </a:r>
              </a:p>
            </c:rich>
          </c:tx>
          <c:overlay val="0"/>
        </c:title>
        <c:numFmt formatCode="0.0" sourceLinked="0"/>
        <c:majorTickMark val="in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744264608"/>
        <c:crosses val="autoZero"/>
        <c:crossBetween val="midCat"/>
      </c:valAx>
      <c:valAx>
        <c:axId val="17442646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AU"/>
                  <a:t>Grain Yield (t/ha)</a:t>
                </a:r>
              </a:p>
            </c:rich>
          </c:tx>
          <c:overlay val="0"/>
        </c:title>
        <c:numFmt formatCode="0.0" sourceLinked="0"/>
        <c:majorTickMark val="in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14144448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5305441985970858"/>
          <c:y val="0.59075665170079583"/>
          <c:w val="0.2880055455467852"/>
          <c:h val="0.19405726647287039"/>
        </c:manualLayout>
      </c:layout>
      <c:overlay val="0"/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48359172494742"/>
          <c:y val="7.1311710132857281E-2"/>
          <c:w val="0.79764684305766143"/>
          <c:h val="0.81271674183750076"/>
        </c:manualLayout>
      </c:layout>
      <c:scatterChart>
        <c:scatterStyle val="lineMarker"/>
        <c:varyColors val="0"/>
        <c:ser>
          <c:idx val="1"/>
          <c:order val="0"/>
          <c:tx>
            <c:v>NSW Wallendbeen/Landra</c:v>
          </c:tx>
          <c:spPr>
            <a:ln w="19050">
              <a:noFill/>
            </a:ln>
          </c:spPr>
          <c:marker>
            <c:symbol val="circle"/>
            <c:size val="11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'GN '!$D$10:$D$58</c:f>
              <c:numCache>
                <c:formatCode>0</c:formatCode>
                <c:ptCount val="49"/>
                <c:pt idx="0">
                  <c:v>95550.351288056219</c:v>
                </c:pt>
                <c:pt idx="1">
                  <c:v>101068.37606837609</c:v>
                </c:pt>
                <c:pt idx="2">
                  <c:v>103083.70044052864</c:v>
                </c:pt>
                <c:pt idx="3">
                  <c:v>108788.59857482187</c:v>
                </c:pt>
                <c:pt idx="4">
                  <c:v>127042.25352112677</c:v>
                </c:pt>
                <c:pt idx="5">
                  <c:v>107178.21782178218</c:v>
                </c:pt>
                <c:pt idx="6">
                  <c:v>135057.47126436784</c:v>
                </c:pt>
                <c:pt idx="7">
                  <c:v>102564.10256410258</c:v>
                </c:pt>
                <c:pt idx="8">
                  <c:v>125592.41706161137</c:v>
                </c:pt>
                <c:pt idx="9">
                  <c:v>126666.66666666666</c:v>
                </c:pt>
                <c:pt idx="10">
                  <c:v>103747.07259953162</c:v>
                </c:pt>
                <c:pt idx="11">
                  <c:v>123587.22358722358</c:v>
                </c:pt>
                <c:pt idx="12">
                  <c:v>134517.76649746191</c:v>
                </c:pt>
                <c:pt idx="13">
                  <c:v>138832.48730964467</c:v>
                </c:pt>
                <c:pt idx="14">
                  <c:v>113348.41628959276</c:v>
                </c:pt>
                <c:pt idx="15">
                  <c:v>116537.46770025839</c:v>
                </c:pt>
                <c:pt idx="16">
                  <c:v>107920.79207920792</c:v>
                </c:pt>
                <c:pt idx="17">
                  <c:v>140211.64021164022</c:v>
                </c:pt>
                <c:pt idx="18">
                  <c:v>132311.32075471699</c:v>
                </c:pt>
                <c:pt idx="19">
                  <c:v>119487.17948717948</c:v>
                </c:pt>
                <c:pt idx="20">
                  <c:v>109929.07801418439</c:v>
                </c:pt>
                <c:pt idx="21">
                  <c:v>97505.668934240355</c:v>
                </c:pt>
                <c:pt idx="22">
                  <c:v>108780.48780487805</c:v>
                </c:pt>
                <c:pt idx="23">
                  <c:v>99779.249448123606</c:v>
                </c:pt>
                <c:pt idx="24">
                  <c:v>93525.179856115108</c:v>
                </c:pt>
                <c:pt idx="25">
                  <c:v>131830.98591549296</c:v>
                </c:pt>
                <c:pt idx="26">
                  <c:v>118384.40111420614</c:v>
                </c:pt>
                <c:pt idx="27">
                  <c:v>104000</c:v>
                </c:pt>
                <c:pt idx="28">
                  <c:v>90123.456790123455</c:v>
                </c:pt>
                <c:pt idx="29">
                  <c:v>108439.89769820972</c:v>
                </c:pt>
                <c:pt idx="30">
                  <c:v>120634.92063492062</c:v>
                </c:pt>
                <c:pt idx="31">
                  <c:v>101012.65822784811</c:v>
                </c:pt>
                <c:pt idx="32">
                  <c:v>99744.245524296668</c:v>
                </c:pt>
                <c:pt idx="33">
                  <c:v>93164.556962025308</c:v>
                </c:pt>
                <c:pt idx="34">
                  <c:v>100000</c:v>
                </c:pt>
                <c:pt idx="35">
                  <c:v>109207.16112531968</c:v>
                </c:pt>
                <c:pt idx="36">
                  <c:v>103316.32653061225</c:v>
                </c:pt>
                <c:pt idx="37">
                  <c:v>93115</c:v>
                </c:pt>
                <c:pt idx="38">
                  <c:v>91708</c:v>
                </c:pt>
                <c:pt idx="39">
                  <c:v>96342</c:v>
                </c:pt>
                <c:pt idx="40">
                  <c:v>75565</c:v>
                </c:pt>
                <c:pt idx="41">
                  <c:v>80631</c:v>
                </c:pt>
                <c:pt idx="42">
                  <c:v>73066</c:v>
                </c:pt>
                <c:pt idx="43">
                  <c:v>140284</c:v>
                </c:pt>
                <c:pt idx="44">
                  <c:v>154713</c:v>
                </c:pt>
                <c:pt idx="45">
                  <c:v>174226</c:v>
                </c:pt>
                <c:pt idx="46">
                  <c:v>108277</c:v>
                </c:pt>
                <c:pt idx="47">
                  <c:v>138627</c:v>
                </c:pt>
                <c:pt idx="48">
                  <c:v>123960</c:v>
                </c:pt>
              </c:numCache>
            </c:numRef>
          </c:xVal>
          <c:yVal>
            <c:numRef>
              <c:f>'GN '!$E$10:$E$58</c:f>
              <c:numCache>
                <c:formatCode>0.00</c:formatCode>
                <c:ptCount val="49"/>
                <c:pt idx="0">
                  <c:v>4.08</c:v>
                </c:pt>
                <c:pt idx="1">
                  <c:v>4.7300000000000004</c:v>
                </c:pt>
                <c:pt idx="2">
                  <c:v>4.68</c:v>
                </c:pt>
                <c:pt idx="3">
                  <c:v>4.58</c:v>
                </c:pt>
                <c:pt idx="4">
                  <c:v>4.51</c:v>
                </c:pt>
                <c:pt idx="5">
                  <c:v>4.33</c:v>
                </c:pt>
                <c:pt idx="6">
                  <c:v>4.7</c:v>
                </c:pt>
                <c:pt idx="7">
                  <c:v>4.8</c:v>
                </c:pt>
                <c:pt idx="8">
                  <c:v>5.3</c:v>
                </c:pt>
                <c:pt idx="9">
                  <c:v>5.32</c:v>
                </c:pt>
                <c:pt idx="10">
                  <c:v>4.43</c:v>
                </c:pt>
                <c:pt idx="11">
                  <c:v>5.03</c:v>
                </c:pt>
                <c:pt idx="12">
                  <c:v>5.3</c:v>
                </c:pt>
                <c:pt idx="13">
                  <c:v>5.47</c:v>
                </c:pt>
                <c:pt idx="14">
                  <c:v>5.01</c:v>
                </c:pt>
                <c:pt idx="15">
                  <c:v>4.51</c:v>
                </c:pt>
                <c:pt idx="16">
                  <c:v>4.3600000000000003</c:v>
                </c:pt>
                <c:pt idx="17">
                  <c:v>5.3</c:v>
                </c:pt>
                <c:pt idx="18">
                  <c:v>5.61</c:v>
                </c:pt>
                <c:pt idx="19">
                  <c:v>4.66</c:v>
                </c:pt>
                <c:pt idx="20">
                  <c:v>4.6500000000000004</c:v>
                </c:pt>
                <c:pt idx="21">
                  <c:v>4.3</c:v>
                </c:pt>
                <c:pt idx="22">
                  <c:v>4.46</c:v>
                </c:pt>
                <c:pt idx="23">
                  <c:v>4.5199999999999996</c:v>
                </c:pt>
                <c:pt idx="24">
                  <c:v>3.9</c:v>
                </c:pt>
                <c:pt idx="25">
                  <c:v>4.68</c:v>
                </c:pt>
                <c:pt idx="26">
                  <c:v>4.25</c:v>
                </c:pt>
                <c:pt idx="27">
                  <c:v>3.64</c:v>
                </c:pt>
                <c:pt idx="28">
                  <c:v>3.65</c:v>
                </c:pt>
                <c:pt idx="29">
                  <c:v>4.24</c:v>
                </c:pt>
                <c:pt idx="30">
                  <c:v>4.5599999999999996</c:v>
                </c:pt>
                <c:pt idx="31">
                  <c:v>3.99</c:v>
                </c:pt>
                <c:pt idx="32">
                  <c:v>3.9</c:v>
                </c:pt>
                <c:pt idx="33">
                  <c:v>3.68</c:v>
                </c:pt>
                <c:pt idx="34">
                  <c:v>3.78</c:v>
                </c:pt>
                <c:pt idx="35">
                  <c:v>4.2699999999999996</c:v>
                </c:pt>
                <c:pt idx="36">
                  <c:v>4.05</c:v>
                </c:pt>
                <c:pt idx="37">
                  <c:v>4.0970600000000008</c:v>
                </c:pt>
                <c:pt idx="38">
                  <c:v>4.1268599999999998</c:v>
                </c:pt>
                <c:pt idx="39">
                  <c:v>4.0463640000000005</c:v>
                </c:pt>
                <c:pt idx="40">
                  <c:v>3.4004249999999998</c:v>
                </c:pt>
                <c:pt idx="41">
                  <c:v>3.6283949999999998</c:v>
                </c:pt>
                <c:pt idx="42">
                  <c:v>3.3610359999999999</c:v>
                </c:pt>
                <c:pt idx="43">
                  <c:v>5.1905080000000003</c:v>
                </c:pt>
                <c:pt idx="44">
                  <c:v>5.8790940000000003</c:v>
                </c:pt>
                <c:pt idx="45">
                  <c:v>6.7948140000000006</c:v>
                </c:pt>
                <c:pt idx="46">
                  <c:v>3.8979720000000002</c:v>
                </c:pt>
                <c:pt idx="47">
                  <c:v>5.6837069999999992</c:v>
                </c:pt>
                <c:pt idx="48">
                  <c:v>4.9584000000000001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781-4B76-8A55-1DAB6C8C5168}"/>
            </c:ext>
          </c:extLst>
        </c:ser>
        <c:ser>
          <c:idx val="0"/>
          <c:order val="1"/>
          <c:tx>
            <c:v>SW Vic/ SE SA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1"/>
            <c:spPr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'GN '!$D$83:$D$129</c:f>
              <c:numCache>
                <c:formatCode>0</c:formatCode>
                <c:ptCount val="47"/>
                <c:pt idx="0">
                  <c:v>93000</c:v>
                </c:pt>
                <c:pt idx="1">
                  <c:v>119000</c:v>
                </c:pt>
                <c:pt idx="2">
                  <c:v>116000</c:v>
                </c:pt>
                <c:pt idx="3">
                  <c:v>122000</c:v>
                </c:pt>
                <c:pt idx="5">
                  <c:v>97924.528301886807</c:v>
                </c:pt>
                <c:pt idx="6">
                  <c:v>74904.214559386979</c:v>
                </c:pt>
                <c:pt idx="7">
                  <c:v>106547.61904761905</c:v>
                </c:pt>
                <c:pt idx="8">
                  <c:v>97074.954296160882</c:v>
                </c:pt>
                <c:pt idx="9">
                  <c:v>119011.40684410647</c:v>
                </c:pt>
                <c:pt idx="10">
                  <c:v>106493.5064935065</c:v>
                </c:pt>
                <c:pt idx="11">
                  <c:v>88867.924528301883</c:v>
                </c:pt>
                <c:pt idx="12">
                  <c:v>85399.999999999985</c:v>
                </c:pt>
                <c:pt idx="13">
                  <c:v>75769.230769230766</c:v>
                </c:pt>
                <c:pt idx="14">
                  <c:v>88846.153846153844</c:v>
                </c:pt>
                <c:pt idx="15">
                  <c:v>83518.518518518511</c:v>
                </c:pt>
                <c:pt idx="16">
                  <c:v>85769.230769230766</c:v>
                </c:pt>
                <c:pt idx="17">
                  <c:v>101800</c:v>
                </c:pt>
                <c:pt idx="18">
                  <c:v>103773.58490566038</c:v>
                </c:pt>
                <c:pt idx="19">
                  <c:v>96739.130434782623</c:v>
                </c:pt>
                <c:pt idx="20">
                  <c:v>83800.000000000015</c:v>
                </c:pt>
                <c:pt idx="21">
                  <c:v>97346.938775510178</c:v>
                </c:pt>
                <c:pt idx="22">
                  <c:v>74629.629629629635</c:v>
                </c:pt>
                <c:pt idx="23">
                  <c:v>82653.061224489793</c:v>
                </c:pt>
                <c:pt idx="24">
                  <c:v>91568.627450980406</c:v>
                </c:pt>
                <c:pt idx="25">
                  <c:v>86000</c:v>
                </c:pt>
                <c:pt idx="26">
                  <c:v>94468.085106382976</c:v>
                </c:pt>
                <c:pt idx="35">
                  <c:v>92322.097378277147</c:v>
                </c:pt>
                <c:pt idx="36">
                  <c:v>107210.62618595827</c:v>
                </c:pt>
                <c:pt idx="37">
                  <c:v>117647.05882352941</c:v>
                </c:pt>
                <c:pt idx="38">
                  <c:v>116400.00000000001</c:v>
                </c:pt>
                <c:pt idx="39">
                  <c:v>115399.23954372625</c:v>
                </c:pt>
                <c:pt idx="40">
                  <c:v>122390.89184060723</c:v>
                </c:pt>
                <c:pt idx="41">
                  <c:v>91463.414634146349</c:v>
                </c:pt>
                <c:pt idx="42">
                  <c:v>93809.523809523816</c:v>
                </c:pt>
                <c:pt idx="43">
                  <c:v>100731.70731707317</c:v>
                </c:pt>
                <c:pt idx="44">
                  <c:v>97619.047619047604</c:v>
                </c:pt>
                <c:pt idx="45">
                  <c:v>91363.636363636353</c:v>
                </c:pt>
                <c:pt idx="46">
                  <c:v>106136.36363636363</c:v>
                </c:pt>
              </c:numCache>
            </c:numRef>
          </c:xVal>
          <c:yVal>
            <c:numRef>
              <c:f>'GN '!$E$83:$E$129</c:f>
              <c:numCache>
                <c:formatCode>0.00</c:formatCode>
                <c:ptCount val="47"/>
                <c:pt idx="0">
                  <c:v>4.7</c:v>
                </c:pt>
                <c:pt idx="1">
                  <c:v>6.4</c:v>
                </c:pt>
                <c:pt idx="2">
                  <c:v>5.8</c:v>
                </c:pt>
                <c:pt idx="3">
                  <c:v>6.5</c:v>
                </c:pt>
                <c:pt idx="5">
                  <c:v>5.19</c:v>
                </c:pt>
                <c:pt idx="6">
                  <c:v>3.91</c:v>
                </c:pt>
                <c:pt idx="7">
                  <c:v>5.37</c:v>
                </c:pt>
                <c:pt idx="8">
                  <c:v>5.31</c:v>
                </c:pt>
                <c:pt idx="9">
                  <c:v>6.26</c:v>
                </c:pt>
                <c:pt idx="10">
                  <c:v>5.74</c:v>
                </c:pt>
                <c:pt idx="11">
                  <c:v>4.71</c:v>
                </c:pt>
                <c:pt idx="12">
                  <c:v>4.2699999999999996</c:v>
                </c:pt>
                <c:pt idx="13">
                  <c:v>3.94</c:v>
                </c:pt>
                <c:pt idx="14">
                  <c:v>4.62</c:v>
                </c:pt>
                <c:pt idx="15">
                  <c:v>4.51</c:v>
                </c:pt>
                <c:pt idx="16">
                  <c:v>4.46</c:v>
                </c:pt>
                <c:pt idx="17">
                  <c:v>5.09</c:v>
                </c:pt>
                <c:pt idx="18">
                  <c:v>5.5</c:v>
                </c:pt>
                <c:pt idx="19">
                  <c:v>4.45</c:v>
                </c:pt>
                <c:pt idx="20">
                  <c:v>4.1900000000000004</c:v>
                </c:pt>
                <c:pt idx="21">
                  <c:v>4.7699999999999996</c:v>
                </c:pt>
                <c:pt idx="22">
                  <c:v>4.03</c:v>
                </c:pt>
                <c:pt idx="23">
                  <c:v>4.05</c:v>
                </c:pt>
                <c:pt idx="24">
                  <c:v>4.67</c:v>
                </c:pt>
                <c:pt idx="25">
                  <c:v>4.3</c:v>
                </c:pt>
                <c:pt idx="26">
                  <c:v>4.4400000000000004</c:v>
                </c:pt>
                <c:pt idx="29" formatCode="0.0">
                  <c:v>6.0819999999999999</c:v>
                </c:pt>
                <c:pt idx="30" formatCode="0.0">
                  <c:v>6.6</c:v>
                </c:pt>
                <c:pt idx="31" formatCode="0.0">
                  <c:v>6.8</c:v>
                </c:pt>
                <c:pt idx="32" formatCode="0.0">
                  <c:v>6.31</c:v>
                </c:pt>
                <c:pt idx="33" formatCode="0.0">
                  <c:v>7.8</c:v>
                </c:pt>
                <c:pt idx="34" formatCode="0.0">
                  <c:v>6.8</c:v>
                </c:pt>
                <c:pt idx="35">
                  <c:v>4.93</c:v>
                </c:pt>
                <c:pt idx="36">
                  <c:v>5.65</c:v>
                </c:pt>
                <c:pt idx="37">
                  <c:v>6</c:v>
                </c:pt>
                <c:pt idx="38">
                  <c:v>5.82</c:v>
                </c:pt>
                <c:pt idx="39">
                  <c:v>6.07</c:v>
                </c:pt>
                <c:pt idx="40">
                  <c:v>6.45</c:v>
                </c:pt>
                <c:pt idx="41">
                  <c:v>3.75</c:v>
                </c:pt>
                <c:pt idx="42">
                  <c:v>3.94</c:v>
                </c:pt>
                <c:pt idx="43">
                  <c:v>4.13</c:v>
                </c:pt>
                <c:pt idx="44">
                  <c:v>4.0999999999999996</c:v>
                </c:pt>
                <c:pt idx="45">
                  <c:v>4.0199999999999996</c:v>
                </c:pt>
                <c:pt idx="46">
                  <c:v>4.67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781-4B76-8A55-1DAB6C8C5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6178560"/>
        <c:axId val="117600848"/>
      </c:scatterChart>
      <c:valAx>
        <c:axId val="7461785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AU" dirty="0"/>
                  <a:t>Grain number/m</a:t>
                </a:r>
                <a:r>
                  <a:rPr lang="en-AU" baseline="30000" dirty="0"/>
                  <a:t>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in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7600848"/>
        <c:crosses val="autoZero"/>
        <c:crossBetween val="midCat"/>
      </c:valAx>
      <c:valAx>
        <c:axId val="1176008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Grain Yield (t/ha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in"/>
        <c:minorTickMark val="none"/>
        <c:tickLblPos val="nextTo"/>
        <c:spPr>
          <a:noFill/>
          <a:ln w="285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746178560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7996984604926602"/>
          <c:y val="0.74467550337329846"/>
          <c:w val="0.30620848929578326"/>
          <c:h val="0.1918041473741422"/>
        </c:manualLayout>
      </c:layout>
      <c:overlay val="0"/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400">
          <a:solidFill>
            <a:sysClr val="windowText" lastClr="000000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9688335351949"/>
          <c:y val="3.9817755103065976E-2"/>
          <c:w val="0.81441435629885339"/>
          <c:h val="0.72893226307330594"/>
        </c:manualLayout>
      </c:layout>
      <c:scatterChart>
        <c:scatterStyle val="lineMarker"/>
        <c:varyColors val="0"/>
        <c:ser>
          <c:idx val="2"/>
          <c:order val="0"/>
          <c:spPr>
            <a:ln w="31750">
              <a:solidFill>
                <a:sysClr val="windowText" lastClr="000000"/>
              </a:solidFill>
              <a:prstDash val="solid"/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Sheet3!$A$183:$A$363</c:f>
              <c:numCache>
                <c:formatCode>m/d/yyyy</c:formatCode>
                <c:ptCount val="181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  <c:pt idx="92">
                  <c:v>44835</c:v>
                </c:pt>
                <c:pt idx="93">
                  <c:v>44836</c:v>
                </c:pt>
                <c:pt idx="94">
                  <c:v>44837</c:v>
                </c:pt>
                <c:pt idx="95">
                  <c:v>44838</c:v>
                </c:pt>
                <c:pt idx="96">
                  <c:v>44839</c:v>
                </c:pt>
                <c:pt idx="97">
                  <c:v>44840</c:v>
                </c:pt>
                <c:pt idx="98">
                  <c:v>44841</c:v>
                </c:pt>
                <c:pt idx="99">
                  <c:v>44842</c:v>
                </c:pt>
                <c:pt idx="100">
                  <c:v>44843</c:v>
                </c:pt>
                <c:pt idx="101">
                  <c:v>44844</c:v>
                </c:pt>
                <c:pt idx="102">
                  <c:v>44845</c:v>
                </c:pt>
                <c:pt idx="103">
                  <c:v>44846</c:v>
                </c:pt>
                <c:pt idx="104">
                  <c:v>44847</c:v>
                </c:pt>
                <c:pt idx="105">
                  <c:v>44848</c:v>
                </c:pt>
                <c:pt idx="106">
                  <c:v>44849</c:v>
                </c:pt>
                <c:pt idx="107">
                  <c:v>44850</c:v>
                </c:pt>
                <c:pt idx="108">
                  <c:v>44851</c:v>
                </c:pt>
                <c:pt idx="109">
                  <c:v>44852</c:v>
                </c:pt>
                <c:pt idx="110">
                  <c:v>44853</c:v>
                </c:pt>
                <c:pt idx="111">
                  <c:v>44854</c:v>
                </c:pt>
                <c:pt idx="112">
                  <c:v>44855</c:v>
                </c:pt>
                <c:pt idx="113">
                  <c:v>44856</c:v>
                </c:pt>
                <c:pt idx="114">
                  <c:v>44857</c:v>
                </c:pt>
                <c:pt idx="115">
                  <c:v>44858</c:v>
                </c:pt>
                <c:pt idx="116">
                  <c:v>44859</c:v>
                </c:pt>
                <c:pt idx="117">
                  <c:v>44860</c:v>
                </c:pt>
                <c:pt idx="118">
                  <c:v>44861</c:v>
                </c:pt>
                <c:pt idx="119">
                  <c:v>44862</c:v>
                </c:pt>
                <c:pt idx="120">
                  <c:v>44863</c:v>
                </c:pt>
                <c:pt idx="121">
                  <c:v>44864</c:v>
                </c:pt>
                <c:pt idx="122">
                  <c:v>44865</c:v>
                </c:pt>
                <c:pt idx="123">
                  <c:v>44866</c:v>
                </c:pt>
                <c:pt idx="124">
                  <c:v>44867</c:v>
                </c:pt>
                <c:pt idx="125">
                  <c:v>44868</c:v>
                </c:pt>
                <c:pt idx="126">
                  <c:v>44869</c:v>
                </c:pt>
                <c:pt idx="127">
                  <c:v>44870</c:v>
                </c:pt>
                <c:pt idx="128">
                  <c:v>44871</c:v>
                </c:pt>
                <c:pt idx="129">
                  <c:v>44872</c:v>
                </c:pt>
                <c:pt idx="130">
                  <c:v>44873</c:v>
                </c:pt>
                <c:pt idx="131">
                  <c:v>44874</c:v>
                </c:pt>
                <c:pt idx="132">
                  <c:v>44875</c:v>
                </c:pt>
                <c:pt idx="133">
                  <c:v>44876</c:v>
                </c:pt>
                <c:pt idx="134">
                  <c:v>44877</c:v>
                </c:pt>
                <c:pt idx="135">
                  <c:v>44878</c:v>
                </c:pt>
                <c:pt idx="136">
                  <c:v>44879</c:v>
                </c:pt>
                <c:pt idx="137">
                  <c:v>44880</c:v>
                </c:pt>
                <c:pt idx="138">
                  <c:v>44881</c:v>
                </c:pt>
                <c:pt idx="139">
                  <c:v>44882</c:v>
                </c:pt>
                <c:pt idx="140">
                  <c:v>44883</c:v>
                </c:pt>
                <c:pt idx="141">
                  <c:v>44884</c:v>
                </c:pt>
                <c:pt idx="142">
                  <c:v>44885</c:v>
                </c:pt>
                <c:pt idx="143">
                  <c:v>44886</c:v>
                </c:pt>
                <c:pt idx="144">
                  <c:v>44887</c:v>
                </c:pt>
                <c:pt idx="145">
                  <c:v>44888</c:v>
                </c:pt>
                <c:pt idx="146">
                  <c:v>44889</c:v>
                </c:pt>
                <c:pt idx="147">
                  <c:v>44890</c:v>
                </c:pt>
                <c:pt idx="148">
                  <c:v>44891</c:v>
                </c:pt>
                <c:pt idx="149">
                  <c:v>44892</c:v>
                </c:pt>
                <c:pt idx="150">
                  <c:v>44893</c:v>
                </c:pt>
                <c:pt idx="151">
                  <c:v>44894</c:v>
                </c:pt>
                <c:pt idx="152">
                  <c:v>44895</c:v>
                </c:pt>
                <c:pt idx="153">
                  <c:v>44896</c:v>
                </c:pt>
                <c:pt idx="154">
                  <c:v>44897</c:v>
                </c:pt>
                <c:pt idx="155">
                  <c:v>44898</c:v>
                </c:pt>
                <c:pt idx="156">
                  <c:v>44899</c:v>
                </c:pt>
                <c:pt idx="157">
                  <c:v>44900</c:v>
                </c:pt>
                <c:pt idx="158">
                  <c:v>44901</c:v>
                </c:pt>
                <c:pt idx="159">
                  <c:v>44902</c:v>
                </c:pt>
                <c:pt idx="160">
                  <c:v>44903</c:v>
                </c:pt>
                <c:pt idx="161">
                  <c:v>44904</c:v>
                </c:pt>
                <c:pt idx="162">
                  <c:v>44905</c:v>
                </c:pt>
                <c:pt idx="163">
                  <c:v>44906</c:v>
                </c:pt>
                <c:pt idx="164">
                  <c:v>44907</c:v>
                </c:pt>
                <c:pt idx="165">
                  <c:v>44908</c:v>
                </c:pt>
                <c:pt idx="166">
                  <c:v>44909</c:v>
                </c:pt>
                <c:pt idx="167">
                  <c:v>44910</c:v>
                </c:pt>
                <c:pt idx="168">
                  <c:v>44911</c:v>
                </c:pt>
                <c:pt idx="169">
                  <c:v>44912</c:v>
                </c:pt>
                <c:pt idx="170">
                  <c:v>44913</c:v>
                </c:pt>
                <c:pt idx="171">
                  <c:v>44914</c:v>
                </c:pt>
                <c:pt idx="172">
                  <c:v>44915</c:v>
                </c:pt>
                <c:pt idx="173">
                  <c:v>44916</c:v>
                </c:pt>
                <c:pt idx="174">
                  <c:v>44917</c:v>
                </c:pt>
                <c:pt idx="175">
                  <c:v>44918</c:v>
                </c:pt>
                <c:pt idx="176">
                  <c:v>44919</c:v>
                </c:pt>
                <c:pt idx="177">
                  <c:v>44920</c:v>
                </c:pt>
                <c:pt idx="178">
                  <c:v>44921</c:v>
                </c:pt>
                <c:pt idx="179">
                  <c:v>44922</c:v>
                </c:pt>
                <c:pt idx="180">
                  <c:v>44923</c:v>
                </c:pt>
              </c:numCache>
            </c:numRef>
          </c:xVal>
          <c:yVal>
            <c:numRef>
              <c:f>Sheet3!$P$183:$P$363</c:f>
              <c:numCache>
                <c:formatCode>General</c:formatCode>
                <c:ptCount val="181"/>
                <c:pt idx="0">
                  <c:v>4.8527333391823122</c:v>
                </c:pt>
                <c:pt idx="1">
                  <c:v>5.2570523019524016</c:v>
                </c:pt>
                <c:pt idx="2">
                  <c:v>5.3591678208780769</c:v>
                </c:pt>
                <c:pt idx="3">
                  <c:v>5.2569312328767106</c:v>
                </c:pt>
                <c:pt idx="4">
                  <c:v>5.0795564285714283</c:v>
                </c:pt>
                <c:pt idx="5">
                  <c:v>5.4754378939277482</c:v>
                </c:pt>
                <c:pt idx="6">
                  <c:v>5.6542660749506881</c:v>
                </c:pt>
                <c:pt idx="7">
                  <c:v>5.6218691804740297</c:v>
                </c:pt>
                <c:pt idx="8">
                  <c:v>5.8599291549559647</c:v>
                </c:pt>
                <c:pt idx="9">
                  <c:v>6.198814126867684</c:v>
                </c:pt>
                <c:pt idx="10">
                  <c:v>6.4138930791015225</c:v>
                </c:pt>
                <c:pt idx="11">
                  <c:v>6.4120380292592278</c:v>
                </c:pt>
                <c:pt idx="12">
                  <c:v>6.7065904885532186</c:v>
                </c:pt>
                <c:pt idx="13">
                  <c:v>7.5778331055210151</c:v>
                </c:pt>
                <c:pt idx="14">
                  <c:v>7.791735459215638</c:v>
                </c:pt>
                <c:pt idx="15">
                  <c:v>7.8662608431397869</c:v>
                </c:pt>
                <c:pt idx="16">
                  <c:v>7.5733702105218734</c:v>
                </c:pt>
                <c:pt idx="17">
                  <c:v>7.6120582032736968</c:v>
                </c:pt>
                <c:pt idx="18">
                  <c:v>8.3339175739541425</c:v>
                </c:pt>
                <c:pt idx="19">
                  <c:v>9.0226757730315548</c:v>
                </c:pt>
                <c:pt idx="20">
                  <c:v>8.9827372304199748</c:v>
                </c:pt>
                <c:pt idx="21">
                  <c:v>8.8083947321026557</c:v>
                </c:pt>
                <c:pt idx="22">
                  <c:v>7.6623299376299334</c:v>
                </c:pt>
                <c:pt idx="23">
                  <c:v>6.958984637658161</c:v>
                </c:pt>
                <c:pt idx="24">
                  <c:v>6.4006229637454224</c:v>
                </c:pt>
                <c:pt idx="25">
                  <c:v>6.1135979322481289</c:v>
                </c:pt>
                <c:pt idx="26">
                  <c:v>6.1664989494135414</c:v>
                </c:pt>
                <c:pt idx="27">
                  <c:v>6.2448630728247947</c:v>
                </c:pt>
                <c:pt idx="28">
                  <c:v>6.5030675386616563</c:v>
                </c:pt>
                <c:pt idx="29">
                  <c:v>6.7688714582483245</c:v>
                </c:pt>
                <c:pt idx="30">
                  <c:v>6.4076275819995727</c:v>
                </c:pt>
                <c:pt idx="31">
                  <c:v>6.5662062311989713</c:v>
                </c:pt>
                <c:pt idx="32">
                  <c:v>6.6620050303246545</c:v>
                </c:pt>
                <c:pt idx="33">
                  <c:v>5.7358766722666052</c:v>
                </c:pt>
                <c:pt idx="34">
                  <c:v>5.2134347500983873</c:v>
                </c:pt>
                <c:pt idx="35">
                  <c:v>5.0189634080108645</c:v>
                </c:pt>
                <c:pt idx="36">
                  <c:v>5.4221128298978991</c:v>
                </c:pt>
                <c:pt idx="37">
                  <c:v>5.8523015473887812</c:v>
                </c:pt>
                <c:pt idx="38">
                  <c:v>5.9270805515991212</c:v>
                </c:pt>
                <c:pt idx="39">
                  <c:v>5.9477870357931115</c:v>
                </c:pt>
                <c:pt idx="40">
                  <c:v>6.0064775711124652</c:v>
                </c:pt>
                <c:pt idx="41">
                  <c:v>5.9205548278837847</c:v>
                </c:pt>
                <c:pt idx="42">
                  <c:v>5.92048701659201</c:v>
                </c:pt>
                <c:pt idx="43">
                  <c:v>6.5330963086057237</c:v>
                </c:pt>
                <c:pt idx="44">
                  <c:v>6.4744053687652814</c:v>
                </c:pt>
                <c:pt idx="45">
                  <c:v>6.5099024645091612</c:v>
                </c:pt>
                <c:pt idx="46">
                  <c:v>6.6213403187049442</c:v>
                </c:pt>
                <c:pt idx="47">
                  <c:v>6.4656054147974986</c:v>
                </c:pt>
                <c:pt idx="48">
                  <c:v>5.9936463312498089</c:v>
                </c:pt>
                <c:pt idx="49">
                  <c:v>5.9371430341492912</c:v>
                </c:pt>
                <c:pt idx="50">
                  <c:v>6.0541823654831353</c:v>
                </c:pt>
                <c:pt idx="51">
                  <c:v>6.4867327413314042</c:v>
                </c:pt>
                <c:pt idx="52">
                  <c:v>6.5006733725995494</c:v>
                </c:pt>
                <c:pt idx="53">
                  <c:v>6.9685617274664677</c:v>
                </c:pt>
                <c:pt idx="54">
                  <c:v>7.5104692916126181</c:v>
                </c:pt>
                <c:pt idx="55">
                  <c:v>7.9856636288291769</c:v>
                </c:pt>
                <c:pt idx="56">
                  <c:v>8.4979461712074809</c:v>
                </c:pt>
                <c:pt idx="57">
                  <c:v>8.0071001019692822</c:v>
                </c:pt>
                <c:pt idx="58">
                  <c:v>7.6030694955598301</c:v>
                </c:pt>
                <c:pt idx="59">
                  <c:v>6.9275856243441813</c:v>
                </c:pt>
                <c:pt idx="60">
                  <c:v>6.3246282720598606</c:v>
                </c:pt>
                <c:pt idx="61">
                  <c:v>6.1762917836431663</c:v>
                </c:pt>
                <c:pt idx="62">
                  <c:v>6.1653879208026217</c:v>
                </c:pt>
                <c:pt idx="63">
                  <c:v>6.4580866936127252</c:v>
                </c:pt>
                <c:pt idx="64">
                  <c:v>6.6458751898465325</c:v>
                </c:pt>
                <c:pt idx="65">
                  <c:v>7.372013661202188</c:v>
                </c:pt>
                <c:pt idx="66">
                  <c:v>7.9722879035824876</c:v>
                </c:pt>
                <c:pt idx="67">
                  <c:v>8.4278891254944881</c:v>
                </c:pt>
                <c:pt idx="68">
                  <c:v>8.7283967023148072</c:v>
                </c:pt>
                <c:pt idx="69">
                  <c:v>8.7200702472009759</c:v>
                </c:pt>
                <c:pt idx="70">
                  <c:v>8.3350570757376445</c:v>
                </c:pt>
                <c:pt idx="71">
                  <c:v>7.7790187054880624</c:v>
                </c:pt>
                <c:pt idx="72">
                  <c:v>7.6746011036627353</c:v>
                </c:pt>
                <c:pt idx="73">
                  <c:v>8.2019171502682937</c:v>
                </c:pt>
                <c:pt idx="74">
                  <c:v>8.4361164926399468</c:v>
                </c:pt>
                <c:pt idx="75">
                  <c:v>8.9676117783864804</c:v>
                </c:pt>
                <c:pt idx="76">
                  <c:v>8.7885904446596328</c:v>
                </c:pt>
                <c:pt idx="77">
                  <c:v>8.3939783934238577</c:v>
                </c:pt>
                <c:pt idx="78">
                  <c:v>8.5522595330739293</c:v>
                </c:pt>
                <c:pt idx="79">
                  <c:v>8.631849950347565</c:v>
                </c:pt>
                <c:pt idx="80">
                  <c:v>9.4237987697152441</c:v>
                </c:pt>
                <c:pt idx="81">
                  <c:v>9.9389140341370918</c:v>
                </c:pt>
                <c:pt idx="82">
                  <c:v>9.81039953001779</c:v>
                </c:pt>
                <c:pt idx="83">
                  <c:v>9.8672506624077094</c:v>
                </c:pt>
                <c:pt idx="84">
                  <c:v>9.4695772771342561</c:v>
                </c:pt>
                <c:pt idx="85">
                  <c:v>9.3046150705195245</c:v>
                </c:pt>
                <c:pt idx="86">
                  <c:v>9.1993270414170887</c:v>
                </c:pt>
                <c:pt idx="87">
                  <c:v>8.9425845859482607</c:v>
                </c:pt>
                <c:pt idx="88">
                  <c:v>8.5832970981309558</c:v>
                </c:pt>
                <c:pt idx="89">
                  <c:v>8.6629342249404324</c:v>
                </c:pt>
                <c:pt idx="90">
                  <c:v>9.3023485191102324</c:v>
                </c:pt>
                <c:pt idx="91">
                  <c:v>10.049022632747825</c:v>
                </c:pt>
                <c:pt idx="92">
                  <c:v>10.929892794821274</c:v>
                </c:pt>
                <c:pt idx="93">
                  <c:v>11.304831626120354</c:v>
                </c:pt>
                <c:pt idx="94">
                  <c:v>11.08365238095238</c:v>
                </c:pt>
                <c:pt idx="95">
                  <c:v>11.076195560835313</c:v>
                </c:pt>
                <c:pt idx="96">
                  <c:v>10.961646140346542</c:v>
                </c:pt>
                <c:pt idx="97">
                  <c:v>10.724787087671494</c:v>
                </c:pt>
                <c:pt idx="98">
                  <c:v>10.498286504902772</c:v>
                </c:pt>
                <c:pt idx="99">
                  <c:v>10.972236497654151</c:v>
                </c:pt>
                <c:pt idx="100">
                  <c:v>11.623259678745949</c:v>
                </c:pt>
                <c:pt idx="101">
                  <c:v>11.60780154471939</c:v>
                </c:pt>
                <c:pt idx="102">
                  <c:v>11.523446637465188</c:v>
                </c:pt>
                <c:pt idx="103">
                  <c:v>11.122119246941896</c:v>
                </c:pt>
                <c:pt idx="104">
                  <c:v>10.48605521704927</c:v>
                </c:pt>
                <c:pt idx="105">
                  <c:v>10.770658775765142</c:v>
                </c:pt>
                <c:pt idx="106">
                  <c:v>10.928108698531318</c:v>
                </c:pt>
                <c:pt idx="107">
                  <c:v>11.07742203585887</c:v>
                </c:pt>
                <c:pt idx="108">
                  <c:v>11.330523408624227</c:v>
                </c:pt>
                <c:pt idx="109">
                  <c:v>11.528572568071144</c:v>
                </c:pt>
                <c:pt idx="110">
                  <c:v>11.711807704903119</c:v>
                </c:pt>
                <c:pt idx="111">
                  <c:v>11.644772522159549</c:v>
                </c:pt>
                <c:pt idx="112">
                  <c:v>10.827232230600828</c:v>
                </c:pt>
                <c:pt idx="113">
                  <c:v>9.7631953857353899</c:v>
                </c:pt>
                <c:pt idx="114">
                  <c:v>9.2902107429569192</c:v>
                </c:pt>
                <c:pt idx="115">
                  <c:v>9.3121904077244118</c:v>
                </c:pt>
                <c:pt idx="116">
                  <c:v>8.4264778323711234</c:v>
                </c:pt>
                <c:pt idx="117">
                  <c:v>8.0707688291139235</c:v>
                </c:pt>
                <c:pt idx="118">
                  <c:v>7.9096342399222896</c:v>
                </c:pt>
                <c:pt idx="119">
                  <c:v>7.9836977025816767</c:v>
                </c:pt>
                <c:pt idx="120">
                  <c:v>8.0996480795213266</c:v>
                </c:pt>
                <c:pt idx="121">
                  <c:v>8.200484555409048</c:v>
                </c:pt>
                <c:pt idx="122">
                  <c:v>7.8645125601676193</c:v>
                </c:pt>
                <c:pt idx="123">
                  <c:v>8.182504868800244</c:v>
                </c:pt>
                <c:pt idx="124">
                  <c:v>8.9099137776403268</c:v>
                </c:pt>
                <c:pt idx="125">
                  <c:v>9.9675448644654452</c:v>
                </c:pt>
                <c:pt idx="126">
                  <c:v>10.39030842540091</c:v>
                </c:pt>
                <c:pt idx="127">
                  <c:v>10.571280445809123</c:v>
                </c:pt>
                <c:pt idx="128">
                  <c:v>10.430512516685102</c:v>
                </c:pt>
                <c:pt idx="129">
                  <c:v>10.371107629020194</c:v>
                </c:pt>
                <c:pt idx="130">
                  <c:v>10.487486385105957</c:v>
                </c:pt>
                <c:pt idx="131">
                  <c:v>10.418871501906985</c:v>
                </c:pt>
                <c:pt idx="132">
                  <c:v>10.087341193922505</c:v>
                </c:pt>
                <c:pt idx="133">
                  <c:v>10.235785331180459</c:v>
                </c:pt>
                <c:pt idx="134">
                  <c:v>10.050397442856386</c:v>
                </c:pt>
                <c:pt idx="135">
                  <c:v>9.8891223641947015</c:v>
                </c:pt>
                <c:pt idx="136">
                  <c:v>9.5627260357111439</c:v>
                </c:pt>
                <c:pt idx="137">
                  <c:v>10.094086878112805</c:v>
                </c:pt>
                <c:pt idx="138">
                  <c:v>10.521839256458726</c:v>
                </c:pt>
                <c:pt idx="139">
                  <c:v>11.374295353923895</c:v>
                </c:pt>
                <c:pt idx="140">
                  <c:v>11.896893822815311</c:v>
                </c:pt>
                <c:pt idx="141">
                  <c:v>11.556271730549788</c:v>
                </c:pt>
                <c:pt idx="142">
                  <c:v>11.360934959769693</c:v>
                </c:pt>
                <c:pt idx="143">
                  <c:v>12.49451190375034</c:v>
                </c:pt>
                <c:pt idx="144">
                  <c:v>12.571933646295339</c:v>
                </c:pt>
                <c:pt idx="145">
                  <c:v>12.447386287022788</c:v>
                </c:pt>
                <c:pt idx="146">
                  <c:v>12.058052103834722</c:v>
                </c:pt>
                <c:pt idx="147">
                  <c:v>11.487496574502739</c:v>
                </c:pt>
                <c:pt idx="148">
                  <c:v>11.323532277205967</c:v>
                </c:pt>
                <c:pt idx="149">
                  <c:v>11.448975112249062</c:v>
                </c:pt>
                <c:pt idx="150">
                  <c:v>11.477437177179453</c:v>
                </c:pt>
                <c:pt idx="151">
                  <c:v>11.70803256435396</c:v>
                </c:pt>
                <c:pt idx="152">
                  <c:v>11.96849026624233</c:v>
                </c:pt>
                <c:pt idx="153">
                  <c:v>12.34764439200881</c:v>
                </c:pt>
                <c:pt idx="154">
                  <c:v>12.620645741224308</c:v>
                </c:pt>
                <c:pt idx="155">
                  <c:v>13.75398470998277</c:v>
                </c:pt>
                <c:pt idx="156">
                  <c:v>13.879083849980866</c:v>
                </c:pt>
                <c:pt idx="157">
                  <c:v>14.242276777530567</c:v>
                </c:pt>
                <c:pt idx="158">
                  <c:v>14.543443187819545</c:v>
                </c:pt>
                <c:pt idx="159">
                  <c:v>14.708346998139383</c:v>
                </c:pt>
                <c:pt idx="160">
                  <c:v>14.710684918856892</c:v>
                </c:pt>
                <c:pt idx="161">
                  <c:v>14.77587071741241</c:v>
                </c:pt>
                <c:pt idx="162">
                  <c:v>14.898495053909098</c:v>
                </c:pt>
                <c:pt idx="163">
                  <c:v>14.392064097831103</c:v>
                </c:pt>
                <c:pt idx="164">
                  <c:v>12.957977956942386</c:v>
                </c:pt>
                <c:pt idx="165">
                  <c:v>12.624085711802536</c:v>
                </c:pt>
                <c:pt idx="166">
                  <c:v>12.926495806106896</c:v>
                </c:pt>
                <c:pt idx="167">
                  <c:v>13.44932083742523</c:v>
                </c:pt>
                <c:pt idx="168">
                  <c:v>13.725408801999642</c:v>
                </c:pt>
                <c:pt idx="169">
                  <c:v>13.961847758991588</c:v>
                </c:pt>
                <c:pt idx="170">
                  <c:v>14.08820826831974</c:v>
                </c:pt>
                <c:pt idx="171">
                  <c:v>14.243991035057562</c:v>
                </c:pt>
                <c:pt idx="172">
                  <c:v>13.806021039281553</c:v>
                </c:pt>
                <c:pt idx="173">
                  <c:v>13.305324532789673</c:v>
                </c:pt>
                <c:pt idx="174">
                  <c:v>13.144493071066847</c:v>
                </c:pt>
                <c:pt idx="175">
                  <c:v>13.399144666466849</c:v>
                </c:pt>
                <c:pt idx="176">
                  <c:v>13.247168492246786</c:v>
                </c:pt>
                <c:pt idx="177">
                  <c:v>13.573721250476936</c:v>
                </c:pt>
                <c:pt idx="178">
                  <c:v>13.388167604950258</c:v>
                </c:pt>
                <c:pt idx="179">
                  <c:v>13.006361198738173</c:v>
                </c:pt>
                <c:pt idx="180">
                  <c:v>12.278715780923651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D6-49B1-B259-6D1C9A861471}"/>
            </c:ext>
          </c:extLst>
        </c:ser>
        <c:ser>
          <c:idx val="3"/>
          <c:order val="1"/>
          <c:xVal>
            <c:numRef>
              <c:f>Sheet3!$A$328</c:f>
              <c:numCache>
                <c:formatCode>m/d/yyyy</c:formatCode>
                <c:ptCount val="1"/>
                <c:pt idx="0">
                  <c:v>44888</c:v>
                </c:pt>
              </c:numCache>
            </c:numRef>
          </c:xVal>
          <c:yVal>
            <c:numLit>
              <c:formatCode>General</c:formatCode>
              <c:ptCount val="1"/>
              <c:pt idx="0">
                <c:v>12.48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02D6-49B1-B259-6D1C9A861471}"/>
            </c:ext>
          </c:extLst>
        </c:ser>
        <c:ser>
          <c:idx val="0"/>
          <c:order val="2"/>
          <c:spPr>
            <a:ln w="25400" cap="rnd">
              <a:solidFill>
                <a:schemeClr val="tx2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29"/>
            <c:bubble3D val="0"/>
            <c:spPr>
              <a:ln w="25400" cap="rnd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DAD-4179-8258-44ECE6C0AB9A}"/>
              </c:ext>
            </c:extLst>
          </c:dPt>
          <c:xVal>
            <c:numRef>
              <c:f>Sheet3!$A$183:$A$363</c:f>
              <c:numCache>
                <c:formatCode>m/d/yyyy</c:formatCode>
                <c:ptCount val="181"/>
                <c:pt idx="0">
                  <c:v>44743</c:v>
                </c:pt>
                <c:pt idx="1">
                  <c:v>44744</c:v>
                </c:pt>
                <c:pt idx="2">
                  <c:v>44745</c:v>
                </c:pt>
                <c:pt idx="3">
                  <c:v>44746</c:v>
                </c:pt>
                <c:pt idx="4">
                  <c:v>44747</c:v>
                </c:pt>
                <c:pt idx="5">
                  <c:v>44748</c:v>
                </c:pt>
                <c:pt idx="6">
                  <c:v>44749</c:v>
                </c:pt>
                <c:pt idx="7">
                  <c:v>44750</c:v>
                </c:pt>
                <c:pt idx="8">
                  <c:v>44751</c:v>
                </c:pt>
                <c:pt idx="9">
                  <c:v>44752</c:v>
                </c:pt>
                <c:pt idx="10">
                  <c:v>44753</c:v>
                </c:pt>
                <c:pt idx="11">
                  <c:v>44754</c:v>
                </c:pt>
                <c:pt idx="12">
                  <c:v>44755</c:v>
                </c:pt>
                <c:pt idx="13">
                  <c:v>44756</c:v>
                </c:pt>
                <c:pt idx="14">
                  <c:v>44757</c:v>
                </c:pt>
                <c:pt idx="15">
                  <c:v>44758</c:v>
                </c:pt>
                <c:pt idx="16">
                  <c:v>44759</c:v>
                </c:pt>
                <c:pt idx="17">
                  <c:v>44760</c:v>
                </c:pt>
                <c:pt idx="18">
                  <c:v>44761</c:v>
                </c:pt>
                <c:pt idx="19">
                  <c:v>44762</c:v>
                </c:pt>
                <c:pt idx="20">
                  <c:v>44763</c:v>
                </c:pt>
                <c:pt idx="21">
                  <c:v>44764</c:v>
                </c:pt>
                <c:pt idx="22">
                  <c:v>44765</c:v>
                </c:pt>
                <c:pt idx="23">
                  <c:v>44766</c:v>
                </c:pt>
                <c:pt idx="24">
                  <c:v>44767</c:v>
                </c:pt>
                <c:pt idx="25">
                  <c:v>44768</c:v>
                </c:pt>
                <c:pt idx="26">
                  <c:v>44769</c:v>
                </c:pt>
                <c:pt idx="27">
                  <c:v>44770</c:v>
                </c:pt>
                <c:pt idx="28">
                  <c:v>44771</c:v>
                </c:pt>
                <c:pt idx="29">
                  <c:v>44772</c:v>
                </c:pt>
                <c:pt idx="30">
                  <c:v>44773</c:v>
                </c:pt>
                <c:pt idx="31">
                  <c:v>44774</c:v>
                </c:pt>
                <c:pt idx="32">
                  <c:v>44775</c:v>
                </c:pt>
                <c:pt idx="33">
                  <c:v>44776</c:v>
                </c:pt>
                <c:pt idx="34">
                  <c:v>44777</c:v>
                </c:pt>
                <c:pt idx="35">
                  <c:v>44778</c:v>
                </c:pt>
                <c:pt idx="36">
                  <c:v>44779</c:v>
                </c:pt>
                <c:pt idx="37">
                  <c:v>44780</c:v>
                </c:pt>
                <c:pt idx="38">
                  <c:v>44781</c:v>
                </c:pt>
                <c:pt idx="39">
                  <c:v>44782</c:v>
                </c:pt>
                <c:pt idx="40">
                  <c:v>44783</c:v>
                </c:pt>
                <c:pt idx="41">
                  <c:v>44784</c:v>
                </c:pt>
                <c:pt idx="42">
                  <c:v>44785</c:v>
                </c:pt>
                <c:pt idx="43">
                  <c:v>44786</c:v>
                </c:pt>
                <c:pt idx="44">
                  <c:v>44787</c:v>
                </c:pt>
                <c:pt idx="45">
                  <c:v>44788</c:v>
                </c:pt>
                <c:pt idx="46">
                  <c:v>44789</c:v>
                </c:pt>
                <c:pt idx="47">
                  <c:v>44790</c:v>
                </c:pt>
                <c:pt idx="48">
                  <c:v>44791</c:v>
                </c:pt>
                <c:pt idx="49">
                  <c:v>44792</c:v>
                </c:pt>
                <c:pt idx="50">
                  <c:v>44793</c:v>
                </c:pt>
                <c:pt idx="51">
                  <c:v>44794</c:v>
                </c:pt>
                <c:pt idx="52">
                  <c:v>44795</c:v>
                </c:pt>
                <c:pt idx="53">
                  <c:v>44796</c:v>
                </c:pt>
                <c:pt idx="54">
                  <c:v>44797</c:v>
                </c:pt>
                <c:pt idx="55">
                  <c:v>44798</c:v>
                </c:pt>
                <c:pt idx="56">
                  <c:v>44799</c:v>
                </c:pt>
                <c:pt idx="57">
                  <c:v>44800</c:v>
                </c:pt>
                <c:pt idx="58">
                  <c:v>44801</c:v>
                </c:pt>
                <c:pt idx="59">
                  <c:v>44802</c:v>
                </c:pt>
                <c:pt idx="60">
                  <c:v>44803</c:v>
                </c:pt>
                <c:pt idx="61">
                  <c:v>44804</c:v>
                </c:pt>
                <c:pt idx="62">
                  <c:v>44805</c:v>
                </c:pt>
                <c:pt idx="63">
                  <c:v>44806</c:v>
                </c:pt>
                <c:pt idx="64">
                  <c:v>44807</c:v>
                </c:pt>
                <c:pt idx="65">
                  <c:v>44808</c:v>
                </c:pt>
                <c:pt idx="66">
                  <c:v>44809</c:v>
                </c:pt>
                <c:pt idx="67">
                  <c:v>44810</c:v>
                </c:pt>
                <c:pt idx="68">
                  <c:v>44811</c:v>
                </c:pt>
                <c:pt idx="69">
                  <c:v>44812</c:v>
                </c:pt>
                <c:pt idx="70">
                  <c:v>44813</c:v>
                </c:pt>
                <c:pt idx="71">
                  <c:v>44814</c:v>
                </c:pt>
                <c:pt idx="72">
                  <c:v>44815</c:v>
                </c:pt>
                <c:pt idx="73">
                  <c:v>44816</c:v>
                </c:pt>
                <c:pt idx="74">
                  <c:v>44817</c:v>
                </c:pt>
                <c:pt idx="75">
                  <c:v>44818</c:v>
                </c:pt>
                <c:pt idx="76">
                  <c:v>44819</c:v>
                </c:pt>
                <c:pt idx="77">
                  <c:v>44820</c:v>
                </c:pt>
                <c:pt idx="78">
                  <c:v>44821</c:v>
                </c:pt>
                <c:pt idx="79">
                  <c:v>44822</c:v>
                </c:pt>
                <c:pt idx="80">
                  <c:v>44823</c:v>
                </c:pt>
                <c:pt idx="81">
                  <c:v>44824</c:v>
                </c:pt>
                <c:pt idx="82">
                  <c:v>44825</c:v>
                </c:pt>
                <c:pt idx="83">
                  <c:v>44826</c:v>
                </c:pt>
                <c:pt idx="84">
                  <c:v>44827</c:v>
                </c:pt>
                <c:pt idx="85">
                  <c:v>44828</c:v>
                </c:pt>
                <c:pt idx="86">
                  <c:v>44829</c:v>
                </c:pt>
                <c:pt idx="87">
                  <c:v>44830</c:v>
                </c:pt>
                <c:pt idx="88">
                  <c:v>44831</c:v>
                </c:pt>
                <c:pt idx="89">
                  <c:v>44832</c:v>
                </c:pt>
                <c:pt idx="90">
                  <c:v>44833</c:v>
                </c:pt>
                <c:pt idx="91">
                  <c:v>44834</c:v>
                </c:pt>
                <c:pt idx="92">
                  <c:v>44835</c:v>
                </c:pt>
                <c:pt idx="93">
                  <c:v>44836</c:v>
                </c:pt>
                <c:pt idx="94">
                  <c:v>44837</c:v>
                </c:pt>
                <c:pt idx="95">
                  <c:v>44838</c:v>
                </c:pt>
                <c:pt idx="96">
                  <c:v>44839</c:v>
                </c:pt>
                <c:pt idx="97">
                  <c:v>44840</c:v>
                </c:pt>
                <c:pt idx="98">
                  <c:v>44841</c:v>
                </c:pt>
                <c:pt idx="99">
                  <c:v>44842</c:v>
                </c:pt>
                <c:pt idx="100">
                  <c:v>44843</c:v>
                </c:pt>
                <c:pt idx="101">
                  <c:v>44844</c:v>
                </c:pt>
                <c:pt idx="102">
                  <c:v>44845</c:v>
                </c:pt>
                <c:pt idx="103">
                  <c:v>44846</c:v>
                </c:pt>
                <c:pt idx="104">
                  <c:v>44847</c:v>
                </c:pt>
                <c:pt idx="105">
                  <c:v>44848</c:v>
                </c:pt>
                <c:pt idx="106">
                  <c:v>44849</c:v>
                </c:pt>
                <c:pt idx="107">
                  <c:v>44850</c:v>
                </c:pt>
                <c:pt idx="108">
                  <c:v>44851</c:v>
                </c:pt>
                <c:pt idx="109">
                  <c:v>44852</c:v>
                </c:pt>
                <c:pt idx="110">
                  <c:v>44853</c:v>
                </c:pt>
                <c:pt idx="111">
                  <c:v>44854</c:v>
                </c:pt>
                <c:pt idx="112">
                  <c:v>44855</c:v>
                </c:pt>
                <c:pt idx="113">
                  <c:v>44856</c:v>
                </c:pt>
                <c:pt idx="114">
                  <c:v>44857</c:v>
                </c:pt>
                <c:pt idx="115">
                  <c:v>44858</c:v>
                </c:pt>
                <c:pt idx="116">
                  <c:v>44859</c:v>
                </c:pt>
                <c:pt idx="117">
                  <c:v>44860</c:v>
                </c:pt>
                <c:pt idx="118">
                  <c:v>44861</c:v>
                </c:pt>
                <c:pt idx="119">
                  <c:v>44862</c:v>
                </c:pt>
                <c:pt idx="120">
                  <c:v>44863</c:v>
                </c:pt>
                <c:pt idx="121">
                  <c:v>44864</c:v>
                </c:pt>
                <c:pt idx="122">
                  <c:v>44865</c:v>
                </c:pt>
                <c:pt idx="123">
                  <c:v>44866</c:v>
                </c:pt>
                <c:pt idx="124">
                  <c:v>44867</c:v>
                </c:pt>
                <c:pt idx="125">
                  <c:v>44868</c:v>
                </c:pt>
                <c:pt idx="126">
                  <c:v>44869</c:v>
                </c:pt>
                <c:pt idx="127">
                  <c:v>44870</c:v>
                </c:pt>
                <c:pt idx="128">
                  <c:v>44871</c:v>
                </c:pt>
                <c:pt idx="129">
                  <c:v>44872</c:v>
                </c:pt>
                <c:pt idx="130">
                  <c:v>44873</c:v>
                </c:pt>
                <c:pt idx="131">
                  <c:v>44874</c:v>
                </c:pt>
                <c:pt idx="132">
                  <c:v>44875</c:v>
                </c:pt>
                <c:pt idx="133">
                  <c:v>44876</c:v>
                </c:pt>
                <c:pt idx="134">
                  <c:v>44877</c:v>
                </c:pt>
                <c:pt idx="135">
                  <c:v>44878</c:v>
                </c:pt>
                <c:pt idx="136">
                  <c:v>44879</c:v>
                </c:pt>
                <c:pt idx="137">
                  <c:v>44880</c:v>
                </c:pt>
                <c:pt idx="138">
                  <c:v>44881</c:v>
                </c:pt>
                <c:pt idx="139">
                  <c:v>44882</c:v>
                </c:pt>
                <c:pt idx="140">
                  <c:v>44883</c:v>
                </c:pt>
                <c:pt idx="141">
                  <c:v>44884</c:v>
                </c:pt>
                <c:pt idx="142">
                  <c:v>44885</c:v>
                </c:pt>
                <c:pt idx="143">
                  <c:v>44886</c:v>
                </c:pt>
                <c:pt idx="144">
                  <c:v>44887</c:v>
                </c:pt>
                <c:pt idx="145">
                  <c:v>44888</c:v>
                </c:pt>
                <c:pt idx="146">
                  <c:v>44889</c:v>
                </c:pt>
                <c:pt idx="147">
                  <c:v>44890</c:v>
                </c:pt>
                <c:pt idx="148">
                  <c:v>44891</c:v>
                </c:pt>
                <c:pt idx="149">
                  <c:v>44892</c:v>
                </c:pt>
                <c:pt idx="150">
                  <c:v>44893</c:v>
                </c:pt>
                <c:pt idx="151">
                  <c:v>44894</c:v>
                </c:pt>
                <c:pt idx="152">
                  <c:v>44895</c:v>
                </c:pt>
                <c:pt idx="153">
                  <c:v>44896</c:v>
                </c:pt>
                <c:pt idx="154">
                  <c:v>44897</c:v>
                </c:pt>
                <c:pt idx="155">
                  <c:v>44898</c:v>
                </c:pt>
                <c:pt idx="156">
                  <c:v>44899</c:v>
                </c:pt>
                <c:pt idx="157">
                  <c:v>44900</c:v>
                </c:pt>
                <c:pt idx="158">
                  <c:v>44901</c:v>
                </c:pt>
                <c:pt idx="159">
                  <c:v>44902</c:v>
                </c:pt>
                <c:pt idx="160">
                  <c:v>44903</c:v>
                </c:pt>
                <c:pt idx="161">
                  <c:v>44904</c:v>
                </c:pt>
                <c:pt idx="162">
                  <c:v>44905</c:v>
                </c:pt>
                <c:pt idx="163">
                  <c:v>44906</c:v>
                </c:pt>
                <c:pt idx="164">
                  <c:v>44907</c:v>
                </c:pt>
                <c:pt idx="165">
                  <c:v>44908</c:v>
                </c:pt>
                <c:pt idx="166">
                  <c:v>44909</c:v>
                </c:pt>
                <c:pt idx="167">
                  <c:v>44910</c:v>
                </c:pt>
                <c:pt idx="168">
                  <c:v>44911</c:v>
                </c:pt>
                <c:pt idx="169">
                  <c:v>44912</c:v>
                </c:pt>
                <c:pt idx="170">
                  <c:v>44913</c:v>
                </c:pt>
                <c:pt idx="171">
                  <c:v>44914</c:v>
                </c:pt>
                <c:pt idx="172">
                  <c:v>44915</c:v>
                </c:pt>
                <c:pt idx="173">
                  <c:v>44916</c:v>
                </c:pt>
                <c:pt idx="174">
                  <c:v>44917</c:v>
                </c:pt>
                <c:pt idx="175">
                  <c:v>44918</c:v>
                </c:pt>
                <c:pt idx="176">
                  <c:v>44919</c:v>
                </c:pt>
                <c:pt idx="177">
                  <c:v>44920</c:v>
                </c:pt>
                <c:pt idx="178">
                  <c:v>44921</c:v>
                </c:pt>
                <c:pt idx="179">
                  <c:v>44922</c:v>
                </c:pt>
                <c:pt idx="180">
                  <c:v>44923</c:v>
                </c:pt>
              </c:numCache>
            </c:numRef>
          </c:xVal>
          <c:yVal>
            <c:numRef>
              <c:f>Sheet3!$S$183:$S$363</c:f>
              <c:numCache>
                <c:formatCode>0.0</c:formatCode>
                <c:ptCount val="181"/>
                <c:pt idx="0">
                  <c:v>3.5345984963565082</c:v>
                </c:pt>
                <c:pt idx="1">
                  <c:v>3.5999978810875639</c:v>
                </c:pt>
                <c:pt idx="2">
                  <c:v>3.7076430303150167</c:v>
                </c:pt>
                <c:pt idx="3">
                  <c:v>3.7153988479210183</c:v>
                </c:pt>
                <c:pt idx="4">
                  <c:v>3.7314619585053332</c:v>
                </c:pt>
                <c:pt idx="5">
                  <c:v>3.7018080171440415</c:v>
                </c:pt>
                <c:pt idx="6">
                  <c:v>3.7570116840377104</c:v>
                </c:pt>
                <c:pt idx="7">
                  <c:v>3.8278570079893748</c:v>
                </c:pt>
                <c:pt idx="8">
                  <c:v>3.8785755610340171</c:v>
                </c:pt>
                <c:pt idx="9">
                  <c:v>3.9015932886707105</c:v>
                </c:pt>
                <c:pt idx="10">
                  <c:v>3.8826618468850733</c:v>
                </c:pt>
                <c:pt idx="11">
                  <c:v>3.9090384137118033</c:v>
                </c:pt>
                <c:pt idx="12">
                  <c:v>3.9522297465288916</c:v>
                </c:pt>
                <c:pt idx="13">
                  <c:v>3.9994666364499567</c:v>
                </c:pt>
                <c:pt idx="14">
                  <c:v>4.1277702397567921</c:v>
                </c:pt>
                <c:pt idx="15">
                  <c:v>4.2471097244288023</c:v>
                </c:pt>
                <c:pt idx="16">
                  <c:v>4.3567982421781233</c:v>
                </c:pt>
                <c:pt idx="17">
                  <c:v>4.4212153227199886</c:v>
                </c:pt>
                <c:pt idx="18">
                  <c:v>4.4932967696840427</c:v>
                </c:pt>
                <c:pt idx="19">
                  <c:v>4.5912219682712587</c:v>
                </c:pt>
                <c:pt idx="20">
                  <c:v>4.7286320837762021</c:v>
                </c:pt>
                <c:pt idx="21">
                  <c:v>4.8408050799337747</c:v>
                </c:pt>
                <c:pt idx="22">
                  <c:v>4.9350141741006457</c:v>
                </c:pt>
                <c:pt idx="23">
                  <c:v>4.9995771793604709</c:v>
                </c:pt>
                <c:pt idx="24">
                  <c:v>5.0542911212735708</c:v>
                </c:pt>
                <c:pt idx="25">
                  <c:v>5.1992744637748709</c:v>
                </c:pt>
                <c:pt idx="26">
                  <c:v>5.3176901282717308</c:v>
                </c:pt>
                <c:pt idx="27">
                  <c:v>5.4092709446916452</c:v>
                </c:pt>
                <c:pt idx="28">
                  <c:v>5.4851607992071303</c:v>
                </c:pt>
                <c:pt idx="29">
                  <c:v>5.5763913478703637</c:v>
                </c:pt>
                <c:pt idx="30">
                  <c:v>5.6120462237042457</c:v>
                </c:pt>
                <c:pt idx="31">
                  <c:v>5.7089793908880768</c:v>
                </c:pt>
                <c:pt idx="32">
                  <c:v>5.7816806359521085</c:v>
                </c:pt>
                <c:pt idx="33">
                  <c:v>5.9194170867052165</c:v>
                </c:pt>
                <c:pt idx="34">
                  <c:v>6.0683694410982358</c:v>
                </c:pt>
                <c:pt idx="35">
                  <c:v>6.1339598143839975</c:v>
                </c:pt>
                <c:pt idx="36">
                  <c:v>6.1782792518682976</c:v>
                </c:pt>
                <c:pt idx="37">
                  <c:v>6.3062524452661934</c:v>
                </c:pt>
                <c:pt idx="38">
                  <c:v>6.4358371796102443</c:v>
                </c:pt>
                <c:pt idx="39">
                  <c:v>6.4522939648697513</c:v>
                </c:pt>
                <c:pt idx="40">
                  <c:v>6.5371989512677375</c:v>
                </c:pt>
                <c:pt idx="41">
                  <c:v>6.5536762591446776</c:v>
                </c:pt>
                <c:pt idx="42">
                  <c:v>6.5798984591337337</c:v>
                </c:pt>
                <c:pt idx="43">
                  <c:v>6.6758713638652107</c:v>
                </c:pt>
                <c:pt idx="44">
                  <c:v>6.7270829259853953</c:v>
                </c:pt>
                <c:pt idx="45">
                  <c:v>6.7157108772619551</c:v>
                </c:pt>
                <c:pt idx="46">
                  <c:v>6.7736144341261921</c:v>
                </c:pt>
                <c:pt idx="47">
                  <c:v>6.9364940719953507</c:v>
                </c:pt>
                <c:pt idx="48">
                  <c:v>7.0878649059567822</c:v>
                </c:pt>
                <c:pt idx="49">
                  <c:v>7.2954093395805666</c:v>
                </c:pt>
                <c:pt idx="50">
                  <c:v>7.4483606877818813</c:v>
                </c:pt>
                <c:pt idx="51">
                  <c:v>7.5415016580273875</c:v>
                </c:pt>
                <c:pt idx="52">
                  <c:v>7.6149496162080395</c:v>
                </c:pt>
                <c:pt idx="53">
                  <c:v>7.7355299957769317</c:v>
                </c:pt>
                <c:pt idx="54">
                  <c:v>7.9308474040868786</c:v>
                </c:pt>
                <c:pt idx="55">
                  <c:v>8.1056347797675716</c:v>
                </c:pt>
                <c:pt idx="56">
                  <c:v>8.2682211080824626</c:v>
                </c:pt>
                <c:pt idx="57">
                  <c:v>8.4366119405206881</c:v>
                </c:pt>
                <c:pt idx="58">
                  <c:v>8.5902775382800023</c:v>
                </c:pt>
                <c:pt idx="59">
                  <c:v>8.5776691773702183</c:v>
                </c:pt>
                <c:pt idx="60">
                  <c:v>8.5319619722570348</c:v>
                </c:pt>
                <c:pt idx="61">
                  <c:v>8.5537472378422628</c:v>
                </c:pt>
                <c:pt idx="62">
                  <c:v>8.6121049259171389</c:v>
                </c:pt>
                <c:pt idx="63">
                  <c:v>8.7060729576726175</c:v>
                </c:pt>
                <c:pt idx="64">
                  <c:v>8.7725713673180987</c:v>
                </c:pt>
                <c:pt idx="65">
                  <c:v>8.8435322154434015</c:v>
                </c:pt>
                <c:pt idx="66">
                  <c:v>9.0278777091315607</c:v>
                </c:pt>
                <c:pt idx="67">
                  <c:v>9.184018475628303</c:v>
                </c:pt>
                <c:pt idx="68">
                  <c:v>9.2647530219055891</c:v>
                </c:pt>
                <c:pt idx="69">
                  <c:v>9.3148676021808132</c:v>
                </c:pt>
                <c:pt idx="70">
                  <c:v>9.3022707895023871</c:v>
                </c:pt>
                <c:pt idx="71">
                  <c:v>9.2384389806831528</c:v>
                </c:pt>
                <c:pt idx="72">
                  <c:v>9.2099466121274975</c:v>
                </c:pt>
                <c:pt idx="73">
                  <c:v>9.2516873708858753</c:v>
                </c:pt>
                <c:pt idx="74">
                  <c:v>9.3656907408405345</c:v>
                </c:pt>
                <c:pt idx="75">
                  <c:v>9.4675433386139645</c:v>
                </c:pt>
                <c:pt idx="76">
                  <c:v>9.4559786780044206</c:v>
                </c:pt>
                <c:pt idx="77">
                  <c:v>9.4755530576339417</c:v>
                </c:pt>
                <c:pt idx="78">
                  <c:v>9.4276062149850599</c:v>
                </c:pt>
                <c:pt idx="79">
                  <c:v>9.4545549503698432</c:v>
                </c:pt>
                <c:pt idx="80">
                  <c:v>9.3846139787566791</c:v>
                </c:pt>
                <c:pt idx="81">
                  <c:v>9.4996165369882863</c:v>
                </c:pt>
                <c:pt idx="82">
                  <c:v>9.6881213032344764</c:v>
                </c:pt>
                <c:pt idx="83">
                  <c:v>9.845055363512456</c:v>
                </c:pt>
                <c:pt idx="84">
                  <c:v>9.8546596744531261</c:v>
                </c:pt>
                <c:pt idx="85">
                  <c:v>9.9190542591020243</c:v>
                </c:pt>
                <c:pt idx="86">
                  <c:v>10.126410385476232</c:v>
                </c:pt>
                <c:pt idx="87">
                  <c:v>10.34484393378192</c:v>
                </c:pt>
                <c:pt idx="88">
                  <c:v>10.357037891319024</c:v>
                </c:pt>
                <c:pt idx="89">
                  <c:v>10.502811729180632</c:v>
                </c:pt>
                <c:pt idx="90">
                  <c:v>10.645325321189281</c:v>
                </c:pt>
                <c:pt idx="91">
                  <c:v>10.690446518092827</c:v>
                </c:pt>
                <c:pt idx="92">
                  <c:v>10.77390982135352</c:v>
                </c:pt>
                <c:pt idx="93">
                  <c:v>10.925476628368646</c:v>
                </c:pt>
                <c:pt idx="94">
                  <c:v>11.092237383329968</c:v>
                </c:pt>
                <c:pt idx="95">
                  <c:v>11.14114983650955</c:v>
                </c:pt>
                <c:pt idx="96">
                  <c:v>11.085013128319488</c:v>
                </c:pt>
                <c:pt idx="97">
                  <c:v>11.066133212719441</c:v>
                </c:pt>
                <c:pt idx="98">
                  <c:v>11.23608568258436</c:v>
                </c:pt>
                <c:pt idx="99">
                  <c:v>11.413185078039582</c:v>
                </c:pt>
                <c:pt idx="100">
                  <c:v>11.598294749104433</c:v>
                </c:pt>
                <c:pt idx="101">
                  <c:v>11.677551268321741</c:v>
                </c:pt>
                <c:pt idx="102">
                  <c:v>11.920316115831623</c:v>
                </c:pt>
                <c:pt idx="103">
                  <c:v>12.077513841933055</c:v>
                </c:pt>
                <c:pt idx="104">
                  <c:v>12.149854555560204</c:v>
                </c:pt>
                <c:pt idx="105">
                  <c:v>12.289396591866565</c:v>
                </c:pt>
                <c:pt idx="106">
                  <c:v>12.401869815449279</c:v>
                </c:pt>
                <c:pt idx="107">
                  <c:v>12.539791765560878</c:v>
                </c:pt>
                <c:pt idx="108">
                  <c:v>12.621475279200119</c:v>
                </c:pt>
                <c:pt idx="109">
                  <c:v>12.597899333238317</c:v>
                </c:pt>
                <c:pt idx="110">
                  <c:v>12.697640497315641</c:v>
                </c:pt>
                <c:pt idx="111">
                  <c:v>12.769301094082051</c:v>
                </c:pt>
                <c:pt idx="112">
                  <c:v>12.77630193261475</c:v>
                </c:pt>
                <c:pt idx="113">
                  <c:v>12.878596147457552</c:v>
                </c:pt>
                <c:pt idx="114">
                  <c:v>13.01052943014853</c:v>
                </c:pt>
                <c:pt idx="115">
                  <c:v>13.041507401756954</c:v>
                </c:pt>
                <c:pt idx="116">
                  <c:v>12.984133838152317</c:v>
                </c:pt>
                <c:pt idx="117">
                  <c:v>13.028512879240136</c:v>
                </c:pt>
                <c:pt idx="118">
                  <c:v>13.183428881671761</c:v>
                </c:pt>
                <c:pt idx="119">
                  <c:v>13.261897324250354</c:v>
                </c:pt>
                <c:pt idx="120">
                  <c:v>13.326631148774146</c:v>
                </c:pt>
                <c:pt idx="121">
                  <c:v>13.294839481259316</c:v>
                </c:pt>
                <c:pt idx="122">
                  <c:v>13.290794519867095</c:v>
                </c:pt>
                <c:pt idx="123">
                  <c:v>13.289664169779382</c:v>
                </c:pt>
                <c:pt idx="124">
                  <c:v>13.172845391311828</c:v>
                </c:pt>
                <c:pt idx="125">
                  <c:v>13.116311893112869</c:v>
                </c:pt>
                <c:pt idx="126">
                  <c:v>13.150270161643835</c:v>
                </c:pt>
                <c:pt idx="127">
                  <c:v>13.174073937381259</c:v>
                </c:pt>
                <c:pt idx="128">
                  <c:v>13.196376436462582</c:v>
                </c:pt>
                <c:pt idx="129">
                  <c:v>13.202389424710207</c:v>
                </c:pt>
                <c:pt idx="130">
                  <c:v>13.173094014085192</c:v>
                </c:pt>
                <c:pt idx="131">
                  <c:v>13.213482593845381</c:v>
                </c:pt>
                <c:pt idx="132">
                  <c:v>13.225508966337957</c:v>
                </c:pt>
                <c:pt idx="133">
                  <c:v>13.2669867803776</c:v>
                </c:pt>
                <c:pt idx="134">
                  <c:v>13.224461927542846</c:v>
                </c:pt>
                <c:pt idx="135">
                  <c:v>13.142837087768351</c:v>
                </c:pt>
                <c:pt idx="136">
                  <c:v>13.066147977784846</c:v>
                </c:pt>
                <c:pt idx="137">
                  <c:v>13.169527662595938</c:v>
                </c:pt>
                <c:pt idx="138">
                  <c:v>13.40084373242532</c:v>
                </c:pt>
                <c:pt idx="139">
                  <c:v>13.53183562021167</c:v>
                </c:pt>
                <c:pt idx="140">
                  <c:v>13.538249674022307</c:v>
                </c:pt>
                <c:pt idx="141">
                  <c:v>13.525155014960506</c:v>
                </c:pt>
                <c:pt idx="142">
                  <c:v>13.37736025527721</c:v>
                </c:pt>
                <c:pt idx="143">
                  <c:v>13.292771106352463</c:v>
                </c:pt>
                <c:pt idx="144">
                  <c:v>13.278818807616069</c:v>
                </c:pt>
                <c:pt idx="145">
                  <c:v>13.334242420949245</c:v>
                </c:pt>
                <c:pt idx="146">
                  <c:v>13.443152883867283</c:v>
                </c:pt>
                <c:pt idx="147">
                  <c:v>13.432336028801389</c:v>
                </c:pt>
                <c:pt idx="148">
                  <c:v>13.362512114804209</c:v>
                </c:pt>
                <c:pt idx="149">
                  <c:v>13.315544090850452</c:v>
                </c:pt>
                <c:pt idx="150">
                  <c:v>13.407119487021049</c:v>
                </c:pt>
                <c:pt idx="151">
                  <c:v>13.398720929641637</c:v>
                </c:pt>
                <c:pt idx="152">
                  <c:v>13.423777607347507</c:v>
                </c:pt>
                <c:pt idx="153">
                  <c:v>13.392412726821883</c:v>
                </c:pt>
                <c:pt idx="154">
                  <c:v>13.362320653817738</c:v>
                </c:pt>
                <c:pt idx="155">
                  <c:v>13.264982064423915</c:v>
                </c:pt>
                <c:pt idx="156">
                  <c:v>13.350777189410238</c:v>
                </c:pt>
                <c:pt idx="157">
                  <c:v>13.532551043578914</c:v>
                </c:pt>
                <c:pt idx="158">
                  <c:v>13.583804779646808</c:v>
                </c:pt>
                <c:pt idx="159">
                  <c:v>13.48560588449733</c:v>
                </c:pt>
                <c:pt idx="160">
                  <c:v>13.341253228475347</c:v>
                </c:pt>
                <c:pt idx="161">
                  <c:v>13.249603498886138</c:v>
                </c:pt>
                <c:pt idx="162">
                  <c:v>13.31219532199812</c:v>
                </c:pt>
                <c:pt idx="163">
                  <c:v>13.490479408730833</c:v>
                </c:pt>
                <c:pt idx="164">
                  <c:v>13.630141602665709</c:v>
                </c:pt>
                <c:pt idx="165">
                  <c:v>13.757619000560261</c:v>
                </c:pt>
                <c:pt idx="166">
                  <c:v>13.753509031312422</c:v>
                </c:pt>
                <c:pt idx="167">
                  <c:v>13.76543700241864</c:v>
                </c:pt>
                <c:pt idx="168">
                  <c:v>13.819474604870479</c:v>
                </c:pt>
                <c:pt idx="169">
                  <c:v>13.834638641631104</c:v>
                </c:pt>
                <c:pt idx="170">
                  <c:v>13.856698017441051</c:v>
                </c:pt>
                <c:pt idx="171">
                  <c:v>13.800982114448002</c:v>
                </c:pt>
                <c:pt idx="172">
                  <c:v>13.701998921397253</c:v>
                </c:pt>
                <c:pt idx="173">
                  <c:v>13.73784701021364</c:v>
                </c:pt>
                <c:pt idx="174">
                  <c:v>13.678378054930857</c:v>
                </c:pt>
                <c:pt idx="175">
                  <c:v>13.670632226537247</c:v>
                </c:pt>
                <c:pt idx="176">
                  <c:v>13.738147856889118</c:v>
                </c:pt>
                <c:pt idx="177">
                  <c:v>13.793502877080368</c:v>
                </c:pt>
                <c:pt idx="178">
                  <c:v>13.729610578499933</c:v>
                </c:pt>
                <c:pt idx="179">
                  <c:v>13.56485339458931</c:v>
                </c:pt>
                <c:pt idx="180">
                  <c:v>13.576303744386296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D6-49B1-B259-6D1C9A861471}"/>
            </c:ext>
          </c:extLst>
        </c:ser>
        <c:ser>
          <c:idx val="1"/>
          <c:order val="3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Sheet3!$A$328</c:f>
              <c:numCache>
                <c:formatCode>m/d/yyyy</c:formatCode>
                <c:ptCount val="1"/>
                <c:pt idx="0">
                  <c:v>44888</c:v>
                </c:pt>
              </c:numCache>
            </c:numRef>
          </c:xVal>
          <c:yVal>
            <c:numLit>
              <c:formatCode>General</c:formatCode>
              <c:ptCount val="1"/>
              <c:pt idx="0">
                <c:v>12.48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02D6-49B1-B259-6D1C9A861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2232975"/>
        <c:axId val="1972233391"/>
      </c:scatterChart>
      <c:valAx>
        <c:axId val="1972232975"/>
        <c:scaling>
          <c:orientation val="minMax"/>
          <c:min val="448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AU"/>
                  <a:t>Flowering 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[$-C09]dd\-mmm;@" sourceLinked="0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1860000" vert="horz"/>
          <a:lstStyle/>
          <a:p>
            <a:pPr>
              <a:defRPr/>
            </a:pPr>
            <a:endParaRPr lang="en-US"/>
          </a:p>
        </c:txPr>
        <c:crossAx val="1972233391"/>
        <c:crosses val="autoZero"/>
        <c:crossBetween val="midCat"/>
        <c:majorUnit val="14"/>
      </c:valAx>
      <c:valAx>
        <c:axId val="1972233391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PTQ Potential Yield (t/ha)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72232975"/>
        <c:crosses val="autoZero"/>
        <c:crossBetween val="midCat"/>
      </c:valAx>
      <c:spPr>
        <a:noFill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38460-13DD-4515-A663-2CDBCCB49386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6A67B-70FE-4ED3-8B97-9A7AA7D64F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0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FA3FD-74AF-45BC-B45D-7687B8C1B83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6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FA3FD-74AF-45BC-B45D-7687B8C1B83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0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FA3FD-74AF-45BC-B45D-7687B8C1B83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8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FA3FD-74AF-45BC-B45D-7687B8C1B83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8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6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FA3FD-74AF-45BC-B45D-7687B8C1B83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0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7E647-61D6-E54C-A211-3810382083D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1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8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657154-122D-4268-9641-70D92D672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91" r="20748" b="20891"/>
          <a:stretch/>
        </p:blipFill>
        <p:spPr>
          <a:xfrm>
            <a:off x="8278760" y="3028335"/>
            <a:ext cx="3913239" cy="38380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D33237-E9BF-4A7A-BABE-1D459FC2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4941"/>
            <a:ext cx="9144000" cy="2643394"/>
          </a:xfrm>
        </p:spPr>
        <p:txBody>
          <a:bodyPr anchor="b">
            <a:normAutofit/>
          </a:bodyPr>
          <a:lstStyle>
            <a:lvl1pPr algn="just">
              <a:defRPr sz="5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06CA7F-4D9F-4CA2-88C3-11FA520C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387"/>
            <a:ext cx="9144000" cy="1382915"/>
          </a:xfrm>
        </p:spPr>
        <p:txBody>
          <a:bodyPr/>
          <a:lstStyle>
            <a:lvl1pPr marL="0" indent="0" algn="just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294EBA-F4E8-4582-A521-2C3B5A969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84" y="4389119"/>
            <a:ext cx="2105979" cy="866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B171E4-B065-4FA7-BD0B-D6F77FF8F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34" y="5779758"/>
            <a:ext cx="2838729" cy="10218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F312C0-DE55-481C-913D-55B7AEA4ED03}"/>
              </a:ext>
            </a:extLst>
          </p:cNvPr>
          <p:cNvSpPr txBox="1"/>
          <p:nvPr userDrawn="1"/>
        </p:nvSpPr>
        <p:spPr>
          <a:xfrm>
            <a:off x="104637" y="6432292"/>
            <a:ext cx="81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Congress of the European Society for Agronomy in Rennes, France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2B1B8-CDC9-406A-95F8-257BBE52E2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551" y="5341847"/>
            <a:ext cx="1334556" cy="3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61DA4-E31D-4264-BFFF-61B7F193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A4107C-2026-4D96-8616-DA7AF100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C2B9C-B695-493F-AEA4-B83630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DC1B08-669D-4FFB-8152-6B739F6D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4ABF34-D9A6-43CB-A87C-E505544B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06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0015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360" y="2468894"/>
            <a:ext cx="11424640" cy="3366757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5333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5333" b="0">
                <a:solidFill>
                  <a:schemeClr val="accent2"/>
                </a:solidFill>
              </a:defRPr>
            </a:lvl2pPr>
            <a:lvl3pPr marL="0" indent="0">
              <a:spcBef>
                <a:spcPts val="2933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43924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5360" y="548682"/>
            <a:ext cx="4800533" cy="480053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5867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1133"/>
              </a:spcAft>
              <a:buNone/>
              <a:defRPr sz="5867" b="0">
                <a:solidFill>
                  <a:schemeClr val="bg1"/>
                </a:solidFill>
              </a:defRPr>
            </a:lvl2pPr>
            <a:lvl3pPr marL="0" indent="0">
              <a:buNone/>
              <a:defRPr sz="2933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1723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1" y="740701"/>
            <a:ext cx="2828172" cy="5651664"/>
          </a:xfrm>
          <a:custGeom>
            <a:avLst/>
            <a:gdLst>
              <a:gd name="connsiteX0" fmla="*/ 0 w 4238747"/>
              <a:gd name="connsiteY0" fmla="*/ 0 h 4238747"/>
              <a:gd name="connsiteX1" fmla="*/ 2119374 w 4238747"/>
              <a:gd name="connsiteY1" fmla="*/ 0 h 4238747"/>
              <a:gd name="connsiteX2" fmla="*/ 4238748 w 4238747"/>
              <a:gd name="connsiteY2" fmla="*/ 2119374 h 4238747"/>
              <a:gd name="connsiteX3" fmla="*/ 2119374 w 4238747"/>
              <a:gd name="connsiteY3" fmla="*/ 4238748 h 4238747"/>
              <a:gd name="connsiteX4" fmla="*/ 0 w 4238747"/>
              <a:gd name="connsiteY4" fmla="*/ 4238747 h 4238747"/>
              <a:gd name="connsiteX5" fmla="*/ 0 w 4238747"/>
              <a:gd name="connsiteY5" fmla="*/ 0 h 4238747"/>
              <a:gd name="connsiteX0" fmla="*/ 0 w 4238748"/>
              <a:gd name="connsiteY0" fmla="*/ 0 h 4238748"/>
              <a:gd name="connsiteX1" fmla="*/ 2119374 w 4238748"/>
              <a:gd name="connsiteY1" fmla="*/ 0 h 4238748"/>
              <a:gd name="connsiteX2" fmla="*/ 4238748 w 4238748"/>
              <a:gd name="connsiteY2" fmla="*/ 2119374 h 4238748"/>
              <a:gd name="connsiteX3" fmla="*/ 2119374 w 4238748"/>
              <a:gd name="connsiteY3" fmla="*/ 4238748 h 4238748"/>
              <a:gd name="connsiteX4" fmla="*/ 0 w 4238748"/>
              <a:gd name="connsiteY4" fmla="*/ 4238747 h 4238748"/>
              <a:gd name="connsiteX5" fmla="*/ 0 w 4238748"/>
              <a:gd name="connsiteY5" fmla="*/ 0 h 4238748"/>
              <a:gd name="connsiteX0" fmla="*/ 1714500 w 4238748"/>
              <a:gd name="connsiteY0" fmla="*/ 7143 h 4238748"/>
              <a:gd name="connsiteX1" fmla="*/ 2119374 w 4238748"/>
              <a:gd name="connsiteY1" fmla="*/ 0 h 4238748"/>
              <a:gd name="connsiteX2" fmla="*/ 4238748 w 4238748"/>
              <a:gd name="connsiteY2" fmla="*/ 2119374 h 4238748"/>
              <a:gd name="connsiteX3" fmla="*/ 2119374 w 4238748"/>
              <a:gd name="connsiteY3" fmla="*/ 4238748 h 4238748"/>
              <a:gd name="connsiteX4" fmla="*/ 0 w 4238748"/>
              <a:gd name="connsiteY4" fmla="*/ 4238747 h 4238748"/>
              <a:gd name="connsiteX5" fmla="*/ 1714500 w 4238748"/>
              <a:gd name="connsiteY5" fmla="*/ 7143 h 4238748"/>
              <a:gd name="connsiteX0" fmla="*/ 0 w 2524248"/>
              <a:gd name="connsiteY0" fmla="*/ 7143 h 4238748"/>
              <a:gd name="connsiteX1" fmla="*/ 404874 w 2524248"/>
              <a:gd name="connsiteY1" fmla="*/ 0 h 4238748"/>
              <a:gd name="connsiteX2" fmla="*/ 2524248 w 2524248"/>
              <a:gd name="connsiteY2" fmla="*/ 2119374 h 4238748"/>
              <a:gd name="connsiteX3" fmla="*/ 404874 w 2524248"/>
              <a:gd name="connsiteY3" fmla="*/ 4238748 h 4238748"/>
              <a:gd name="connsiteX4" fmla="*/ 400050 w 2524248"/>
              <a:gd name="connsiteY4" fmla="*/ 4231603 h 4238748"/>
              <a:gd name="connsiteX5" fmla="*/ 0 w 2524248"/>
              <a:gd name="connsiteY5" fmla="*/ 7143 h 4238748"/>
              <a:gd name="connsiteX0" fmla="*/ 14287 w 2124198"/>
              <a:gd name="connsiteY0" fmla="*/ 0 h 4245893"/>
              <a:gd name="connsiteX1" fmla="*/ 4824 w 2124198"/>
              <a:gd name="connsiteY1" fmla="*/ 7145 h 4245893"/>
              <a:gd name="connsiteX2" fmla="*/ 2124198 w 2124198"/>
              <a:gd name="connsiteY2" fmla="*/ 2126519 h 4245893"/>
              <a:gd name="connsiteX3" fmla="*/ 4824 w 2124198"/>
              <a:gd name="connsiteY3" fmla="*/ 4245893 h 4245893"/>
              <a:gd name="connsiteX4" fmla="*/ 0 w 2124198"/>
              <a:gd name="connsiteY4" fmla="*/ 4238748 h 4245893"/>
              <a:gd name="connsiteX5" fmla="*/ 14287 w 2124198"/>
              <a:gd name="connsiteY5" fmla="*/ 0 h 4245893"/>
              <a:gd name="connsiteX0" fmla="*/ 40 w 2536297"/>
              <a:gd name="connsiteY0" fmla="*/ 37734 h 4238748"/>
              <a:gd name="connsiteX1" fmla="*/ 416923 w 2536297"/>
              <a:gd name="connsiteY1" fmla="*/ 0 h 4238748"/>
              <a:gd name="connsiteX2" fmla="*/ 2536297 w 2536297"/>
              <a:gd name="connsiteY2" fmla="*/ 2119374 h 4238748"/>
              <a:gd name="connsiteX3" fmla="*/ 416923 w 2536297"/>
              <a:gd name="connsiteY3" fmla="*/ 4238748 h 4238748"/>
              <a:gd name="connsiteX4" fmla="*/ 412099 w 2536297"/>
              <a:gd name="connsiteY4" fmla="*/ 4231603 h 4238748"/>
              <a:gd name="connsiteX5" fmla="*/ 40 w 2536297"/>
              <a:gd name="connsiteY5" fmla="*/ 37734 h 4238748"/>
              <a:gd name="connsiteX0" fmla="*/ 1135 w 2127875"/>
              <a:gd name="connsiteY0" fmla="*/ 9685 h 4238748"/>
              <a:gd name="connsiteX1" fmla="*/ 8501 w 2127875"/>
              <a:gd name="connsiteY1" fmla="*/ 0 h 4238748"/>
              <a:gd name="connsiteX2" fmla="*/ 2127875 w 2127875"/>
              <a:gd name="connsiteY2" fmla="*/ 2119374 h 4238748"/>
              <a:gd name="connsiteX3" fmla="*/ 8501 w 2127875"/>
              <a:gd name="connsiteY3" fmla="*/ 4238748 h 4238748"/>
              <a:gd name="connsiteX4" fmla="*/ 3677 w 2127875"/>
              <a:gd name="connsiteY4" fmla="*/ 4231603 h 4238748"/>
              <a:gd name="connsiteX5" fmla="*/ 1135 w 2127875"/>
              <a:gd name="connsiteY5" fmla="*/ 9685 h 4238748"/>
              <a:gd name="connsiteX0" fmla="*/ 33 w 2626046"/>
              <a:gd name="connsiteY0" fmla="*/ 475300 h 4238748"/>
              <a:gd name="connsiteX1" fmla="*/ 506672 w 2626046"/>
              <a:gd name="connsiteY1" fmla="*/ 0 h 4238748"/>
              <a:gd name="connsiteX2" fmla="*/ 2626046 w 2626046"/>
              <a:gd name="connsiteY2" fmla="*/ 2119374 h 4238748"/>
              <a:gd name="connsiteX3" fmla="*/ 506672 w 2626046"/>
              <a:gd name="connsiteY3" fmla="*/ 4238748 h 4238748"/>
              <a:gd name="connsiteX4" fmla="*/ 501848 w 2626046"/>
              <a:gd name="connsiteY4" fmla="*/ 4231603 h 4238748"/>
              <a:gd name="connsiteX5" fmla="*/ 33 w 2626046"/>
              <a:gd name="connsiteY5" fmla="*/ 475300 h 4238748"/>
              <a:gd name="connsiteX0" fmla="*/ 1136 w 2127875"/>
              <a:gd name="connsiteY0" fmla="*/ 1069941 h 4238748"/>
              <a:gd name="connsiteX1" fmla="*/ 8501 w 2127875"/>
              <a:gd name="connsiteY1" fmla="*/ 0 h 4238748"/>
              <a:gd name="connsiteX2" fmla="*/ 2127875 w 2127875"/>
              <a:gd name="connsiteY2" fmla="*/ 2119374 h 4238748"/>
              <a:gd name="connsiteX3" fmla="*/ 8501 w 2127875"/>
              <a:gd name="connsiteY3" fmla="*/ 4238748 h 4238748"/>
              <a:gd name="connsiteX4" fmla="*/ 3677 w 2127875"/>
              <a:gd name="connsiteY4" fmla="*/ 4231603 h 4238748"/>
              <a:gd name="connsiteX5" fmla="*/ 1136 w 2127875"/>
              <a:gd name="connsiteY5" fmla="*/ 1069941 h 4238748"/>
              <a:gd name="connsiteX0" fmla="*/ 3069 w 2124198"/>
              <a:gd name="connsiteY0" fmla="*/ 1496287 h 4238748"/>
              <a:gd name="connsiteX1" fmla="*/ 4824 w 2124198"/>
              <a:gd name="connsiteY1" fmla="*/ 0 h 4238748"/>
              <a:gd name="connsiteX2" fmla="*/ 2124198 w 2124198"/>
              <a:gd name="connsiteY2" fmla="*/ 2119374 h 4238748"/>
              <a:gd name="connsiteX3" fmla="*/ 4824 w 2124198"/>
              <a:gd name="connsiteY3" fmla="*/ 4238748 h 4238748"/>
              <a:gd name="connsiteX4" fmla="*/ 0 w 2124198"/>
              <a:gd name="connsiteY4" fmla="*/ 4231603 h 4238748"/>
              <a:gd name="connsiteX5" fmla="*/ 3069 w 2124198"/>
              <a:gd name="connsiteY5" fmla="*/ 1496287 h 4238748"/>
              <a:gd name="connsiteX0" fmla="*/ 3069 w 2124198"/>
              <a:gd name="connsiteY0" fmla="*/ 1496287 h 4238748"/>
              <a:gd name="connsiteX1" fmla="*/ 4824 w 2124198"/>
              <a:gd name="connsiteY1" fmla="*/ 0 h 4238748"/>
              <a:gd name="connsiteX2" fmla="*/ 2124198 w 2124198"/>
              <a:gd name="connsiteY2" fmla="*/ 2119374 h 4238748"/>
              <a:gd name="connsiteX3" fmla="*/ 4824 w 2124198"/>
              <a:gd name="connsiteY3" fmla="*/ 4238748 h 4238748"/>
              <a:gd name="connsiteX4" fmla="*/ 0 w 2124198"/>
              <a:gd name="connsiteY4" fmla="*/ 3843228 h 4238748"/>
              <a:gd name="connsiteX5" fmla="*/ 3069 w 2124198"/>
              <a:gd name="connsiteY5" fmla="*/ 1496287 h 4238748"/>
              <a:gd name="connsiteX0" fmla="*/ 5055 w 2126184"/>
              <a:gd name="connsiteY0" fmla="*/ 1496287 h 4238748"/>
              <a:gd name="connsiteX1" fmla="*/ 6810 w 2126184"/>
              <a:gd name="connsiteY1" fmla="*/ 0 h 4238748"/>
              <a:gd name="connsiteX2" fmla="*/ 2126184 w 2126184"/>
              <a:gd name="connsiteY2" fmla="*/ 2119374 h 4238748"/>
              <a:gd name="connsiteX3" fmla="*/ 6810 w 2126184"/>
              <a:gd name="connsiteY3" fmla="*/ 4238748 h 4238748"/>
              <a:gd name="connsiteX4" fmla="*/ 1986 w 2126184"/>
              <a:gd name="connsiteY4" fmla="*/ 3843228 h 4238748"/>
              <a:gd name="connsiteX5" fmla="*/ 5055 w 2126184"/>
              <a:gd name="connsiteY5" fmla="*/ 1496287 h 4238748"/>
              <a:gd name="connsiteX0" fmla="*/ 3092 w 2124221"/>
              <a:gd name="connsiteY0" fmla="*/ 1496287 h 4238748"/>
              <a:gd name="connsiteX1" fmla="*/ 4847 w 2124221"/>
              <a:gd name="connsiteY1" fmla="*/ 0 h 4238748"/>
              <a:gd name="connsiteX2" fmla="*/ 2124221 w 2124221"/>
              <a:gd name="connsiteY2" fmla="*/ 2119374 h 4238748"/>
              <a:gd name="connsiteX3" fmla="*/ 4847 w 2124221"/>
              <a:gd name="connsiteY3" fmla="*/ 4238748 h 4238748"/>
              <a:gd name="connsiteX4" fmla="*/ 23 w 2124221"/>
              <a:gd name="connsiteY4" fmla="*/ 3843228 h 4238748"/>
              <a:gd name="connsiteX5" fmla="*/ 3092 w 2124221"/>
              <a:gd name="connsiteY5" fmla="*/ 1496287 h 4238748"/>
              <a:gd name="connsiteX0" fmla="*/ 0 w 2121129"/>
              <a:gd name="connsiteY0" fmla="*/ 1496287 h 4238748"/>
              <a:gd name="connsiteX1" fmla="*/ 1755 w 2121129"/>
              <a:gd name="connsiteY1" fmla="*/ 0 h 4238748"/>
              <a:gd name="connsiteX2" fmla="*/ 2121129 w 2121129"/>
              <a:gd name="connsiteY2" fmla="*/ 2119374 h 4238748"/>
              <a:gd name="connsiteX3" fmla="*/ 1755 w 2121129"/>
              <a:gd name="connsiteY3" fmla="*/ 4238748 h 4238748"/>
              <a:gd name="connsiteX4" fmla="*/ 0 w 2121129"/>
              <a:gd name="connsiteY4" fmla="*/ 1496287 h 4238748"/>
              <a:gd name="connsiteX0" fmla="*/ 0 w 2121129"/>
              <a:gd name="connsiteY0" fmla="*/ 2014938 h 4238748"/>
              <a:gd name="connsiteX1" fmla="*/ 1755 w 2121129"/>
              <a:gd name="connsiteY1" fmla="*/ 0 h 4238748"/>
              <a:gd name="connsiteX2" fmla="*/ 2121129 w 2121129"/>
              <a:gd name="connsiteY2" fmla="*/ 2119374 h 4238748"/>
              <a:gd name="connsiteX3" fmla="*/ 1755 w 2121129"/>
              <a:gd name="connsiteY3" fmla="*/ 4238748 h 4238748"/>
              <a:gd name="connsiteX4" fmla="*/ 0 w 2121129"/>
              <a:gd name="connsiteY4" fmla="*/ 2014938 h 42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129" h="4238748">
                <a:moveTo>
                  <a:pt x="0" y="2014938"/>
                </a:moveTo>
                <a:lnTo>
                  <a:pt x="1755" y="0"/>
                </a:lnTo>
                <a:cubicBezTo>
                  <a:pt x="1172253" y="0"/>
                  <a:pt x="2121129" y="948876"/>
                  <a:pt x="2121129" y="2119374"/>
                </a:cubicBezTo>
                <a:cubicBezTo>
                  <a:pt x="2121129" y="3289872"/>
                  <a:pt x="1172253" y="4238748"/>
                  <a:pt x="1755" y="4238748"/>
                </a:cubicBezTo>
                <a:lnTo>
                  <a:pt x="0" y="2014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 flipH="1">
            <a:off x="3267829" y="742752"/>
            <a:ext cx="2828172" cy="5651664"/>
          </a:xfrm>
          <a:custGeom>
            <a:avLst/>
            <a:gdLst>
              <a:gd name="connsiteX0" fmla="*/ 0 w 4238747"/>
              <a:gd name="connsiteY0" fmla="*/ 0 h 4238747"/>
              <a:gd name="connsiteX1" fmla="*/ 2119374 w 4238747"/>
              <a:gd name="connsiteY1" fmla="*/ 0 h 4238747"/>
              <a:gd name="connsiteX2" fmla="*/ 4238748 w 4238747"/>
              <a:gd name="connsiteY2" fmla="*/ 2119374 h 4238747"/>
              <a:gd name="connsiteX3" fmla="*/ 2119374 w 4238747"/>
              <a:gd name="connsiteY3" fmla="*/ 4238748 h 4238747"/>
              <a:gd name="connsiteX4" fmla="*/ 0 w 4238747"/>
              <a:gd name="connsiteY4" fmla="*/ 4238747 h 4238747"/>
              <a:gd name="connsiteX5" fmla="*/ 0 w 4238747"/>
              <a:gd name="connsiteY5" fmla="*/ 0 h 4238747"/>
              <a:gd name="connsiteX0" fmla="*/ 0 w 4238748"/>
              <a:gd name="connsiteY0" fmla="*/ 0 h 4238748"/>
              <a:gd name="connsiteX1" fmla="*/ 2119374 w 4238748"/>
              <a:gd name="connsiteY1" fmla="*/ 0 h 4238748"/>
              <a:gd name="connsiteX2" fmla="*/ 4238748 w 4238748"/>
              <a:gd name="connsiteY2" fmla="*/ 2119374 h 4238748"/>
              <a:gd name="connsiteX3" fmla="*/ 2119374 w 4238748"/>
              <a:gd name="connsiteY3" fmla="*/ 4238748 h 4238748"/>
              <a:gd name="connsiteX4" fmla="*/ 0 w 4238748"/>
              <a:gd name="connsiteY4" fmla="*/ 4238747 h 4238748"/>
              <a:gd name="connsiteX5" fmla="*/ 0 w 4238748"/>
              <a:gd name="connsiteY5" fmla="*/ 0 h 4238748"/>
              <a:gd name="connsiteX0" fmla="*/ 1714500 w 4238748"/>
              <a:gd name="connsiteY0" fmla="*/ 7143 h 4238748"/>
              <a:gd name="connsiteX1" fmla="*/ 2119374 w 4238748"/>
              <a:gd name="connsiteY1" fmla="*/ 0 h 4238748"/>
              <a:gd name="connsiteX2" fmla="*/ 4238748 w 4238748"/>
              <a:gd name="connsiteY2" fmla="*/ 2119374 h 4238748"/>
              <a:gd name="connsiteX3" fmla="*/ 2119374 w 4238748"/>
              <a:gd name="connsiteY3" fmla="*/ 4238748 h 4238748"/>
              <a:gd name="connsiteX4" fmla="*/ 0 w 4238748"/>
              <a:gd name="connsiteY4" fmla="*/ 4238747 h 4238748"/>
              <a:gd name="connsiteX5" fmla="*/ 1714500 w 4238748"/>
              <a:gd name="connsiteY5" fmla="*/ 7143 h 4238748"/>
              <a:gd name="connsiteX0" fmla="*/ 0 w 2524248"/>
              <a:gd name="connsiteY0" fmla="*/ 7143 h 4238748"/>
              <a:gd name="connsiteX1" fmla="*/ 404874 w 2524248"/>
              <a:gd name="connsiteY1" fmla="*/ 0 h 4238748"/>
              <a:gd name="connsiteX2" fmla="*/ 2524248 w 2524248"/>
              <a:gd name="connsiteY2" fmla="*/ 2119374 h 4238748"/>
              <a:gd name="connsiteX3" fmla="*/ 404874 w 2524248"/>
              <a:gd name="connsiteY3" fmla="*/ 4238748 h 4238748"/>
              <a:gd name="connsiteX4" fmla="*/ 400050 w 2524248"/>
              <a:gd name="connsiteY4" fmla="*/ 4231603 h 4238748"/>
              <a:gd name="connsiteX5" fmla="*/ 0 w 2524248"/>
              <a:gd name="connsiteY5" fmla="*/ 7143 h 4238748"/>
              <a:gd name="connsiteX0" fmla="*/ 14287 w 2124198"/>
              <a:gd name="connsiteY0" fmla="*/ 0 h 4245893"/>
              <a:gd name="connsiteX1" fmla="*/ 4824 w 2124198"/>
              <a:gd name="connsiteY1" fmla="*/ 7145 h 4245893"/>
              <a:gd name="connsiteX2" fmla="*/ 2124198 w 2124198"/>
              <a:gd name="connsiteY2" fmla="*/ 2126519 h 4245893"/>
              <a:gd name="connsiteX3" fmla="*/ 4824 w 2124198"/>
              <a:gd name="connsiteY3" fmla="*/ 4245893 h 4245893"/>
              <a:gd name="connsiteX4" fmla="*/ 0 w 2124198"/>
              <a:gd name="connsiteY4" fmla="*/ 4238748 h 4245893"/>
              <a:gd name="connsiteX5" fmla="*/ 14287 w 2124198"/>
              <a:gd name="connsiteY5" fmla="*/ 0 h 4245893"/>
              <a:gd name="connsiteX0" fmla="*/ 40 w 2536297"/>
              <a:gd name="connsiteY0" fmla="*/ 37734 h 4238748"/>
              <a:gd name="connsiteX1" fmla="*/ 416923 w 2536297"/>
              <a:gd name="connsiteY1" fmla="*/ 0 h 4238748"/>
              <a:gd name="connsiteX2" fmla="*/ 2536297 w 2536297"/>
              <a:gd name="connsiteY2" fmla="*/ 2119374 h 4238748"/>
              <a:gd name="connsiteX3" fmla="*/ 416923 w 2536297"/>
              <a:gd name="connsiteY3" fmla="*/ 4238748 h 4238748"/>
              <a:gd name="connsiteX4" fmla="*/ 412099 w 2536297"/>
              <a:gd name="connsiteY4" fmla="*/ 4231603 h 4238748"/>
              <a:gd name="connsiteX5" fmla="*/ 40 w 2536297"/>
              <a:gd name="connsiteY5" fmla="*/ 37734 h 4238748"/>
              <a:gd name="connsiteX0" fmla="*/ 1135 w 2127875"/>
              <a:gd name="connsiteY0" fmla="*/ 9685 h 4238748"/>
              <a:gd name="connsiteX1" fmla="*/ 8501 w 2127875"/>
              <a:gd name="connsiteY1" fmla="*/ 0 h 4238748"/>
              <a:gd name="connsiteX2" fmla="*/ 2127875 w 2127875"/>
              <a:gd name="connsiteY2" fmla="*/ 2119374 h 4238748"/>
              <a:gd name="connsiteX3" fmla="*/ 8501 w 2127875"/>
              <a:gd name="connsiteY3" fmla="*/ 4238748 h 4238748"/>
              <a:gd name="connsiteX4" fmla="*/ 3677 w 2127875"/>
              <a:gd name="connsiteY4" fmla="*/ 4231603 h 4238748"/>
              <a:gd name="connsiteX5" fmla="*/ 1135 w 2127875"/>
              <a:gd name="connsiteY5" fmla="*/ 9685 h 4238748"/>
              <a:gd name="connsiteX0" fmla="*/ 33 w 2626046"/>
              <a:gd name="connsiteY0" fmla="*/ 475300 h 4238748"/>
              <a:gd name="connsiteX1" fmla="*/ 506672 w 2626046"/>
              <a:gd name="connsiteY1" fmla="*/ 0 h 4238748"/>
              <a:gd name="connsiteX2" fmla="*/ 2626046 w 2626046"/>
              <a:gd name="connsiteY2" fmla="*/ 2119374 h 4238748"/>
              <a:gd name="connsiteX3" fmla="*/ 506672 w 2626046"/>
              <a:gd name="connsiteY3" fmla="*/ 4238748 h 4238748"/>
              <a:gd name="connsiteX4" fmla="*/ 501848 w 2626046"/>
              <a:gd name="connsiteY4" fmla="*/ 4231603 h 4238748"/>
              <a:gd name="connsiteX5" fmla="*/ 33 w 2626046"/>
              <a:gd name="connsiteY5" fmla="*/ 475300 h 4238748"/>
              <a:gd name="connsiteX0" fmla="*/ 1136 w 2127875"/>
              <a:gd name="connsiteY0" fmla="*/ 1069941 h 4238748"/>
              <a:gd name="connsiteX1" fmla="*/ 8501 w 2127875"/>
              <a:gd name="connsiteY1" fmla="*/ 0 h 4238748"/>
              <a:gd name="connsiteX2" fmla="*/ 2127875 w 2127875"/>
              <a:gd name="connsiteY2" fmla="*/ 2119374 h 4238748"/>
              <a:gd name="connsiteX3" fmla="*/ 8501 w 2127875"/>
              <a:gd name="connsiteY3" fmla="*/ 4238748 h 4238748"/>
              <a:gd name="connsiteX4" fmla="*/ 3677 w 2127875"/>
              <a:gd name="connsiteY4" fmla="*/ 4231603 h 4238748"/>
              <a:gd name="connsiteX5" fmla="*/ 1136 w 2127875"/>
              <a:gd name="connsiteY5" fmla="*/ 1069941 h 4238748"/>
              <a:gd name="connsiteX0" fmla="*/ 3069 w 2124198"/>
              <a:gd name="connsiteY0" fmla="*/ 1496287 h 4238748"/>
              <a:gd name="connsiteX1" fmla="*/ 4824 w 2124198"/>
              <a:gd name="connsiteY1" fmla="*/ 0 h 4238748"/>
              <a:gd name="connsiteX2" fmla="*/ 2124198 w 2124198"/>
              <a:gd name="connsiteY2" fmla="*/ 2119374 h 4238748"/>
              <a:gd name="connsiteX3" fmla="*/ 4824 w 2124198"/>
              <a:gd name="connsiteY3" fmla="*/ 4238748 h 4238748"/>
              <a:gd name="connsiteX4" fmla="*/ 0 w 2124198"/>
              <a:gd name="connsiteY4" fmla="*/ 4231603 h 4238748"/>
              <a:gd name="connsiteX5" fmla="*/ 3069 w 2124198"/>
              <a:gd name="connsiteY5" fmla="*/ 1496287 h 4238748"/>
              <a:gd name="connsiteX0" fmla="*/ 3069 w 2124198"/>
              <a:gd name="connsiteY0" fmla="*/ 1496287 h 4238748"/>
              <a:gd name="connsiteX1" fmla="*/ 4824 w 2124198"/>
              <a:gd name="connsiteY1" fmla="*/ 0 h 4238748"/>
              <a:gd name="connsiteX2" fmla="*/ 2124198 w 2124198"/>
              <a:gd name="connsiteY2" fmla="*/ 2119374 h 4238748"/>
              <a:gd name="connsiteX3" fmla="*/ 4824 w 2124198"/>
              <a:gd name="connsiteY3" fmla="*/ 4238748 h 4238748"/>
              <a:gd name="connsiteX4" fmla="*/ 0 w 2124198"/>
              <a:gd name="connsiteY4" fmla="*/ 3843228 h 4238748"/>
              <a:gd name="connsiteX5" fmla="*/ 3069 w 2124198"/>
              <a:gd name="connsiteY5" fmla="*/ 1496287 h 4238748"/>
              <a:gd name="connsiteX0" fmla="*/ 5055 w 2126184"/>
              <a:gd name="connsiteY0" fmla="*/ 1496287 h 4238748"/>
              <a:gd name="connsiteX1" fmla="*/ 6810 w 2126184"/>
              <a:gd name="connsiteY1" fmla="*/ 0 h 4238748"/>
              <a:gd name="connsiteX2" fmla="*/ 2126184 w 2126184"/>
              <a:gd name="connsiteY2" fmla="*/ 2119374 h 4238748"/>
              <a:gd name="connsiteX3" fmla="*/ 6810 w 2126184"/>
              <a:gd name="connsiteY3" fmla="*/ 4238748 h 4238748"/>
              <a:gd name="connsiteX4" fmla="*/ 1986 w 2126184"/>
              <a:gd name="connsiteY4" fmla="*/ 3843228 h 4238748"/>
              <a:gd name="connsiteX5" fmla="*/ 5055 w 2126184"/>
              <a:gd name="connsiteY5" fmla="*/ 1496287 h 4238748"/>
              <a:gd name="connsiteX0" fmla="*/ 3092 w 2124221"/>
              <a:gd name="connsiteY0" fmla="*/ 1496287 h 4238748"/>
              <a:gd name="connsiteX1" fmla="*/ 4847 w 2124221"/>
              <a:gd name="connsiteY1" fmla="*/ 0 h 4238748"/>
              <a:gd name="connsiteX2" fmla="*/ 2124221 w 2124221"/>
              <a:gd name="connsiteY2" fmla="*/ 2119374 h 4238748"/>
              <a:gd name="connsiteX3" fmla="*/ 4847 w 2124221"/>
              <a:gd name="connsiteY3" fmla="*/ 4238748 h 4238748"/>
              <a:gd name="connsiteX4" fmla="*/ 23 w 2124221"/>
              <a:gd name="connsiteY4" fmla="*/ 3843228 h 4238748"/>
              <a:gd name="connsiteX5" fmla="*/ 3092 w 2124221"/>
              <a:gd name="connsiteY5" fmla="*/ 1496287 h 4238748"/>
              <a:gd name="connsiteX0" fmla="*/ 0 w 2121129"/>
              <a:gd name="connsiteY0" fmla="*/ 1496287 h 4238748"/>
              <a:gd name="connsiteX1" fmla="*/ 1755 w 2121129"/>
              <a:gd name="connsiteY1" fmla="*/ 0 h 4238748"/>
              <a:gd name="connsiteX2" fmla="*/ 2121129 w 2121129"/>
              <a:gd name="connsiteY2" fmla="*/ 2119374 h 4238748"/>
              <a:gd name="connsiteX3" fmla="*/ 1755 w 2121129"/>
              <a:gd name="connsiteY3" fmla="*/ 4238748 h 4238748"/>
              <a:gd name="connsiteX4" fmla="*/ 0 w 2121129"/>
              <a:gd name="connsiteY4" fmla="*/ 1496287 h 4238748"/>
              <a:gd name="connsiteX0" fmla="*/ 0 w 2121129"/>
              <a:gd name="connsiteY0" fmla="*/ 2014938 h 4238748"/>
              <a:gd name="connsiteX1" fmla="*/ 1755 w 2121129"/>
              <a:gd name="connsiteY1" fmla="*/ 0 h 4238748"/>
              <a:gd name="connsiteX2" fmla="*/ 2121129 w 2121129"/>
              <a:gd name="connsiteY2" fmla="*/ 2119374 h 4238748"/>
              <a:gd name="connsiteX3" fmla="*/ 1755 w 2121129"/>
              <a:gd name="connsiteY3" fmla="*/ 4238748 h 4238748"/>
              <a:gd name="connsiteX4" fmla="*/ 0 w 2121129"/>
              <a:gd name="connsiteY4" fmla="*/ 2014938 h 42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129" h="4238748">
                <a:moveTo>
                  <a:pt x="0" y="2014938"/>
                </a:moveTo>
                <a:lnTo>
                  <a:pt x="1755" y="0"/>
                </a:lnTo>
                <a:cubicBezTo>
                  <a:pt x="1172253" y="0"/>
                  <a:pt x="2121129" y="948876"/>
                  <a:pt x="2121129" y="2119374"/>
                </a:cubicBezTo>
                <a:cubicBezTo>
                  <a:pt x="2121129" y="3289872"/>
                  <a:pt x="1172253" y="4238748"/>
                  <a:pt x="1755" y="4238748"/>
                </a:cubicBezTo>
                <a:lnTo>
                  <a:pt x="0" y="2014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047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3429000"/>
            <a:ext cx="4800533" cy="288032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35362" y="1220755"/>
            <a:ext cx="4800532" cy="1920213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4" name="Rectangle 43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646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2468894"/>
            <a:ext cx="4800533" cy="3796327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9" name="Rectangle 28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6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9D4059-FFB3-40B1-BAFB-752AA3022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99BB09-13EF-40C5-9710-06692B521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30C626-D141-4E14-84DB-F2BF9D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2FB10-5EC7-4D74-9E84-8A2F0683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7CA3E-2E8D-45B2-A071-A6A1DBE4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6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35360" y="6466901"/>
            <a:ext cx="3840427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6D5784-F66B-40F0-83D2-1BF211E394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01" y="6070051"/>
            <a:ext cx="278614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64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6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35361" y="6466901"/>
            <a:ext cx="4096455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9B9C2A-AAD3-4F60-9F59-9074593C8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01" y="6070051"/>
            <a:ext cx="278614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1604801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3896537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888199" y="776338"/>
            <a:ext cx="39806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7EB672-539C-4117-8316-BC1EA7956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9" y="417239"/>
            <a:ext cx="278614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6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8468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500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216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1316765"/>
            <a:ext cx="11521279" cy="460851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134" y="356659"/>
            <a:ext cx="11507508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4134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316765"/>
            <a:ext cx="5384800" cy="4608512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393" y="1316765"/>
            <a:ext cx="5384800" cy="4608512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122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DC257-FE2F-43B2-98B3-7D1FBD8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32C67-2E3B-4DCE-ABF7-B78541B1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78F27-8071-490B-899B-FDA7645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1D41B-B9C6-4B73-88CC-7D410E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DCF7D-2208-429E-9FF1-D22F85E6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4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45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5993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4005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360" y="3813043"/>
            <a:ext cx="10561173" cy="268829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962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5360" y="1508787"/>
            <a:ext cx="9601067" cy="480053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1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57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773150"/>
            <a:ext cx="8064896" cy="134414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393" indent="-266393" algn="l">
              <a:lnSpc>
                <a:spcPct val="90000"/>
              </a:lnSpc>
              <a:spcBef>
                <a:spcPts val="0"/>
              </a:spcBef>
              <a:buNone/>
              <a:tabLst>
                <a:tab pos="356391" algn="l"/>
              </a:tabLst>
              <a:defRPr sz="1600"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35363" y="3621022"/>
            <a:ext cx="8064895" cy="768085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335361" y="6466901"/>
            <a:ext cx="3968441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0FDF6-AC72-4550-8972-364BE9261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01" y="6070051"/>
            <a:ext cx="278614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5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02413-B9E6-41CE-94F9-890C0EEE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01" y="6070051"/>
            <a:ext cx="2786140" cy="48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101078"/>
            <a:ext cx="8320000" cy="21641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200">
                <a:solidFill>
                  <a:schemeClr val="tx1"/>
                </a:solidFill>
              </a:defRPr>
            </a:lvl2pPr>
            <a:lvl3pPr marL="266393" indent="-266393" algn="l">
              <a:lnSpc>
                <a:spcPct val="90000"/>
              </a:lnSpc>
              <a:spcBef>
                <a:spcPts val="0"/>
              </a:spcBef>
              <a:buNone/>
              <a:tabLst>
                <a:tab pos="356391" algn="l"/>
              </a:tabLst>
              <a:defRPr sz="1200">
                <a:solidFill>
                  <a:schemeClr val="tx1"/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5360" y="6466901"/>
            <a:ext cx="3840427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415310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70F00-9488-3111-66B9-475647A5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A1286-2BF3-3187-924E-E0C96744B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C55C2-32CD-9C78-3FB2-5B5BEBB47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08E44-CE53-A8D9-BA93-E6427C29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51919-172D-9C3E-BF08-13248949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843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16AA-1CFE-F8CC-D2E4-F881F1D1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D1BEE-78C8-8F31-72D2-081383D6B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4E4B-749C-D16F-769D-80AB5F3C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B97CE-8008-2CB3-AB6F-47750BAE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EE3AC-C58D-765C-DCF1-930FDB21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768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8AFF9-48C0-F44B-6B63-3ABC98E3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3E938-E593-A317-668F-60D1CE4DE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05F34-D394-E4EE-F207-5F9FB34F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FD17-A29D-0F4F-1BBB-07C5224AA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B0FEC-1F83-AA59-9AB7-75B0CB30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654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8CAA-485F-44A3-A52A-F1BA517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D83CB2-57B0-4646-8E74-6BF4CE88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2016F-4D89-46A4-8D64-80E135B7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0FF56-9036-4C1E-8EA5-B7CB0366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304A49-CBF9-46CA-ACFA-4EF95C98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928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839D-990D-3964-2B89-C80C9A84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5D3B-8DA6-FB54-880D-5B475E409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AC51-483B-B51A-5CAC-1992D7144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33DF7-D769-EA1C-AF45-AD0BC6D6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2B784-090E-896A-550A-6B5A1919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A908-CF60-C4E2-2C57-D2D4EB6C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2336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F81-1235-DE3F-4BF1-3ADEC524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A908E-1EC7-E45D-CD95-0854A6D36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8E4E-554B-BE0A-33B6-1C73CFFF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60FC7-9861-495C-F19E-4D918BC6C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0B3D9-5DEA-CCDB-241E-2BC5A9059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394F43-F79E-F70E-F2CD-58440E75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BC449-6482-8C9D-1C10-39F8A287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92F2E-3A95-524C-2335-22445E76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69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90C0-5B2F-5053-2D9C-7E3B0DE8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92B97-A58C-6CE4-A200-728E4D37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1216-2CD9-FA4A-2404-B500631F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79ACC-7046-8824-FFE6-91A4B1F1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889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FD5E43-4189-1EF9-7F9C-4BB579D8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A6B94-DAFE-6A17-2467-0739BACE2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6BF7-7355-9693-7640-C2511FE4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4547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23042-D78F-3A0F-90C1-64EB77C4B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9B10F-BC49-2FE1-69C5-3AE5D2975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7DDFE-1402-C9B9-4CD6-860F0B005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98EC4-3AE0-4A9C-A07A-21A23846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D0D70-5B9D-308E-32F1-1A08DC7F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6E17C-2323-C0B4-12CC-39085EC8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9966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974A-1104-AD4C-86F0-C528463B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25CAF-3E23-62E8-928C-3CB96B5CC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3DED-024F-B6A0-A23A-6E16421C4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B108C-91CB-A033-FBB7-108E0C8B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7C127-06F0-386F-C511-C96B476E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2D8E6-B14C-95A3-4914-E3649CB5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1805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881D-CAA5-55A3-67A6-24555678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6429F-0784-8882-1B58-5294CBD96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80B2B-58FC-AF5A-2623-BCAFC759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0184-7EE1-16AF-440B-8467D9A0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2131D-7AE6-C592-2139-F088F3D6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0659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4DA35-8D28-6AE2-90CE-016B77645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8F7F-55D3-769B-69E9-E2B7A196A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A6FFD-8AE7-FD00-5286-E9914F93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173A7-E3BC-B42D-28B1-1DF70281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B6B5C-E57E-8EB2-CA82-9E91AD07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166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01CE-3217-16C5-C29C-3E9F18813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0A684-7D39-CCBF-DF01-2204A7500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657BC-291F-3C6E-8DE9-51F9F032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4F7AF-BE8D-C5A6-5B48-699854CC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E40F3-3DC7-E26D-413D-8FD0973C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65562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65FE-1E5B-F4B5-055D-D2EF97B5E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8AEDC-55EA-31B6-3439-44AD5252D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7963-FD31-E219-73BF-80F22687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E7AC5-1948-F935-9884-8AF5EBE5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A87A-2965-85CB-61C5-254DCC99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46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92441-FCC4-4BF2-87BD-73F6DBFF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B53D-1ECD-4850-928C-B554822AE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3E342F-F33E-4367-9661-2DFA6FE1C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B6FC86-27D9-4210-9491-02459C47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EF9BB-019F-4263-B6B3-15CFB107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CB5E5-3A5D-45BC-BA49-78494972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480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5799-6CF8-3ABF-E5BD-8176F114D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600B8-4EB2-5C01-2B62-B78D0A7F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F8E2D-12E5-9B3F-1B2C-976FFD3C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CA0BD-2751-BD47-6348-C90A8552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50111-69A2-C5F1-411B-C1A84670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8190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998C-79E6-29CD-622C-5E54458C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DA03A-BB01-2CF7-B70F-BEAB86658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7B825-60DF-78C3-1A09-ED9A81F2B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E4B53-AC4F-C38B-3E9A-212B4787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A4C9E-EEF0-815D-7A53-A6BB1C33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42615-4CD3-F3DF-F98F-12B57234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5151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590A-9247-01CC-7FCC-6752024A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56D0A-0924-F511-0B10-C3B545F62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661CF-AB4B-1107-A5FE-703D6083E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CA3EA-4709-A8A3-1994-06B5F005D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5E426-5DF5-0F5E-A720-877548B80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8D97A-686F-BAFF-B75E-7C1D0C55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0E71A3-D829-AC28-52A9-A3F0C6F3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14E56-AEAC-8C6B-21AE-DE2F94E8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400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EDB5-D736-8369-2C1A-B60F932C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EFB1E-A35D-F262-1818-2E80E0CE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EBE80-BFED-9E65-1C7D-5F7CFE49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91968-E92B-FDE0-9B29-C6AECB7A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9655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93C2C-1CAB-8CDB-E4F2-89D33DB2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30162-82CB-45BC-0A9C-35C0761F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2BF83-BAAD-CD18-5F4E-2E68983C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296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B2B8-F3B6-C56B-9463-9496742E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74D68-68E5-8EF0-7417-B55A02C64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EDB95-A1CC-DFF4-F5A6-358DB1908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1A6B0-700E-3BA8-FCBA-46C90DF6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18287-DFF0-8091-3425-BBAA5391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C6A48-05DF-F4B3-2DD9-9CA20000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265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EFA5-1CBB-BD3D-CE5D-B4E1D588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E19D82-5AC2-C838-58A9-123B0A789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E4347-790D-297D-A15A-875B46A51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56B74-95DF-AF2D-99B7-5B0A251C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FA61C-EEA3-1306-91DD-DD61E99F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B48DF-F5D0-CBBF-1585-11C036BF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98689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F996-B185-DE9E-D96D-E5F90BDC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85FF1-9988-C3CD-1C41-B4EBE49D3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56E21-4CC6-A3E5-5FFE-247063C7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A64F9-6073-81FE-A752-3F73DF7C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5CD6E-3BB6-840B-EB6C-62D2F736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3797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D9AA90-9401-D7A8-A0F2-F4217AB2A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FF795-B18E-861F-4B9D-BF4CEEC6E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7BBD4-95AD-DB8B-2990-DDF0EF8A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B3113-CE70-3D71-0465-850B7C6B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C527-07CB-F605-FE7F-225BB017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890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14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BC1D8C-4D3F-4CAF-AE95-6F7937D63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914108" cy="112236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0B05-BB53-427D-B02A-874A676C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8700" y="6394451"/>
            <a:ext cx="5054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AU" b="1" dirty="0"/>
              <a:t>SOWING THE SEED FOR A BRIGHTER FUTURE</a:t>
            </a:r>
          </a:p>
        </p:txBody>
      </p:sp>
    </p:spTree>
    <p:extLst>
      <p:ext uri="{BB962C8B-B14F-4D97-AF65-F5344CB8AC3E}">
        <p14:creationId xmlns:p14="http://schemas.microsoft.com/office/powerpoint/2010/main" val="2040934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C0D10-6936-4FE7-9BA7-6C808DA9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EAE57-3F5E-4C40-9E68-5FC612BE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06842C-38A5-4FEE-8349-636AA0A3E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4B87A0-C909-4A7C-A1FC-D77DA15A8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9993E1-3E7F-4C58-B68E-3D61AD843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2EA4C4-AD1F-4906-A4F5-DC43F53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5F39A-79FD-4784-8ED3-65A2F28D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0CBEF0-E16A-4F06-B042-BCA8871D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22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4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4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4057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1604798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3896537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88288" y="77633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333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02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132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5786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7318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1508787"/>
            <a:ext cx="11521277" cy="409459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133" y="356659"/>
            <a:ext cx="11507507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933" b="0">
                <a:solidFill>
                  <a:schemeClr val="accent2"/>
                </a:solidFill>
              </a:defRPr>
            </a:lvl2pPr>
            <a:lvl3pPr>
              <a:buNone/>
              <a:defRPr sz="3733">
                <a:solidFill>
                  <a:srgbClr val="00A9CE"/>
                </a:solidFill>
              </a:defRPr>
            </a:lvl3pPr>
            <a:lvl4pPr>
              <a:buNone/>
              <a:defRPr sz="3733">
                <a:solidFill>
                  <a:srgbClr val="00A9CE"/>
                </a:solidFill>
              </a:defRPr>
            </a:lvl4pPr>
            <a:lvl5pPr>
              <a:buNone/>
              <a:defRPr sz="373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2758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508787"/>
            <a:ext cx="5384800" cy="44164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393" y="1508787"/>
            <a:ext cx="5384800" cy="44164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7303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5777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634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95F94-F8F2-4597-8B0C-530594C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F90D61-B0F5-49F0-87C7-039B23F0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E8C9E2-8EE3-4F58-8DBD-47471777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63A861-5999-4487-ACCA-AFE63717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41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8276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360" y="3813043"/>
            <a:ext cx="10561173" cy="268829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5333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5333" b="0">
                <a:solidFill>
                  <a:schemeClr val="accent2"/>
                </a:solidFill>
              </a:defRPr>
            </a:lvl2pPr>
            <a:lvl3pPr marL="0" indent="0">
              <a:spcBef>
                <a:spcPts val="2933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228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5360" y="1508787"/>
            <a:ext cx="9601067" cy="480053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5867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1133"/>
              </a:spcAft>
              <a:buNone/>
              <a:defRPr sz="5867" b="0">
                <a:solidFill>
                  <a:schemeClr val="bg1"/>
                </a:solidFill>
              </a:defRPr>
            </a:lvl2pPr>
            <a:lvl3pPr marL="0" indent="0">
              <a:buNone/>
              <a:defRPr sz="2933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357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773150"/>
            <a:ext cx="8064896" cy="134414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35362" y="3621022"/>
            <a:ext cx="8064895" cy="768085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8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101076"/>
            <a:ext cx="9601067" cy="21641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2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200" y="2521252"/>
            <a:ext cx="11599333" cy="171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96" y="2818253"/>
            <a:ext cx="10363200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all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96" y="3350018"/>
            <a:ext cx="8534400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all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697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 Poin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7" y="355100"/>
            <a:ext cx="9121523" cy="1143000"/>
          </a:xfrm>
          <a:prstGeom prst="rect">
            <a:avLst/>
          </a:prstGeom>
        </p:spPr>
        <p:txBody>
          <a:bodyPr/>
          <a:lstStyle>
            <a:lvl1pPr algn="l">
              <a:defRPr sz="4000" b="0" i="0" cap="all"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84" y="1498100"/>
            <a:ext cx="10972800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00284" y="2121934"/>
            <a:ext cx="10972800" cy="4234417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/>
              <a:buChar char="•"/>
              <a:defRPr sz="2400" b="0" i="0">
                <a:solidFill>
                  <a:schemeClr val="tx1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26" y="349645"/>
            <a:ext cx="1829060" cy="7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master2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200" y="2521252"/>
            <a:ext cx="11599333" cy="171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96" y="2818253"/>
            <a:ext cx="10363200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all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96" y="3350018"/>
            <a:ext cx="8534400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all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13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200" y="2521252"/>
            <a:ext cx="11599333" cy="171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96" y="2818253"/>
            <a:ext cx="10363200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all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96" y="3350018"/>
            <a:ext cx="8534400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all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5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master2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200" y="2521252"/>
            <a:ext cx="11599333" cy="171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96" y="2818253"/>
            <a:ext cx="10363200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all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96" y="3350018"/>
            <a:ext cx="8534400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all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2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EDC2D6-72BC-45CD-94ED-A76A3355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32FEFA-186E-4F18-99EB-2F78249E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45FFC-3F5C-4B3D-B35A-39ACA715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7028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200" y="2521252"/>
            <a:ext cx="11599333" cy="171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96" y="2818253"/>
            <a:ext cx="10363200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all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96" y="3350018"/>
            <a:ext cx="8534400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all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68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master2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200" y="2521252"/>
            <a:ext cx="11599333" cy="1710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896" y="2818253"/>
            <a:ext cx="10363200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all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96" y="3350018"/>
            <a:ext cx="8534400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all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26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7" y="349644"/>
            <a:ext cx="9112355" cy="1143000"/>
          </a:xfrm>
          <a:prstGeom prst="rect">
            <a:avLst/>
          </a:prstGeom>
        </p:spPr>
        <p:txBody>
          <a:bodyPr/>
          <a:lstStyle>
            <a:lvl1pPr algn="l">
              <a:defRPr sz="4000" b="0" i="0" cap="all"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84" y="1552717"/>
            <a:ext cx="10972800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00284" y="2176551"/>
            <a:ext cx="10972800" cy="417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26" y="349645"/>
            <a:ext cx="1829060" cy="7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89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master2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417" y="2233038"/>
            <a:ext cx="10972800" cy="412331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Proxima Nova Cond Semibold"/>
                <a:cs typeface="Proxima Nova Cond Semibold"/>
              </a:defRPr>
            </a:lvl1pPr>
            <a:lvl2pPr>
              <a:defRPr sz="2133" b="0" i="0">
                <a:latin typeface="Proxima Nova Cond Semibold"/>
                <a:cs typeface="Proxima Nova Cond Semibold"/>
              </a:defRPr>
            </a:lvl2pPr>
            <a:lvl3pPr>
              <a:defRPr sz="1867" b="0" i="0">
                <a:latin typeface="Proxima Nova Cond Semibold"/>
                <a:cs typeface="Proxima Nova Cond Semibold"/>
              </a:defRPr>
            </a:lvl3pPr>
            <a:lvl4pPr>
              <a:defRPr sz="1600" b="0" i="0">
                <a:latin typeface="Proxima Nova Cond Semibold"/>
                <a:cs typeface="Proxima Nova Cond Semibold"/>
              </a:defRPr>
            </a:lvl4pPr>
            <a:lvl5pPr>
              <a:defRPr sz="2400" b="0" i="0">
                <a:latin typeface="Proxima Nova Cond Semibold"/>
                <a:cs typeface="Proxima Nova Cond Semibold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00284" y="1552717"/>
            <a:ext cx="10987933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GRDCLogoStackedSm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26" y="349645"/>
            <a:ext cx="1829060" cy="7234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5417" y="349644"/>
            <a:ext cx="9130688" cy="1143000"/>
          </a:xfrm>
          <a:prstGeom prst="rect">
            <a:avLst/>
          </a:prstGeom>
        </p:spPr>
        <p:txBody>
          <a:bodyPr/>
          <a:lstStyle>
            <a:lvl1pPr algn="l">
              <a:defRPr sz="4000" b="0" i="0" cap="all"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700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" y="349644"/>
            <a:ext cx="9149021" cy="1143000"/>
          </a:xfrm>
          <a:prstGeom prst="rect">
            <a:avLst/>
          </a:prstGeom>
        </p:spPr>
        <p:txBody>
          <a:bodyPr/>
          <a:lstStyle>
            <a:lvl1pPr algn="l">
              <a:defRPr sz="4000" b="0" i="0" cap="all"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84" y="1552717"/>
            <a:ext cx="5471877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00284" y="2176551"/>
            <a:ext cx="5471877" cy="404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26" y="349645"/>
            <a:ext cx="1829060" cy="723495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6361020" y="1552717"/>
            <a:ext cx="5427197" cy="44071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361020" y="5959844"/>
            <a:ext cx="5471877" cy="402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0" i="0">
                <a:solidFill>
                  <a:schemeClr val="tx1"/>
                </a:solidFill>
                <a:latin typeface="Proxima Nova Cond Regular"/>
                <a:cs typeface="Proxima Nova Cond Regular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4068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Conten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master2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7" y="355100"/>
            <a:ext cx="9130688" cy="1143000"/>
          </a:xfrm>
          <a:prstGeom prst="rect">
            <a:avLst/>
          </a:prstGeom>
        </p:spPr>
        <p:txBody>
          <a:bodyPr/>
          <a:lstStyle>
            <a:lvl1pPr algn="l">
              <a:defRPr sz="4000" b="0" i="0" cap="all"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284" y="1558173"/>
            <a:ext cx="5471877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00284" y="2182007"/>
            <a:ext cx="5471877" cy="41743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GRDCLogoStackedSm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26" y="349645"/>
            <a:ext cx="1829060" cy="723495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361020" y="5959844"/>
            <a:ext cx="5471877" cy="402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 b="0" i="0">
                <a:solidFill>
                  <a:schemeClr val="tx1"/>
                </a:solidFill>
                <a:latin typeface="Proxima Nova Cond Regular"/>
                <a:cs typeface="Proxima Nova Cond Regular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361020" y="1598062"/>
            <a:ext cx="5427197" cy="4333327"/>
          </a:xfrm>
          <a:prstGeom prst="rect">
            <a:avLst/>
          </a:prstGeom>
          <a:solidFill>
            <a:srgbClr val="008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8752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6489306" y="1725268"/>
            <a:ext cx="5197189" cy="3595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67" b="0" i="0" cap="all">
                <a:solidFill>
                  <a:srgbClr val="65B797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8"/>
          </p:nvPr>
        </p:nvSpPr>
        <p:spPr>
          <a:xfrm>
            <a:off x="6493141" y="5321154"/>
            <a:ext cx="5093095" cy="579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chemeClr val="bg1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982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master2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5418" y="2233038"/>
            <a:ext cx="5280583" cy="412331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Proxima Nova Cond Semibold"/>
                <a:cs typeface="Proxima Nova Cond Semibold"/>
              </a:defRPr>
            </a:lvl1pPr>
            <a:lvl2pPr>
              <a:defRPr sz="2133" b="0" i="0">
                <a:latin typeface="Proxima Nova Cond Semibold"/>
                <a:cs typeface="Proxima Nova Cond Semibold"/>
              </a:defRPr>
            </a:lvl2pPr>
            <a:lvl3pPr>
              <a:defRPr sz="1867" b="0" i="0">
                <a:latin typeface="Proxima Nova Cond Semibold"/>
                <a:cs typeface="Proxima Nova Cond Semibold"/>
              </a:defRPr>
            </a:lvl3pPr>
            <a:lvl4pPr>
              <a:defRPr sz="1600" b="0" i="0">
                <a:latin typeface="Proxima Nova Cond Semibold"/>
                <a:cs typeface="Proxima Nova Cond Semibold"/>
              </a:defRPr>
            </a:lvl4pPr>
            <a:lvl5pPr>
              <a:defRPr sz="2400" b="0" i="0">
                <a:latin typeface="Proxima Nova Cond Semibold"/>
                <a:cs typeface="Proxima Nova Cond Semibold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00285" y="1552717"/>
            <a:ext cx="5295716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6162841" y="1552717"/>
            <a:ext cx="5295716" cy="623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>
                <a:solidFill>
                  <a:srgbClr val="008752"/>
                </a:solidFill>
                <a:latin typeface="Proxima Nova Cond Semibold"/>
                <a:cs typeface="Proxima Nova Cond Semibold"/>
              </a:defRPr>
            </a:lvl1pPr>
            <a:lvl2pPr marL="0" indent="0">
              <a:buNone/>
              <a:defRPr sz="2400" b="0" i="0" baseline="0">
                <a:latin typeface="Proxima Nova Cond Semibold"/>
                <a:cs typeface="Proxima Nova Cond Semibold"/>
              </a:defRPr>
            </a:lvl2pPr>
            <a:lvl3pPr marL="1219170" indent="0">
              <a:buNone/>
              <a:defRPr b="0" i="0">
                <a:latin typeface="Proxima Nova Cond Semibold"/>
                <a:cs typeface="Proxima Nova Cond Semibold"/>
              </a:defRPr>
            </a:lvl3pPr>
            <a:lvl4pPr marL="1828754" indent="0">
              <a:buNone/>
              <a:defRPr b="0" i="0">
                <a:latin typeface="Proxima Nova Cond Semibold"/>
                <a:cs typeface="Proxima Nova Cond Semibold"/>
              </a:defRPr>
            </a:lvl4pPr>
            <a:lvl5pPr marL="2438339" indent="0">
              <a:buNone/>
              <a:defRPr b="0" i="0">
                <a:latin typeface="Proxima Nova Cond Semibold"/>
                <a:cs typeface="Proxima Nova Cond Semi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4"/>
          </p:nvPr>
        </p:nvSpPr>
        <p:spPr>
          <a:xfrm>
            <a:off x="6162841" y="2233038"/>
            <a:ext cx="5295716" cy="4123313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Proxima Nova Cond Semibold"/>
                <a:cs typeface="Proxima Nova Cond Semibold"/>
              </a:defRPr>
            </a:lvl1pPr>
            <a:lvl2pPr>
              <a:defRPr sz="2133" b="0" i="0">
                <a:latin typeface="Proxima Nova Cond Semibold"/>
                <a:cs typeface="Proxima Nova Cond Semibold"/>
              </a:defRPr>
            </a:lvl2pPr>
            <a:lvl3pPr>
              <a:defRPr sz="1867" b="0" i="0">
                <a:latin typeface="Proxima Nova Cond Semibold"/>
                <a:cs typeface="Proxima Nova Cond Semibold"/>
              </a:defRPr>
            </a:lvl3pPr>
            <a:lvl4pPr>
              <a:defRPr sz="1600" b="0" i="0">
                <a:latin typeface="Proxima Nova Cond Semibold"/>
                <a:cs typeface="Proxima Nova Cond Semibold"/>
              </a:defRPr>
            </a:lvl4pPr>
            <a:lvl5pPr>
              <a:defRPr sz="2400" b="0" i="0">
                <a:latin typeface="Proxima Nova Cond Semibold"/>
                <a:cs typeface="Proxima Nova Cond Semibold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7" name="Picture 16" descr="GRDCLogoStackedSm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26" y="349645"/>
            <a:ext cx="1829060" cy="7234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5418" y="349644"/>
            <a:ext cx="9149021" cy="1143000"/>
          </a:xfrm>
          <a:prstGeom prst="rect">
            <a:avLst/>
          </a:prstGeom>
        </p:spPr>
        <p:txBody>
          <a:bodyPr/>
          <a:lstStyle>
            <a:lvl1pPr algn="l">
              <a:defRPr sz="4000" b="0" i="0" cap="all">
                <a:latin typeface="Proxima Nova Cond Semibold"/>
                <a:cs typeface="Proxima Nova Cond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master2BG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417" y="2543943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AU"/>
              <a:t>Thank you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15417" y="3686943"/>
            <a:ext cx="5445603" cy="266940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cap="none">
                <a:solidFill>
                  <a:schemeClr val="bg1"/>
                </a:solidFill>
                <a:latin typeface="Proxima Nova Cond Semibold"/>
                <a:ea typeface="+mj-ea"/>
                <a:cs typeface="Proxima Nova Cond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1333" dirty="0"/>
              <a:t>Grains Research and Development Corporation (GRDC)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A    Level 4, East Building, 4 National Circuit, Barton, ACT 2600 Australia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P    PO Box 5367 Kingston, ACT 2604 Australia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T    +61 2 6166 4500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F    +61 2 6166 4599</a:t>
            </a:r>
          </a:p>
          <a:p>
            <a:pPr>
              <a:lnSpc>
                <a:spcPct val="150000"/>
              </a:lnSpc>
            </a:pPr>
            <a:r>
              <a:rPr lang="en-AU" sz="1333" dirty="0" err="1"/>
              <a:t>www.grdc.com.au</a:t>
            </a:r>
            <a:endParaRPr lang="en-AU" sz="1333" dirty="0"/>
          </a:p>
          <a:p>
            <a:endParaRPr lang="en-AU" sz="1333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061" y="6020315"/>
            <a:ext cx="196140" cy="15949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1109769" y="5854702"/>
            <a:ext cx="1391489" cy="2855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cap="none">
                <a:solidFill>
                  <a:schemeClr val="bg1"/>
                </a:solidFill>
                <a:latin typeface="Proxima Nova Cond Semibold"/>
                <a:ea typeface="+mj-ea"/>
                <a:cs typeface="Proxima Nova Cond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1333" dirty="0"/>
              <a:t>@</a:t>
            </a:r>
            <a:r>
              <a:rPr lang="en-AU" sz="1333" dirty="0" err="1"/>
              <a:t>thegrdc</a:t>
            </a:r>
            <a:endParaRPr lang="en-AU" sz="1333" dirty="0"/>
          </a:p>
        </p:txBody>
      </p:sp>
    </p:spTree>
    <p:extLst>
      <p:ext uri="{BB962C8B-B14F-4D97-AF65-F5344CB8AC3E}">
        <p14:creationId xmlns:p14="http://schemas.microsoft.com/office/powerpoint/2010/main" val="7183245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951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gradFill>
          <a:gsLst>
            <a:gs pos="0">
              <a:schemeClr val="tx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8B13D-CC5C-0B42-A0D8-558FA9F87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364549" y="-1439206"/>
            <a:ext cx="14556551" cy="97043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E0C58B-3E3C-AA4E-A42B-808C1983F00C}"/>
              </a:ext>
            </a:extLst>
          </p:cNvPr>
          <p:cNvSpPr/>
          <p:nvPr userDrawn="1"/>
        </p:nvSpPr>
        <p:spPr>
          <a:xfrm>
            <a:off x="-3" y="4465254"/>
            <a:ext cx="8708572" cy="1684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3B233-63CA-0D47-9CA6-817EB853614F}"/>
              </a:ext>
            </a:extLst>
          </p:cNvPr>
          <p:cNvSpPr/>
          <p:nvPr userDrawn="1"/>
        </p:nvSpPr>
        <p:spPr>
          <a:xfrm>
            <a:off x="8708569" y="4465254"/>
            <a:ext cx="2578420" cy="1684109"/>
          </a:xfrm>
          <a:prstGeom prst="rect">
            <a:avLst/>
          </a:prstGeom>
          <a:solidFill>
            <a:srgbClr val="006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29815" y="4482814"/>
            <a:ext cx="8048932" cy="824495"/>
          </a:xfrm>
          <a:prstGeom prst="rect">
            <a:avLst/>
          </a:prstGeom>
        </p:spPr>
        <p:txBody>
          <a:bodyPr/>
          <a:lstStyle>
            <a:lvl1pPr algn="l">
              <a:defRPr sz="3333" b="0" i="0" cap="none">
                <a:solidFill>
                  <a:srgbClr val="006B3B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9815" y="5281880"/>
            <a:ext cx="8048932" cy="82580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333" b="0" i="0" cap="none">
                <a:solidFill>
                  <a:srgbClr val="474746"/>
                </a:solidFill>
                <a:latin typeface="Proxima Nova Cond Semibold"/>
                <a:cs typeface="Proxima Nova Cond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628931" cy="366183"/>
          </a:xfrm>
        </p:spPr>
        <p:txBody>
          <a:bodyPr/>
          <a:lstStyle/>
          <a:p>
            <a:fld id="{94C32A94-79C8-404C-B673-0B5167C01108}" type="datetimeFigureOut">
              <a:t>8/27/2024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1017" y="6356351"/>
            <a:ext cx="4232444" cy="366183"/>
          </a:xfrm>
        </p:spPr>
        <p:txBody>
          <a:bodyPr/>
          <a:lstStyle/>
          <a:p>
            <a:r>
              <a:rPr lang="en-US" dirty="0"/>
              <a:t>Grain Research Update – Location X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5352" y="6356351"/>
            <a:ext cx="2844800" cy="366183"/>
          </a:xfrm>
        </p:spPr>
        <p:txBody>
          <a:bodyPr/>
          <a:lstStyle/>
          <a:p>
            <a:fld id="{B31EF92D-7D80-0A4A-9837-F7EAA0F96635}" type="slidenum"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6EBFE-6C19-294A-9EC9-3AC83A08A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755" y="4813725"/>
            <a:ext cx="2091375" cy="9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5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FCC65-1C31-4A22-8B8D-A8DFFD83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78B88-7B79-4399-8772-EB94361E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B3A1F-0FB3-468B-84CC-87EA5626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505B1-FA66-4BE7-8E59-DDBE1CD2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557D5B-A07A-4CB8-99F6-675FE46E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569A44-5DBD-4652-B5B4-6A9CF41D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446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09C24D1-1FC0-9F4F-BE86-63E545237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417" y="2543943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  <a:latin typeface="Proxima Nova Cond Semibold"/>
                <a:cs typeface="Proxima Nova Cond Semibold"/>
              </a:defRPr>
            </a:lvl1pPr>
          </a:lstStyle>
          <a:p>
            <a:r>
              <a:rPr lang="en-AU"/>
              <a:t>Thank you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815417" y="3861011"/>
            <a:ext cx="5445603" cy="21546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cap="none">
                <a:solidFill>
                  <a:schemeClr val="bg1"/>
                </a:solidFill>
                <a:latin typeface="Proxima Nova Cond Semibold"/>
                <a:ea typeface="+mj-ea"/>
                <a:cs typeface="Proxima Nova Cond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1333" dirty="0"/>
              <a:t>Grains Research and Development Corporation (GRDC)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A    Level 4, East Building, 4 National Circuit, Barton, ACT 2600 Australia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P    PO Box 5367 Kingston, ACT 2604 Australia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T    +61 2 6166 4500</a:t>
            </a:r>
          </a:p>
          <a:p>
            <a:pPr>
              <a:lnSpc>
                <a:spcPct val="150000"/>
              </a:lnSpc>
            </a:pPr>
            <a:r>
              <a:rPr lang="en-AU" sz="1333" dirty="0"/>
              <a:t>F    +61 2 6166 4599</a:t>
            </a:r>
          </a:p>
          <a:p>
            <a:pPr>
              <a:lnSpc>
                <a:spcPct val="150000"/>
              </a:lnSpc>
            </a:pPr>
            <a:r>
              <a:rPr lang="en-AU" sz="1333" dirty="0" err="1"/>
              <a:t>www.grdc.com.au</a:t>
            </a:r>
            <a:endParaRPr lang="en-AU" sz="1333" dirty="0"/>
          </a:p>
          <a:p>
            <a:pPr>
              <a:lnSpc>
                <a:spcPct val="150000"/>
              </a:lnSpc>
            </a:pPr>
            <a:r>
              <a:rPr lang="en-AU" sz="1333" dirty="0"/>
              <a:t>      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061" y="6151139"/>
            <a:ext cx="196140" cy="15949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1109769" y="5985525"/>
            <a:ext cx="3305020" cy="3708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 cap="none">
                <a:solidFill>
                  <a:schemeClr val="bg1"/>
                </a:solidFill>
                <a:latin typeface="Proxima Nova Cond Semibold"/>
                <a:ea typeface="+mj-ea"/>
                <a:cs typeface="Proxima Nova Cond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1333" dirty="0"/>
              <a:t>@</a:t>
            </a:r>
            <a:r>
              <a:rPr lang="en-AU" sz="1333" dirty="0" err="1"/>
              <a:t>thegrdc</a:t>
            </a:r>
            <a:r>
              <a:rPr lang="en-AU" sz="1333" dirty="0"/>
              <a:t>      @</a:t>
            </a:r>
            <a:r>
              <a:rPr lang="en-AU" sz="1333"/>
              <a:t>GRDCSouth     </a:t>
            </a:r>
            <a:r>
              <a:rPr lang="en-AU" sz="1333" dirty="0"/>
              <a:t>#</a:t>
            </a:r>
            <a:r>
              <a:rPr lang="en-AU" sz="1333" dirty="0" err="1"/>
              <a:t>GRDCUpdates</a:t>
            </a:r>
            <a:r>
              <a:rPr lang="en-AU" sz="1333" dirty="0"/>
              <a:t>	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628931" cy="366183"/>
          </a:xfrm>
        </p:spPr>
        <p:txBody>
          <a:bodyPr/>
          <a:lstStyle/>
          <a:p>
            <a:fld id="{94C32A94-79C8-404C-B673-0B5167C01108}" type="datetimeFigureOut">
              <a:t>8/27/2024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41017" y="6356351"/>
            <a:ext cx="4232444" cy="366183"/>
          </a:xfrm>
        </p:spPr>
        <p:txBody>
          <a:bodyPr/>
          <a:lstStyle/>
          <a:p>
            <a:r>
              <a:rPr lang="en-US" dirty="0"/>
              <a:t>Grain Research Update – Perth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5352" y="6356351"/>
            <a:ext cx="2844800" cy="366183"/>
          </a:xfrm>
        </p:spPr>
        <p:txBody>
          <a:bodyPr/>
          <a:lstStyle/>
          <a:p>
            <a:fld id="{B31EF92D-7D80-0A4A-9837-F7EAA0F96635}" type="slidenum"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E38EFA-C57F-034B-B0F6-F3E57A2A36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31" y="5695203"/>
            <a:ext cx="2271271" cy="116279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0BBE5-1FF3-8E46-A8B6-E469768112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81467" y="4447117"/>
            <a:ext cx="1219200" cy="121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6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998C-79E6-29CD-622C-5E54458C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DA03A-BB01-2CF7-B70F-BEAB86658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7B825-60DF-78C3-1A09-ED9A81F2B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E4B53-AC4F-C38B-3E9A-212B4787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A4C9E-EEF0-815D-7A53-A6BB1C33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42615-4CD3-F3DF-F98F-12B57234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206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DE9E-4E8B-8917-D5B3-DC0F9041E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1EA46-6B5C-5F42-3206-5A2DB2E03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7C277-5FBB-C3DB-CFEC-08A7FD3B2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24C15-1863-B405-3479-B8DFB77B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6707-39B6-F8F0-3807-B3188D25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6862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7397-E6CB-9E33-1C6D-5E700C63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DE6E-F6EE-9867-7CF9-9F8B19F47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24328-73E7-7C7C-6036-B2899D9D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F9FFA-C99B-511C-A944-B10CBEF7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E5D4-2C47-D2A9-0EED-9A760EFF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225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2BA-42B1-A9D7-D235-10600D93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9DC26-CC14-BE88-A9F1-F27D619D1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9C77F-3232-1AED-3408-7F70063D1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A3C2-F45F-535B-D049-1CA1DA6F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C5797-C73B-1DD5-5C4C-44E20514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56731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C563-5F1D-BDE4-FA3A-83736746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2AAF6-00B2-5DD5-B6DC-FFE57F82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A64B5-6956-08C3-6FE0-C6C5984CB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E1FA-1930-A47B-F07D-CDB82A39D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77FB0-6FB9-D1C6-D813-887BD6BC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DF8EC-2B84-60BE-05B4-3516BAAF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038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9EB6-ADE1-C77E-FD0F-E15B9846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2EA49-14B6-C623-2E2D-4B40DBF6B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04F32-17E8-A5F9-159F-62D02120C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48FA1-CCA1-2BDF-C72D-1E928DB9E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73217-622F-9725-9C46-967B38852D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024E73-5463-EBAD-A4F3-9601AC6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97747A-A472-B465-B5A7-DF45A99D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B409A-DEC2-5999-69B4-EB444F78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1444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674A-FF10-2E59-07EC-C948E763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AB6DA-16D6-F950-FA95-CDFBF9B0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6D074-EE8C-6D3F-2C0E-C9068D66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0EAF7-EC0B-68EB-E1F2-64EC2BA8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2349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79F55-3D30-A110-3E86-9337299E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7038B-6BE1-2D87-DACF-1CD14041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3DF75-2A8A-CD27-1931-3FBACEFC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5432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A45B-9451-C36C-49C2-80F8C3C4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419D-67F2-61DC-0041-DAADD35C6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0ED76-3C53-CA35-1023-68674AF21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91809-BE8E-E9C1-48C1-DD09AEDC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F685A-DFC0-1E80-8285-C8D92FAD4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F18D1-E548-90F2-6A6F-14E058F0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88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61C51-F6ED-4347-BC49-2B771AF8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D2A965-14AE-46FE-B164-B9E6D7AEF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0E3643-7809-4210-B2E4-05FD38D36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2D7BB7-3BB7-42BF-BD44-30FA811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27/08/2024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9AC082-E8A5-47E2-A2F3-2CD4542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7E9635-9370-4DDA-B5EF-B34C5CF2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61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AD78B-7F3F-960E-9650-CBF6A92DE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5E4A0-97EE-DACE-DFBA-E0CCCC8808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4D875-7128-3F29-544A-CC7D1070C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407BB-CC50-BE2D-C710-6BFFAA04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224B5-4278-2CA4-90AF-CD98FCEA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6C776-F083-0B9E-2375-AC1B8718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6794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D25B0-2776-179F-1426-E1463FAC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575DF-9D1E-632E-DC84-595CDABE2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BCCE5-EDCE-D929-201B-0705E7BF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4535-87D4-A1E5-90D5-E17174C7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569A1-1C07-7197-C3A9-8CF1F458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3857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2705B-AB5D-D303-077B-2B7FEC7AB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E27D9-61D7-1F13-6E65-63CF70F4B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D7078-4125-9D1F-6504-5BB687FF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B789C-7FC4-CC47-DA30-5921E4C1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2ED58-F195-24DD-8C51-48090BA9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1441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2372883"/>
            <a:ext cx="4800533" cy="2304256"/>
          </a:xfrm>
        </p:spPr>
        <p:txBody>
          <a:bodyPr anchor="b" anchorCtr="0">
            <a:normAutofit/>
          </a:bodyPr>
          <a:lstStyle>
            <a:lvl1pPr algn="l"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4869160"/>
            <a:ext cx="4800533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3710454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2372883"/>
            <a:ext cx="4800533" cy="2304256"/>
          </a:xfrm>
        </p:spPr>
        <p:txBody>
          <a:bodyPr anchor="b" anchorCtr="0">
            <a:normAutofit/>
          </a:bodyPr>
          <a:lstStyle>
            <a:lvl1pPr algn="l"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4869160"/>
            <a:ext cx="4800533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85284" cy="6858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6588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0337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75830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2468893"/>
            <a:ext cx="11521277" cy="384042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133" y="1231140"/>
            <a:ext cx="11507507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933" b="0">
                <a:solidFill>
                  <a:schemeClr val="accent2"/>
                </a:solidFill>
              </a:defRPr>
            </a:lvl2pPr>
            <a:lvl3pPr>
              <a:buNone/>
              <a:defRPr sz="3733">
                <a:solidFill>
                  <a:srgbClr val="00A9CE"/>
                </a:solidFill>
              </a:defRPr>
            </a:lvl3pPr>
            <a:lvl4pPr>
              <a:buNone/>
              <a:defRPr sz="3733">
                <a:solidFill>
                  <a:srgbClr val="00A9CE"/>
                </a:solidFill>
              </a:defRPr>
            </a:lvl4pPr>
            <a:lvl5pPr>
              <a:buNone/>
              <a:defRPr sz="373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328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221139"/>
            <a:ext cx="5384800" cy="408818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393" y="2221139"/>
            <a:ext cx="5384800" cy="408818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55226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586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0535EF-84B8-4902-8133-DF89375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D46F90-63C9-495E-A623-9B8BD3308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FF5E7-38A4-483B-853E-821EFD7F2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65085E-2F2F-41F4-98D1-701987F4A329}" type="datetimeFigureOut">
              <a:rPr lang="fr-FR" smtClean="0"/>
              <a:pPr/>
              <a:t>27/08/2024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AD9F4C-5CC3-4D43-827B-DE36A3BD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B8A449-A696-42AD-AB61-734A7B49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B25A46-D16C-4E16-AAE0-72064F15385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322994"/>
            <a:ext cx="11521280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3" y="1316768"/>
            <a:ext cx="11521279" cy="4765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829" y="6504333"/>
            <a:ext cx="8111793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8105" y="6504333"/>
            <a:ext cx="385052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4239" y="3326611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0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6936" y="3637761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0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3" y="3626649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626BB0-421F-45FC-898B-98965B01538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794" y="6349615"/>
            <a:ext cx="1796119" cy="30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4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5995" indent="-215995" algn="l" defTabSz="914377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31989" indent="-215995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215995" algn="l" defTabSz="914377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63978" indent="-215995" algn="l" defTabSz="914377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973" indent="-215995" algn="l" defTabSz="914377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2133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EF1E9-8749-2905-B47C-C91506D8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F0974-9E70-F761-78B5-147586EE0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97636-29EF-6E04-B564-1C89369F4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99197-F8F2-422A-A498-E46150846292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BDCB2-F396-9FCE-B8C4-2B49DD6E5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67212-B4BE-1EF9-C44B-4C8DDBE0C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FB39-B614-4C3B-8D4F-EBA7545CCC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60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15B4A-35B7-1920-945D-79F46301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25F73-C1C6-2D07-2413-E86CE62F1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710A9-DB48-BAFD-74F9-5DD0D564C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E2F2F-3DBB-4034-905F-BD59B97777B3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3DD51-151A-615F-5811-F437EE518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E72A-C540-31F4-B438-CEF9DC54E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B1F2-3DE2-40CC-9479-99223652A0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803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8103" y="6504333"/>
            <a:ext cx="385052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240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240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2" y="3626646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06418" y="6082479"/>
            <a:ext cx="589559" cy="5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8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7993" indent="-287993" algn="l" defTabSz="121917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987" indent="-239994" algn="l" defTabSz="121917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863978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151971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439964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•"/>
        <a:tabLst/>
        <a:defRPr sz="2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32A94-79C8-404C-B673-0B5167C01108}" type="datetimeFigureOut"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F92D-7D80-0A4A-9837-F7EAA0F966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8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049547-19CF-EA6E-CA14-32C1205E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5083D-43AA-2FC0-6F19-2EEFB871D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034DD-A47D-3DC8-1B98-EE588A220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53F6-91F7-4BBB-8908-D0282E0F2C21}" type="datetimeFigureOut">
              <a:rPr lang="en-AU" smtClean="0"/>
              <a:t>27/08/2024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007CB-255A-462C-5499-2FADDED02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C375-0018-1A54-3280-08F6A50D4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6DCB4-3E1F-4B43-942E-A3DCEB6D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3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1231141"/>
            <a:ext cx="11521280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3" y="2224915"/>
            <a:ext cx="11521277" cy="4084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8103" y="6504333"/>
            <a:ext cx="385052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240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240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2" y="3626646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5361" y="358123"/>
            <a:ext cx="589559" cy="5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8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7993" indent="-287993" algn="l" defTabSz="121917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6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863978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151971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439964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•"/>
        <a:tabLst/>
        <a:defRPr sz="2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jpeg"/><Relationship Id="rId4" Type="http://schemas.openxmlformats.org/officeDocument/2006/relationships/image" Target="../media/image23.png"/><Relationship Id="rId9" Type="http://schemas.openxmlformats.org/officeDocument/2006/relationships/image" Target="../media/image53.jpe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1.jpeg"/><Relationship Id="rId5" Type="http://schemas.openxmlformats.org/officeDocument/2006/relationships/image" Target="../media/image59.pn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E1B68-4580-4072-AE45-D51048FED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82" y="0"/>
            <a:ext cx="11261035" cy="2643394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G x M interactions with solar radiation and temperature in the critical period to achieve high cereal and canola yields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E9FF09-D834-40B9-A4CA-D8EE4E086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04" y="3017127"/>
            <a:ext cx="10021957" cy="138291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Kenton Porker</a:t>
            </a:r>
            <a:r>
              <a:rPr lang="en-AU" sz="24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A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Nick Poole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Darcy Warren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Julianne Lilley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Felicity Harris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John Kirkegaard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/>
              <a:t>CSIRO, FAR Australia, CSU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11C0C03-60C1-CDD2-E95B-5D07198F59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3463" y="4773775"/>
            <a:ext cx="1739900" cy="10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6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12E851-2FDF-2D9E-448E-20992849AB8E}"/>
              </a:ext>
            </a:extLst>
          </p:cNvPr>
          <p:cNvGrpSpPr/>
          <p:nvPr/>
        </p:nvGrpSpPr>
        <p:grpSpPr>
          <a:xfrm>
            <a:off x="1281495" y="1449990"/>
            <a:ext cx="9624394" cy="4411455"/>
            <a:chOff x="1033846" y="1343658"/>
            <a:chExt cx="8777289" cy="3627556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AA5E46A7-6342-4D99-971B-D27B48B81FD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931135" y="1343658"/>
            <a:ext cx="288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D5562BBD-86AA-11A5-3307-68AF0D34877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33846" y="1371214"/>
            <a:ext cx="288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FD402B50-911D-40D7-972B-1729612284B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819199" y="1371214"/>
            <a:ext cx="288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FD57A2-599E-9B89-D0CE-8864D991A80C}"/>
              </a:ext>
            </a:extLst>
          </p:cNvPr>
          <p:cNvSpPr txBox="1"/>
          <p:nvPr/>
        </p:nvSpPr>
        <p:spPr>
          <a:xfrm>
            <a:off x="2454206" y="2833889"/>
            <a:ext cx="81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5002-3C34-D0FF-79AA-AA729BC2D482}"/>
              </a:ext>
            </a:extLst>
          </p:cNvPr>
          <p:cNvSpPr txBox="1"/>
          <p:nvPr/>
        </p:nvSpPr>
        <p:spPr>
          <a:xfrm>
            <a:off x="2545247" y="1909010"/>
            <a:ext cx="77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Barley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28371-5AD2-BA02-91D0-8ACCCAE7E7B9}"/>
              </a:ext>
            </a:extLst>
          </p:cNvPr>
          <p:cNvSpPr txBox="1"/>
          <p:nvPr/>
        </p:nvSpPr>
        <p:spPr>
          <a:xfrm>
            <a:off x="1046523" y="5725540"/>
            <a:ext cx="985936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critical period for both barley and wheat is the period from 20 days prior to flower and 10days post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E0E0A-62AA-C220-DCAD-DC6DA1DD3E3D}"/>
              </a:ext>
            </a:extLst>
          </p:cNvPr>
          <p:cNvSpPr txBox="1"/>
          <p:nvPr/>
        </p:nvSpPr>
        <p:spPr>
          <a:xfrm>
            <a:off x="843675" y="155106"/>
            <a:ext cx="10376313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The critical period for barley is slightly different to wheat? 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No. 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Sensitivity to timing and duration? 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02F04-1209-A484-7019-2EF582F0570E}"/>
              </a:ext>
            </a:extLst>
          </p:cNvPr>
          <p:cNvSpPr txBox="1"/>
          <p:nvPr/>
        </p:nvSpPr>
        <p:spPr>
          <a:xfrm>
            <a:off x="2502369" y="1367718"/>
            <a:ext cx="727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method can be used for wheat and barley – however the slope differs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26F1C77-0007-F6CB-9DF6-7E015813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233" y="5660929"/>
            <a:ext cx="1125710" cy="11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7C9A2-CDA8-6B82-0ED8-ED635FA56A3F}"/>
              </a:ext>
            </a:extLst>
          </p:cNvPr>
          <p:cNvSpPr txBox="1"/>
          <p:nvPr/>
        </p:nvSpPr>
        <p:spPr>
          <a:xfrm>
            <a:off x="272716" y="6396216"/>
            <a:ext cx="23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Porker et al (in Review 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CE18E4-4B71-AF01-C3AE-35BAD9C2DB6A}"/>
              </a:ext>
            </a:extLst>
          </p:cNvPr>
          <p:cNvSpPr/>
          <p:nvPr/>
        </p:nvSpPr>
        <p:spPr>
          <a:xfrm>
            <a:off x="9391780" y="1886749"/>
            <a:ext cx="200967" cy="31654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ncil Images - Free Download on Freepik">
            <a:extLst>
              <a:ext uri="{FF2B5EF4-FFF2-40B4-BE49-F238E27FC236}">
                <a16:creationId xmlns:a16="http://schemas.microsoft.com/office/drawing/2014/main" id="{A30A0388-CD2C-095A-57AC-605AD1D3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8462">
            <a:off x="4394855" y="2617483"/>
            <a:ext cx="2087868" cy="20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F0CDC87-D3D0-444F-A28E-15C9F8E98BF9}"/>
              </a:ext>
            </a:extLst>
          </p:cNvPr>
          <p:cNvGraphicFramePr>
            <a:graphicFrameLocks/>
          </p:cNvGraphicFramePr>
          <p:nvPr/>
        </p:nvGraphicFramePr>
        <p:xfrm>
          <a:off x="12956" y="1017061"/>
          <a:ext cx="7563303" cy="5635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2371C8F4-F015-39EB-B9D5-70CA8FCA4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7" t="21652" r="17504" b="2673"/>
          <a:stretch/>
        </p:blipFill>
        <p:spPr bwMode="auto">
          <a:xfrm>
            <a:off x="6299763" y="1744970"/>
            <a:ext cx="2301166" cy="32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20365-6C19-4246-B8BB-649CD15D0899}"/>
              </a:ext>
            </a:extLst>
          </p:cNvPr>
          <p:cNvSpPr txBox="1"/>
          <p:nvPr/>
        </p:nvSpPr>
        <p:spPr>
          <a:xfrm>
            <a:off x="1516814" y="431810"/>
            <a:ext cx="96177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proposed relationship between potential yield and PTQ in the critical period for canola based on 60% of wheat.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F1C3B-381A-8178-3A90-2C585ECA5899}"/>
              </a:ext>
            </a:extLst>
          </p:cNvPr>
          <p:cNvSpPr txBox="1"/>
          <p:nvPr/>
        </p:nvSpPr>
        <p:spPr>
          <a:xfrm>
            <a:off x="8899860" y="1744970"/>
            <a:ext cx="304352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Glucose equivalents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Penning de Vries</a:t>
            </a: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1974)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(Hocking et al., 1997)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Comparative yields </a:t>
            </a:r>
            <a:endParaRPr kumimoji="0" lang="en-A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 (Holland et al., 1999)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WUE equations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of wheat in non-water limited environments  (GRDC Hyper-yielding 2020 – 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CBD89-2E4D-1510-9A94-568FF5CFC7FC}"/>
              </a:ext>
            </a:extLst>
          </p:cNvPr>
          <p:cNvSpPr txBox="1"/>
          <p:nvPr/>
        </p:nvSpPr>
        <p:spPr>
          <a:xfrm rot="19023960">
            <a:off x="2845761" y="3066731"/>
            <a:ext cx="354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Kirkegaard 2020 (GRDC HYC Report)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744D23-0FF2-D945-61F5-318D24B7B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777" y="5564505"/>
            <a:ext cx="1125710" cy="11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820365-6C19-4246-B8BB-649CD15D0899}"/>
              </a:ext>
            </a:extLst>
          </p:cNvPr>
          <p:cNvSpPr txBox="1"/>
          <p:nvPr/>
        </p:nvSpPr>
        <p:spPr>
          <a:xfrm>
            <a:off x="869950" y="224870"/>
            <a:ext cx="10452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 </a:t>
            </a:r>
            <a:r>
              <a:rPr lang="en-AU" sz="2800" b="1" dirty="0">
                <a:solidFill>
                  <a:prstClr val="black"/>
                </a:solidFill>
                <a:latin typeface="Calibri" panose="020F0502020204030204"/>
              </a:rPr>
              <a:t>slightly more complicated in Rapeseed -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yields were being achieved in the southern high rainfall zones despite low PTQ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F0CDC87-D3D0-444F-A28E-15C9F8E98B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350202"/>
              </p:ext>
            </p:extLst>
          </p:nvPr>
        </p:nvGraphicFramePr>
        <p:xfrm>
          <a:off x="1148316" y="922779"/>
          <a:ext cx="8010752" cy="580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E110161E-BE5F-2AF9-833B-8638B26773AB}"/>
              </a:ext>
            </a:extLst>
          </p:cNvPr>
          <p:cNvSpPr/>
          <p:nvPr/>
        </p:nvSpPr>
        <p:spPr>
          <a:xfrm>
            <a:off x="4474540" y="2472660"/>
            <a:ext cx="1511300" cy="25019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61BFD-2DED-FF6E-4167-07409DFDE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804" y="2261717"/>
            <a:ext cx="1593342" cy="789648"/>
          </a:xfrm>
          <a:prstGeom prst="rect">
            <a:avLst/>
          </a:prstGeom>
        </p:spPr>
      </p:pic>
      <p:pic>
        <p:nvPicPr>
          <p:cNvPr id="4" name="Picture 2" descr="FAR Australia launches rebrand - FAR Australia FAR Australia">
            <a:extLst>
              <a:ext uri="{FF2B5EF4-FFF2-40B4-BE49-F238E27FC236}">
                <a16:creationId xmlns:a16="http://schemas.microsoft.com/office/drawing/2014/main" id="{106F45C7-630A-6866-36C0-C638DFEF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434" y="3143367"/>
            <a:ext cx="1976873" cy="116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and Centre - GRDC">
            <a:extLst>
              <a:ext uri="{FF2B5EF4-FFF2-40B4-BE49-F238E27FC236}">
                <a16:creationId xmlns:a16="http://schemas.microsoft.com/office/drawing/2014/main" id="{BD410927-6C2D-2A3E-FE3C-178A1A3B8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44" y="4395854"/>
            <a:ext cx="1935663" cy="9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557ADA6-260D-114C-F4B2-8E200981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777" y="5564505"/>
            <a:ext cx="1125710" cy="11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68E666-5E72-7877-53EC-0B1DA3CC679F}"/>
              </a:ext>
            </a:extLst>
          </p:cNvPr>
          <p:cNvGraphicFramePr>
            <a:graphicFrameLocks/>
          </p:cNvGraphicFramePr>
          <p:nvPr/>
        </p:nvGraphicFramePr>
        <p:xfrm>
          <a:off x="575556" y="1224917"/>
          <a:ext cx="6304256" cy="4997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A10114-6EAD-1AD8-E795-E0117E0A7313}"/>
              </a:ext>
            </a:extLst>
          </p:cNvPr>
          <p:cNvSpPr txBox="1"/>
          <p:nvPr/>
        </p:nvSpPr>
        <p:spPr>
          <a:xfrm>
            <a:off x="583079" y="237484"/>
            <a:ext cx="111889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Canola can compensate for low grain number (from low PTQ in the critical period) in favourable grain filling environments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96D2A8-4546-32E3-07F6-A91111113537}"/>
              </a:ext>
            </a:extLst>
          </p:cNvPr>
          <p:cNvCxnSpPr>
            <a:cxnSpLocks/>
          </p:cNvCxnSpPr>
          <p:nvPr/>
        </p:nvCxnSpPr>
        <p:spPr>
          <a:xfrm>
            <a:off x="1359368" y="3380867"/>
            <a:ext cx="473663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43D9F1-9F2F-364C-B32D-8A331598EF05}"/>
              </a:ext>
            </a:extLst>
          </p:cNvPr>
          <p:cNvSpPr txBox="1"/>
          <p:nvPr/>
        </p:nvSpPr>
        <p:spPr>
          <a:xfrm>
            <a:off x="6939397" y="1466057"/>
            <a:ext cx="4505773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Shading experiments that reduced grain number had a -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3%, 29%, or 61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 increase in seed weight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Zhang and </a:t>
            </a:r>
            <a:r>
              <a:rPr kumimoji="0" lang="en-A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Flottmann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(2015), Kirkegaard et al. (2018) and Labra et al. (2017),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4D3311-1C1D-57DA-B68E-8DDE4F8BF4AF}"/>
              </a:ext>
            </a:extLst>
          </p:cNvPr>
          <p:cNvSpPr txBox="1"/>
          <p:nvPr/>
        </p:nvSpPr>
        <p:spPr>
          <a:xfrm>
            <a:off x="3206828" y="1841227"/>
            <a:ext cx="342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44%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in seed weight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73103C-394D-B1DC-B3BA-781F1AF6C3BE}"/>
              </a:ext>
            </a:extLst>
          </p:cNvPr>
          <p:cNvCxnSpPr>
            <a:cxnSpLocks/>
          </p:cNvCxnSpPr>
          <p:nvPr/>
        </p:nvCxnSpPr>
        <p:spPr>
          <a:xfrm flipH="1" flipV="1">
            <a:off x="4588719" y="3429000"/>
            <a:ext cx="761298" cy="4273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0C239E-5099-1DFC-16C2-4ACB83B65474}"/>
              </a:ext>
            </a:extLst>
          </p:cNvPr>
          <p:cNvCxnSpPr>
            <a:cxnSpLocks/>
          </p:cNvCxnSpPr>
          <p:nvPr/>
        </p:nvCxnSpPr>
        <p:spPr>
          <a:xfrm>
            <a:off x="2857500" y="2775512"/>
            <a:ext cx="751768" cy="561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98EABE-1A04-2209-2AD2-DC81A398003C}"/>
              </a:ext>
            </a:extLst>
          </p:cNvPr>
          <p:cNvSpPr txBox="1"/>
          <p:nvPr/>
        </p:nvSpPr>
        <p:spPr>
          <a:xfrm>
            <a:off x="5395012" y="3695887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grain fill (3.8mg)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F8433C-ACD3-DE15-79FA-B7EF6E51B954}"/>
              </a:ext>
            </a:extLst>
          </p:cNvPr>
          <p:cNvSpPr txBox="1"/>
          <p:nvPr/>
        </p:nvSpPr>
        <p:spPr>
          <a:xfrm>
            <a:off x="2179471" y="2208512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 grain fill (5.4mg)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11FF84-670B-A423-D03B-0990EE44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437" y="5507616"/>
            <a:ext cx="1125710" cy="11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F9FFEC-4333-A926-B274-502CA216A0EA}"/>
              </a:ext>
            </a:extLst>
          </p:cNvPr>
          <p:cNvCxnSpPr/>
          <p:nvPr/>
        </p:nvCxnSpPr>
        <p:spPr>
          <a:xfrm>
            <a:off x="3899199" y="3380867"/>
            <a:ext cx="0" cy="22504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D9EEBD-ABBE-C93E-9BFA-18512FB1A715}"/>
              </a:ext>
            </a:extLst>
          </p:cNvPr>
          <p:cNvCxnSpPr/>
          <p:nvPr/>
        </p:nvCxnSpPr>
        <p:spPr>
          <a:xfrm>
            <a:off x="4588719" y="3380867"/>
            <a:ext cx="0" cy="2250499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2020 Australian 10c Coin Brilliant Unc. Ex Mint Set 💥Free Post💥 - Picture 1 of 4">
            <a:extLst>
              <a:ext uri="{FF2B5EF4-FFF2-40B4-BE49-F238E27FC236}">
                <a16:creationId xmlns:a16="http://schemas.microsoft.com/office/drawing/2014/main" id="{36915D4D-2856-AA34-83EE-9A616CC1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43" y="3959352"/>
            <a:ext cx="1548657" cy="14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2022 AUSTRALIA .5c UNCIRCULATED COIN Ex RAM Mint Set Five Cent Coin - Picture 1 of 1">
            <a:extLst>
              <a:ext uri="{FF2B5EF4-FFF2-40B4-BE49-F238E27FC236}">
                <a16:creationId xmlns:a16="http://schemas.microsoft.com/office/drawing/2014/main" id="{0CED5985-6C2D-2922-A1A6-C006F0A8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21" y="3856335"/>
            <a:ext cx="886879" cy="9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2022 AUSTRALIA .5c UNCIRCULATED COIN Ex RAM Mint Set Five Cent Coin - Picture 1 of 1">
            <a:extLst>
              <a:ext uri="{FF2B5EF4-FFF2-40B4-BE49-F238E27FC236}">
                <a16:creationId xmlns:a16="http://schemas.microsoft.com/office/drawing/2014/main" id="{7D19D308-0EC0-3387-1498-F0B368F0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72" y="4821402"/>
            <a:ext cx="886879" cy="9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686591-DFB4-BBDC-3E15-620A63A7FBD2}"/>
              </a:ext>
            </a:extLst>
          </p:cNvPr>
          <p:cNvSpPr txBox="1"/>
          <p:nvPr/>
        </p:nvSpPr>
        <p:spPr>
          <a:xfrm>
            <a:off x="8782969" y="4506116"/>
            <a:ext cx="63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3991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60BB-D56C-963E-3230-E589058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highlights: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EDD1-E70D-20AD-8D00-4720C5A5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grain yields &gt;15 Mg ha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wheat, &gt;12 Mg ha</a:t>
            </a:r>
            <a:r>
              <a:rPr lang="en-AU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barley, and Canola &gt;5t/ha are possible – new benchmarks, and grain number models need to be updated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Photothermal quotient in the critical period is applicable to all crops but require species specific adjustments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Yield more constrained by solar radiation and temperature where water supply &gt;400mm - </a:t>
            </a:r>
            <a:r>
              <a:rPr lang="en-AU" sz="2400" dirty="0"/>
              <a:t>This is not a new concept!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2400" dirty="0"/>
              <a:t>Renewed focused on breeding and agronomy in the critical period. 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6877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Thank you</a:t>
            </a:r>
          </a:p>
        </p:txBody>
      </p:sp>
      <p:pic>
        <p:nvPicPr>
          <p:cNvPr id="2" name="Picture 2" descr="Brand Centre - GRDC">
            <a:extLst>
              <a:ext uri="{FF2B5EF4-FFF2-40B4-BE49-F238E27FC236}">
                <a16:creationId xmlns:a16="http://schemas.microsoft.com/office/drawing/2014/main" id="{7935A6CF-734F-D6AC-9007-06996B3B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03" y="3573042"/>
            <a:ext cx="2218343" cy="113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AR Australia launches rebrand - FAR Australia FAR Australia">
            <a:extLst>
              <a:ext uri="{FF2B5EF4-FFF2-40B4-BE49-F238E27FC236}">
                <a16:creationId xmlns:a16="http://schemas.microsoft.com/office/drawing/2014/main" id="{CBDB9983-DD29-53C9-ACA1-9EF5C7BD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0" y="3501021"/>
            <a:ext cx="2170940" cy="12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40702C-6149-AE35-A6CB-467BE6E8EA0A}"/>
              </a:ext>
            </a:extLst>
          </p:cNvPr>
          <p:cNvSpPr txBox="1"/>
          <p:nvPr/>
        </p:nvSpPr>
        <p:spPr>
          <a:xfrm>
            <a:off x="3637033" y="211441"/>
            <a:ext cx="437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Acknowledgements</a:t>
            </a:r>
            <a:endParaRPr kumimoji="0" lang="en-A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D7A74-871F-B110-6562-6C93C579AD6C}"/>
              </a:ext>
            </a:extLst>
          </p:cNvPr>
          <p:cNvSpPr txBox="1"/>
          <p:nvPr/>
        </p:nvSpPr>
        <p:spPr>
          <a:xfrm>
            <a:off x="2279133" y="5108762"/>
            <a:ext cx="673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Stewart Coventry (AGT), Jason Eglinton (SRA), Tim March, Neil Fettell,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Matthew Tucker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Groundcover">
            <a:extLst>
              <a:ext uri="{FF2B5EF4-FFF2-40B4-BE49-F238E27FC236}">
                <a16:creationId xmlns:a16="http://schemas.microsoft.com/office/drawing/2014/main" id="{1984AC1F-2DF2-0ADA-BCB0-4466EA3B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840" y="1188547"/>
            <a:ext cx="4606243" cy="182107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163F916-7893-0199-9C41-7CA498E17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285" y="1109314"/>
            <a:ext cx="3566963" cy="2091543"/>
          </a:xfrm>
          <a:prstGeom prst="rect">
            <a:avLst/>
          </a:prstGeom>
        </p:spPr>
      </p:pic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AF527D44-11AB-A915-8AB6-7204C89BC8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425" y="4693466"/>
            <a:ext cx="1544513" cy="1159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6ED2B-43AD-8A5A-4002-FF70AF1D79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619" y="4338962"/>
            <a:ext cx="1706772" cy="48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8D9E0-302E-CEDA-0707-D931EAC0F7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779" y="4314349"/>
            <a:ext cx="1656048" cy="487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9B2C8-6158-C0AC-3D95-B87E4AC2F0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014" y="4958506"/>
            <a:ext cx="1618295" cy="796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860A51-C678-B9BC-8C71-56E25A8508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687" y="5017905"/>
            <a:ext cx="1019300" cy="637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54376-1028-A320-6193-C6F97297BC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017" y="4883843"/>
            <a:ext cx="911080" cy="916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6E17C-C4A3-9442-4F5F-168D9C31B5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1958" y="4314347"/>
            <a:ext cx="2111255" cy="306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C20A6-FD88-DA8D-D281-88E13026D9C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568" y="4277187"/>
            <a:ext cx="1823837" cy="605927"/>
          </a:xfrm>
          <a:prstGeom prst="rect">
            <a:avLst/>
          </a:prstGeom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E7C9B4D-1146-25AD-20EA-5BB812FCBF9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121" y="4754446"/>
            <a:ext cx="722553" cy="1000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0DF846-2E67-2B68-EAE3-41EB1C1286D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937" y="4989664"/>
            <a:ext cx="696555" cy="69655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00F0FB72-0734-8DDC-5BCF-7386B6566A3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709" y="4953682"/>
            <a:ext cx="1544513" cy="905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F914B-BF37-C4F4-9D93-89A7EE4C596F}"/>
              </a:ext>
            </a:extLst>
          </p:cNvPr>
          <p:cNvSpPr txBox="1"/>
          <p:nvPr/>
        </p:nvSpPr>
        <p:spPr>
          <a:xfrm>
            <a:off x="4574980" y="5994101"/>
            <a:ext cx="269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HYC Collaborating Partners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4107B-E70E-1DED-C278-73EC84EAE00D}"/>
              </a:ext>
            </a:extLst>
          </p:cNvPr>
          <p:cNvSpPr txBox="1"/>
          <p:nvPr/>
        </p:nvSpPr>
        <p:spPr>
          <a:xfrm>
            <a:off x="2344497" y="3377042"/>
            <a:ext cx="703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FAR2004-002SAX, FAR0003 GRDC Hyper-yielding crops </a:t>
            </a:r>
          </a:p>
        </p:txBody>
      </p:sp>
    </p:spTree>
    <p:extLst>
      <p:ext uri="{BB962C8B-B14F-4D97-AF65-F5344CB8AC3E}">
        <p14:creationId xmlns:p14="http://schemas.microsoft.com/office/powerpoint/2010/main" val="422976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6D4D3EB-3A1B-22D7-387F-961D525EC234}"/>
              </a:ext>
            </a:extLst>
          </p:cNvPr>
          <p:cNvGraphicFramePr>
            <a:graphicFrameLocks/>
          </p:cNvGraphicFramePr>
          <p:nvPr/>
        </p:nvGraphicFramePr>
        <p:xfrm>
          <a:off x="203229" y="928244"/>
          <a:ext cx="7730275" cy="5043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F7C469C9-4186-FE43-6B91-B7B4B8324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32738" y="1320007"/>
            <a:ext cx="5268287" cy="3951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D60C8-4880-94C4-C5AA-F5AB6B7CA27E}"/>
              </a:ext>
            </a:extLst>
          </p:cNvPr>
          <p:cNvSpPr txBox="1"/>
          <p:nvPr/>
        </p:nvSpPr>
        <p:spPr>
          <a:xfrm>
            <a:off x="7891273" y="5498871"/>
            <a:ext cx="3808768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Awn-peep 23rd Nov 2022 =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12.38t/ha actual yield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992B149-FB80-2837-24D7-8D8520EF150F}"/>
              </a:ext>
            </a:extLst>
          </p:cNvPr>
          <p:cNvSpPr/>
          <p:nvPr/>
        </p:nvSpPr>
        <p:spPr>
          <a:xfrm rot="6439227">
            <a:off x="6572288" y="1010796"/>
            <a:ext cx="455369" cy="2955969"/>
          </a:xfrm>
          <a:prstGeom prst="downArrow">
            <a:avLst>
              <a:gd name="adj1" fmla="val 50000"/>
              <a:gd name="adj2" fmla="val 4649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E4043CE-A15B-EB67-98C8-614CAD9BC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65" y="5742618"/>
            <a:ext cx="1698371" cy="995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326FAB-C642-D8FD-3B47-76C29C4F2347}"/>
              </a:ext>
            </a:extLst>
          </p:cNvPr>
          <p:cNvSpPr txBox="1"/>
          <p:nvPr/>
        </p:nvSpPr>
        <p:spPr>
          <a:xfrm>
            <a:off x="2492156" y="111846"/>
            <a:ext cx="720396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Tasmania spring barley ~ 4.5 month crop life cycle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5DC38C03-DEAB-0ED7-F6FC-9AA495C930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251" y="5659720"/>
            <a:ext cx="2269043" cy="1161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006A3-136C-18EB-6761-306B4E185162}"/>
              </a:ext>
            </a:extLst>
          </p:cNvPr>
          <p:cNvSpPr txBox="1"/>
          <p:nvPr/>
        </p:nvSpPr>
        <p:spPr>
          <a:xfrm>
            <a:off x="2646395" y="6085508"/>
            <a:ext cx="226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Hagley Tas,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7BD89-A53E-B4C4-0D32-0698D331B1E0}"/>
              </a:ext>
            </a:extLst>
          </p:cNvPr>
          <p:cNvSpPr txBox="1"/>
          <p:nvPr/>
        </p:nvSpPr>
        <p:spPr>
          <a:xfrm rot="20303371">
            <a:off x="1214249" y="2362307"/>
            <a:ext cx="126374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67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term avg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864B4-EB06-3D9F-88F0-4E024819252A}"/>
              </a:ext>
            </a:extLst>
          </p:cNvPr>
          <p:cNvSpPr txBox="1"/>
          <p:nvPr/>
        </p:nvSpPr>
        <p:spPr>
          <a:xfrm>
            <a:off x="3329553" y="2684128"/>
            <a:ext cx="151423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E2BE9-6A62-D601-F81E-AE247B830B9D}"/>
              </a:ext>
            </a:extLst>
          </p:cNvPr>
          <p:cNvSpPr/>
          <p:nvPr/>
        </p:nvSpPr>
        <p:spPr>
          <a:xfrm>
            <a:off x="1473200" y="4470400"/>
            <a:ext cx="5905500" cy="28771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CROP LIFE CYCLE – SOW to MATURITY</a:t>
            </a:r>
          </a:p>
        </p:txBody>
      </p:sp>
    </p:spTree>
    <p:extLst>
      <p:ext uri="{BB962C8B-B14F-4D97-AF65-F5344CB8AC3E}">
        <p14:creationId xmlns:p14="http://schemas.microsoft.com/office/powerpoint/2010/main" val="41665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6C7062-5097-6062-3E9A-9F3346808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69" y="1261178"/>
            <a:ext cx="3395403" cy="45219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84E8AF-FA8A-1370-6457-B2E667072254}"/>
              </a:ext>
            </a:extLst>
          </p:cNvPr>
          <p:cNvSpPr txBox="1">
            <a:spLocks/>
          </p:cNvSpPr>
          <p:nvPr/>
        </p:nvSpPr>
        <p:spPr>
          <a:xfrm>
            <a:off x="959345" y="70923"/>
            <a:ext cx="10515600" cy="879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Benchmarking Potential Yield</a:t>
            </a:r>
            <a:b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under best practice </a:t>
            </a: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water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and </a:t>
            </a: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climate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are the only factors limiting yield</a:t>
            </a: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B07938-322F-DE84-38F4-CE40E0A4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38" y="149133"/>
            <a:ext cx="824100" cy="8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and Centre - GRDC">
            <a:extLst>
              <a:ext uri="{FF2B5EF4-FFF2-40B4-BE49-F238E27FC236}">
                <a16:creationId xmlns:a16="http://schemas.microsoft.com/office/drawing/2014/main" id="{BA325D71-18C3-8CCC-43B3-CE459C21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4" y="222554"/>
            <a:ext cx="1417043" cy="7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AR Australia launches rebrand - FAR Australia FAR Australia">
            <a:extLst>
              <a:ext uri="{FF2B5EF4-FFF2-40B4-BE49-F238E27FC236}">
                <a16:creationId xmlns:a16="http://schemas.microsoft.com/office/drawing/2014/main" id="{D1FCD1E8-E12E-50B8-025D-CCDCA0E2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60" y="2167494"/>
            <a:ext cx="1589282" cy="9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7219E-5532-ACA1-F647-06C1DB6D9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60"/>
          <a:stretch/>
        </p:blipFill>
        <p:spPr>
          <a:xfrm>
            <a:off x="169894" y="1261178"/>
            <a:ext cx="7417442" cy="5458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8395A6-B79F-85FA-FD42-10893AEF4EA1}"/>
              </a:ext>
            </a:extLst>
          </p:cNvPr>
          <p:cNvSpPr txBox="1"/>
          <p:nvPr/>
        </p:nvSpPr>
        <p:spPr>
          <a:xfrm>
            <a:off x="556054" y="1796089"/>
            <a:ext cx="1091889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Growers &amp; researchers </a:t>
            </a:r>
            <a:r>
              <a:rPr kumimoji="0" lang="en-AU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routinely achieving rapeseed yields &gt;5t/ha &amp;  Cereal yields &gt; 8t/ha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despite water supply exceeding &gt;400mm in the higher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rainfall zones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9CB97E3-8AFA-1E8D-02FE-5C2530B33DF4}"/>
              </a:ext>
            </a:extLst>
          </p:cNvPr>
          <p:cNvSpPr/>
          <p:nvPr/>
        </p:nvSpPr>
        <p:spPr>
          <a:xfrm>
            <a:off x="1792357" y="4797548"/>
            <a:ext cx="288235" cy="20513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1A908C6-3C49-28DA-3A35-231963C11C52}"/>
              </a:ext>
            </a:extLst>
          </p:cNvPr>
          <p:cNvSpPr/>
          <p:nvPr/>
        </p:nvSpPr>
        <p:spPr>
          <a:xfrm>
            <a:off x="5410193" y="6119449"/>
            <a:ext cx="288235" cy="20513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3CDF6D3C-07CA-9E10-735B-9835A34C438F}"/>
              </a:ext>
            </a:extLst>
          </p:cNvPr>
          <p:cNvSpPr/>
          <p:nvPr/>
        </p:nvSpPr>
        <p:spPr>
          <a:xfrm>
            <a:off x="4724394" y="5314383"/>
            <a:ext cx="288235" cy="20513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3EB74C8-689D-6AD8-8CDA-BF493CFFE73E}"/>
              </a:ext>
            </a:extLst>
          </p:cNvPr>
          <p:cNvSpPr/>
          <p:nvPr/>
        </p:nvSpPr>
        <p:spPr>
          <a:xfrm>
            <a:off x="5062325" y="5443595"/>
            <a:ext cx="288235" cy="20513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EC1F00E9-939F-492A-B30B-99535381D431}"/>
              </a:ext>
            </a:extLst>
          </p:cNvPr>
          <p:cNvSpPr/>
          <p:nvPr/>
        </p:nvSpPr>
        <p:spPr>
          <a:xfrm>
            <a:off x="5708371" y="5065910"/>
            <a:ext cx="288235" cy="20513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F1575F-D06D-2CC8-7A42-E82AF30BBF3F}"/>
              </a:ext>
            </a:extLst>
          </p:cNvPr>
          <p:cNvSpPr txBox="1"/>
          <p:nvPr/>
        </p:nvSpPr>
        <p:spPr>
          <a:xfrm>
            <a:off x="7271362" y="5796283"/>
            <a:ext cx="414781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AU" sz="1800" b="1" dirty="0"/>
              <a:t>Aus High Rainfall Zone - ~11% annual cropping are</a:t>
            </a:r>
            <a:r>
              <a:rPr lang="en-AU" b="1" dirty="0"/>
              <a:t>a (2.7m ha)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CD22052-64BF-AA96-62A8-A2FC5275A7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026" y="52154"/>
            <a:ext cx="1739900" cy="10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4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E8CB2-F972-4CE2-C9E0-C52E576A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1528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b="1" dirty="0">
                <a:latin typeface="+mn-lt"/>
              </a:rPr>
              <a:t>Let’s focus on crop conditions in the critical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1EC7F-C734-BC56-5912-D4A0366EF531}"/>
              </a:ext>
            </a:extLst>
          </p:cNvPr>
          <p:cNvSpPr txBox="1"/>
          <p:nvPr/>
        </p:nvSpPr>
        <p:spPr>
          <a:xfrm>
            <a:off x="1191863" y="5571511"/>
            <a:ext cx="1084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focus on reducing stress (frost, heat, moisture)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Optimal flowering Periods (Lilley et al 2019) </a:t>
            </a:r>
            <a:r>
              <a:rPr kumimoji="0" lang="en-AU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maximising growth in the critical period  (*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Slafer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2023)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DA2AF0AF-7D75-BCAA-7F24-53D783E6B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12383"/>
          <a:stretch/>
        </p:blipFill>
        <p:spPr bwMode="auto">
          <a:xfrm>
            <a:off x="673100" y="1615966"/>
            <a:ext cx="5100097" cy="35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E29A2-EC68-66C6-ACF4-991E4B71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6" y="5803523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 bicycle parked in a field&#10;&#10;Description automatically generated with low confidence">
            <a:extLst>
              <a:ext uri="{FF2B5EF4-FFF2-40B4-BE49-F238E27FC236}">
                <a16:creationId xmlns:a16="http://schemas.microsoft.com/office/drawing/2014/main" id="{12B73401-D36E-99EA-82B6-390E3B1ECD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131" y="1580831"/>
            <a:ext cx="5329769" cy="36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2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C5549-1B22-45A2-CB16-BDC0FC25B6F6}"/>
              </a:ext>
            </a:extLst>
          </p:cNvPr>
          <p:cNvSpPr/>
          <p:nvPr/>
        </p:nvSpPr>
        <p:spPr>
          <a:xfrm>
            <a:off x="6315371" y="3032933"/>
            <a:ext cx="2385866" cy="2611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BEF005-C5CB-9BE8-50B9-CDE59077B1C6}"/>
              </a:ext>
            </a:extLst>
          </p:cNvPr>
          <p:cNvSpPr/>
          <p:nvPr/>
        </p:nvSpPr>
        <p:spPr>
          <a:xfrm>
            <a:off x="3946359" y="3032934"/>
            <a:ext cx="1795518" cy="2598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E8006-0CA5-BC87-0611-4A4E4BD7253B}"/>
              </a:ext>
            </a:extLst>
          </p:cNvPr>
          <p:cNvSpPr txBox="1"/>
          <p:nvPr/>
        </p:nvSpPr>
        <p:spPr>
          <a:xfrm>
            <a:off x="631653" y="243739"/>
            <a:ext cx="11367436" cy="21852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 number (yield potential) is defined in a species-specific critical period and is proportional to;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rate of growth in the critical period;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duration of the critical period,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reproductive allocation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BBC3F2A-C40F-2BDB-6E98-1CBF41E13A0D}"/>
              </a:ext>
            </a:extLst>
          </p:cNvPr>
          <p:cNvSpPr/>
          <p:nvPr/>
        </p:nvSpPr>
        <p:spPr>
          <a:xfrm>
            <a:off x="2780598" y="3383432"/>
            <a:ext cx="4410075" cy="1781668"/>
          </a:xfrm>
          <a:custGeom>
            <a:avLst/>
            <a:gdLst>
              <a:gd name="connsiteX0" fmla="*/ 0 w 2390775"/>
              <a:gd name="connsiteY0" fmla="*/ 319 h 934262"/>
              <a:gd name="connsiteX1" fmla="*/ 466725 w 2390775"/>
              <a:gd name="connsiteY1" fmla="*/ 152719 h 934262"/>
              <a:gd name="connsiteX2" fmla="*/ 1028700 w 2390775"/>
              <a:gd name="connsiteY2" fmla="*/ 933769 h 934262"/>
              <a:gd name="connsiteX3" fmla="*/ 1733550 w 2390775"/>
              <a:gd name="connsiteY3" fmla="*/ 267019 h 934262"/>
              <a:gd name="connsiteX4" fmla="*/ 2085975 w 2390775"/>
              <a:gd name="connsiteY4" fmla="*/ 47944 h 934262"/>
              <a:gd name="connsiteX5" fmla="*/ 2390775 w 2390775"/>
              <a:gd name="connsiteY5" fmla="*/ 38419 h 9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0775" h="934262">
                <a:moveTo>
                  <a:pt x="0" y="319"/>
                </a:moveTo>
                <a:cubicBezTo>
                  <a:pt x="147637" y="-1269"/>
                  <a:pt x="295275" y="-2856"/>
                  <a:pt x="466725" y="152719"/>
                </a:cubicBezTo>
                <a:cubicBezTo>
                  <a:pt x="638175" y="308294"/>
                  <a:pt x="817563" y="914719"/>
                  <a:pt x="1028700" y="933769"/>
                </a:cubicBezTo>
                <a:cubicBezTo>
                  <a:pt x="1239837" y="952819"/>
                  <a:pt x="1557338" y="414656"/>
                  <a:pt x="1733550" y="267019"/>
                </a:cubicBezTo>
                <a:cubicBezTo>
                  <a:pt x="1909762" y="119382"/>
                  <a:pt x="1976437" y="86044"/>
                  <a:pt x="2085975" y="47944"/>
                </a:cubicBezTo>
                <a:cubicBezTo>
                  <a:pt x="2195513" y="9844"/>
                  <a:pt x="2293144" y="24131"/>
                  <a:pt x="2390775" y="38419"/>
                </a:cubicBezTo>
              </a:path>
            </a:pathLst>
          </a:custGeom>
          <a:noFill/>
          <a:ln w="762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594157703">
                  <a:custGeom>
                    <a:avLst/>
                    <a:gdLst>
                      <a:gd name="connsiteX0" fmla="*/ 0 w 4410075"/>
                      <a:gd name="connsiteY0" fmla="*/ 608 h 1781668"/>
                      <a:gd name="connsiteX1" fmla="*/ 860930 w 4410075"/>
                      <a:gd name="connsiteY1" fmla="*/ 291240 h 1781668"/>
                      <a:gd name="connsiteX2" fmla="*/ 1897562 w 4410075"/>
                      <a:gd name="connsiteY2" fmla="*/ 1780727 h 1781668"/>
                      <a:gd name="connsiteX3" fmla="*/ 3197743 w 4410075"/>
                      <a:gd name="connsiteY3" fmla="*/ 509213 h 1781668"/>
                      <a:gd name="connsiteX4" fmla="*/ 3847834 w 4410075"/>
                      <a:gd name="connsiteY4" fmla="*/ 91430 h 1781668"/>
                      <a:gd name="connsiteX5" fmla="*/ 4410075 w 4410075"/>
                      <a:gd name="connsiteY5" fmla="*/ 73266 h 1781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0075" h="1781668" extrusionOk="0">
                        <a:moveTo>
                          <a:pt x="0" y="608"/>
                        </a:moveTo>
                        <a:cubicBezTo>
                          <a:pt x="252111" y="20239"/>
                          <a:pt x="540342" y="32174"/>
                          <a:pt x="860930" y="291240"/>
                        </a:cubicBezTo>
                        <a:cubicBezTo>
                          <a:pt x="1207968" y="641210"/>
                          <a:pt x="1504901" y="1721158"/>
                          <a:pt x="1897562" y="1780727"/>
                        </a:cubicBezTo>
                        <a:cubicBezTo>
                          <a:pt x="2251363" y="1823602"/>
                          <a:pt x="2845120" y="800626"/>
                          <a:pt x="3197743" y="509213"/>
                        </a:cubicBezTo>
                        <a:cubicBezTo>
                          <a:pt x="3526322" y="240350"/>
                          <a:pt x="3652387" y="170103"/>
                          <a:pt x="3847834" y="91430"/>
                        </a:cubicBezTo>
                        <a:cubicBezTo>
                          <a:pt x="4050348" y="-13269"/>
                          <a:pt x="4250876" y="71337"/>
                          <a:pt x="4410075" y="7326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0D1FCE-324B-1B6E-A1FC-4EE56F81642B}"/>
              </a:ext>
            </a:extLst>
          </p:cNvPr>
          <p:cNvSpPr/>
          <p:nvPr/>
        </p:nvSpPr>
        <p:spPr>
          <a:xfrm>
            <a:off x="5226268" y="3371629"/>
            <a:ext cx="4764756" cy="1781668"/>
          </a:xfrm>
          <a:custGeom>
            <a:avLst/>
            <a:gdLst>
              <a:gd name="connsiteX0" fmla="*/ 0 w 4764756"/>
              <a:gd name="connsiteY0" fmla="*/ 608 h 1781668"/>
              <a:gd name="connsiteX1" fmla="*/ 930171 w 4764756"/>
              <a:gd name="connsiteY1" fmla="*/ 291240 h 1781668"/>
              <a:gd name="connsiteX2" fmla="*/ 2050173 w 4764756"/>
              <a:gd name="connsiteY2" fmla="*/ 1780727 h 1781668"/>
              <a:gd name="connsiteX3" fmla="*/ 3454922 w 4764756"/>
              <a:gd name="connsiteY3" fmla="*/ 509213 h 1781668"/>
              <a:gd name="connsiteX4" fmla="*/ 4157297 w 4764756"/>
              <a:gd name="connsiteY4" fmla="*/ 91430 h 1781668"/>
              <a:gd name="connsiteX5" fmla="*/ 4764756 w 4764756"/>
              <a:gd name="connsiteY5" fmla="*/ 73266 h 17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4756" h="1781668" extrusionOk="0">
                <a:moveTo>
                  <a:pt x="0" y="608"/>
                </a:moveTo>
                <a:cubicBezTo>
                  <a:pt x="266922" y="-41493"/>
                  <a:pt x="563144" y="38602"/>
                  <a:pt x="930171" y="291240"/>
                </a:cubicBezTo>
                <a:cubicBezTo>
                  <a:pt x="1259260" y="549364"/>
                  <a:pt x="1623137" y="1730716"/>
                  <a:pt x="2050173" y="1780727"/>
                </a:cubicBezTo>
                <a:cubicBezTo>
                  <a:pt x="2562655" y="1790318"/>
                  <a:pt x="3064884" y="773785"/>
                  <a:pt x="3454922" y="509213"/>
                </a:cubicBezTo>
                <a:cubicBezTo>
                  <a:pt x="3801380" y="213599"/>
                  <a:pt x="3953086" y="157723"/>
                  <a:pt x="4157297" y="91430"/>
                </a:cubicBezTo>
                <a:cubicBezTo>
                  <a:pt x="4360432" y="37012"/>
                  <a:pt x="4552092" y="72418"/>
                  <a:pt x="4764756" y="73266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668247110">
                  <a:custGeom>
                    <a:avLst/>
                    <a:gdLst>
                      <a:gd name="connsiteX0" fmla="*/ 0 w 2390775"/>
                      <a:gd name="connsiteY0" fmla="*/ 319 h 934262"/>
                      <a:gd name="connsiteX1" fmla="*/ 466725 w 2390775"/>
                      <a:gd name="connsiteY1" fmla="*/ 152719 h 934262"/>
                      <a:gd name="connsiteX2" fmla="*/ 1028700 w 2390775"/>
                      <a:gd name="connsiteY2" fmla="*/ 933769 h 934262"/>
                      <a:gd name="connsiteX3" fmla="*/ 1733550 w 2390775"/>
                      <a:gd name="connsiteY3" fmla="*/ 267019 h 934262"/>
                      <a:gd name="connsiteX4" fmla="*/ 2085975 w 2390775"/>
                      <a:gd name="connsiteY4" fmla="*/ 47944 h 934262"/>
                      <a:gd name="connsiteX5" fmla="*/ 2390775 w 2390775"/>
                      <a:gd name="connsiteY5" fmla="*/ 38419 h 934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90775" h="934262">
                        <a:moveTo>
                          <a:pt x="0" y="319"/>
                        </a:moveTo>
                        <a:cubicBezTo>
                          <a:pt x="147637" y="-1269"/>
                          <a:pt x="295275" y="-2856"/>
                          <a:pt x="466725" y="152719"/>
                        </a:cubicBezTo>
                        <a:cubicBezTo>
                          <a:pt x="638175" y="308294"/>
                          <a:pt x="817563" y="914719"/>
                          <a:pt x="1028700" y="933769"/>
                        </a:cubicBezTo>
                        <a:cubicBezTo>
                          <a:pt x="1239837" y="952819"/>
                          <a:pt x="1557338" y="414656"/>
                          <a:pt x="1733550" y="267019"/>
                        </a:cubicBezTo>
                        <a:cubicBezTo>
                          <a:pt x="1909762" y="119382"/>
                          <a:pt x="1976437" y="86044"/>
                          <a:pt x="2085975" y="47944"/>
                        </a:cubicBezTo>
                        <a:cubicBezTo>
                          <a:pt x="2195513" y="9844"/>
                          <a:pt x="2293144" y="24131"/>
                          <a:pt x="2390775" y="38419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C215F9-D767-73BC-7514-520013CA4197}"/>
              </a:ext>
            </a:extLst>
          </p:cNvPr>
          <p:cNvCxnSpPr>
            <a:cxnSpLocks/>
          </p:cNvCxnSpPr>
          <p:nvPr/>
        </p:nvCxnSpPr>
        <p:spPr>
          <a:xfrm>
            <a:off x="2132898" y="2651047"/>
            <a:ext cx="0" cy="301838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7D2346-CBC7-E4F9-5E65-F9D097BBCCB8}"/>
              </a:ext>
            </a:extLst>
          </p:cNvPr>
          <p:cNvCxnSpPr>
            <a:cxnSpLocks/>
          </p:cNvCxnSpPr>
          <p:nvPr/>
        </p:nvCxnSpPr>
        <p:spPr>
          <a:xfrm flipH="1">
            <a:off x="2132898" y="5669432"/>
            <a:ext cx="854151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D2E0FB-DFA5-746F-4D1E-1480092A846D}"/>
              </a:ext>
            </a:extLst>
          </p:cNvPr>
          <p:cNvSpPr txBox="1"/>
          <p:nvPr/>
        </p:nvSpPr>
        <p:spPr>
          <a:xfrm>
            <a:off x="3336655" y="6050647"/>
            <a:ext cx="592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time before and after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start of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flowering (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⁰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day)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1F73D6C4-1D32-9EC7-ED2F-BCE7CC929FF8}"/>
              </a:ext>
            </a:extLst>
          </p:cNvPr>
          <p:cNvGraphicFramePr>
            <a:graphicFrameLocks noGrp="1"/>
          </p:cNvGraphicFramePr>
          <p:nvPr/>
        </p:nvGraphicFramePr>
        <p:xfrm>
          <a:off x="2363508" y="5747561"/>
          <a:ext cx="849429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735">
                  <a:extLst>
                    <a:ext uri="{9D8B030D-6E8A-4147-A177-3AD203B41FA5}">
                      <a16:colId xmlns:a16="http://schemas.microsoft.com/office/drawing/2014/main" val="557132257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3515215402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2085285014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1835463117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1878104970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2248154218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1783385248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1516863703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1261481187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3157632340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2919659334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2792996940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3726068613"/>
                    </a:ext>
                  </a:extLst>
                </a:gridCol>
                <a:gridCol w="606735">
                  <a:extLst>
                    <a:ext uri="{9D8B030D-6E8A-4147-A177-3AD203B41FA5}">
                      <a16:colId xmlns:a16="http://schemas.microsoft.com/office/drawing/2014/main" val="1727350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20603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33C70BE5-B8B5-A368-A27D-6EC9847350DB}"/>
              </a:ext>
            </a:extLst>
          </p:cNvPr>
          <p:cNvSpPr txBox="1"/>
          <p:nvPr/>
        </p:nvSpPr>
        <p:spPr>
          <a:xfrm>
            <a:off x="6406721" y="5334784"/>
            <a:ext cx="2133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Canola (Kirkegaard et al 2018)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B11411-26FB-D5E0-9EE6-CC38B74CB3FF}"/>
              </a:ext>
            </a:extLst>
          </p:cNvPr>
          <p:cNvSpPr txBox="1"/>
          <p:nvPr/>
        </p:nvSpPr>
        <p:spPr>
          <a:xfrm>
            <a:off x="2562521" y="5055906"/>
            <a:ext cx="17955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Wheat (Fischer 1985),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Barley (Arisnabarreta &amp; Miralles 2008))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95A867-3701-7B6C-B426-D821693359CB}"/>
              </a:ext>
            </a:extLst>
          </p:cNvPr>
          <p:cNvSpPr txBox="1"/>
          <p:nvPr/>
        </p:nvSpPr>
        <p:spPr>
          <a:xfrm>
            <a:off x="10272854" y="2090399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Slafer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2023)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153712-9F54-A91F-9E4F-05EDED826149}"/>
              </a:ext>
            </a:extLst>
          </p:cNvPr>
          <p:cNvSpPr txBox="1"/>
          <p:nvPr/>
        </p:nvSpPr>
        <p:spPr>
          <a:xfrm rot="16200000">
            <a:off x="117678" y="3838102"/>
            <a:ext cx="307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to unstressed control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AE20E8B-20BA-7817-C6F6-67E3FFD3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090" y="5635621"/>
            <a:ext cx="1125710" cy="11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1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F6CF6A-E45D-2CEE-6CED-846C41995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3709" y="1412074"/>
            <a:ext cx="5012858" cy="3759644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5448C34D-D9F4-4769-C19B-4E1E61C1B3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64225" y="36381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E2E31F88-9F55-0F82-A7C9-843E9F75B2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16625" y="37905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218C5E-34D6-8C3B-4D40-BD33411D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2"/>
          <a:stretch/>
        </p:blipFill>
        <p:spPr>
          <a:xfrm>
            <a:off x="856860" y="1250735"/>
            <a:ext cx="4498474" cy="4469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65A0BD-42BC-E61C-D4AB-9A771C47EB58}"/>
              </a:ext>
            </a:extLst>
          </p:cNvPr>
          <p:cNvSpPr txBox="1"/>
          <p:nvPr/>
        </p:nvSpPr>
        <p:spPr>
          <a:xfrm>
            <a:off x="2768025" y="5632900"/>
            <a:ext cx="6114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of new European genetics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RGT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Accroc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(red winter) – 2016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RGT Planet (Spring barley) – 2016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AD6A77E-2B2B-ED98-9D6F-054F84622F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861" y="5301106"/>
            <a:ext cx="1739900" cy="10202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61B8F8-A154-F75A-9F2F-25C81DFAB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9450" y="5406430"/>
            <a:ext cx="1739900" cy="6881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276F08-5BD4-5041-9407-3DE365015A62}"/>
              </a:ext>
            </a:extLst>
          </p:cNvPr>
          <p:cNvSpPr txBox="1"/>
          <p:nvPr/>
        </p:nvSpPr>
        <p:spPr>
          <a:xfrm>
            <a:off x="260834" y="5624746"/>
            <a:ext cx="2317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Scepter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Broadly adapted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Released 2015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AA4AD-B409-D36A-D829-BA61069B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06" y="162980"/>
            <a:ext cx="11441437" cy="1119707"/>
          </a:xfrm>
        </p:spPr>
        <p:txBody>
          <a:bodyPr>
            <a:normAutofit fontScale="90000"/>
          </a:bodyPr>
          <a:lstStyle/>
          <a:p>
            <a:pPr algn="ctr"/>
            <a:r>
              <a:rPr lang="en-AU" sz="2800" b="1" dirty="0">
                <a:latin typeface="+mn-lt"/>
              </a:rPr>
              <a:t>The shift to slower developing (European) genetics in the Australia HRZ coincided with later flowering (later critical period), improved disease resistance, and lodging control   </a:t>
            </a:r>
            <a:endParaRPr lang="en-AU" sz="4800" b="1" dirty="0"/>
          </a:p>
        </p:txBody>
      </p:sp>
    </p:spTree>
    <p:extLst>
      <p:ext uri="{BB962C8B-B14F-4D97-AF65-F5344CB8AC3E}">
        <p14:creationId xmlns:p14="http://schemas.microsoft.com/office/powerpoint/2010/main" val="271908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C0274-7D41-BDB7-4269-B82F92E7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91" y="149376"/>
            <a:ext cx="11441437" cy="1119707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latin typeface="+mn-lt"/>
              </a:rPr>
              <a:t>Winter genetics enabled early sowing but later flowering and conditions of higher radiation and cooler temperatures in the critical period</a:t>
            </a:r>
            <a:endParaRPr lang="en-AU" sz="4800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06B212-AF19-15B5-FB80-87446EFCC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7" name="Picture 8">
            <a:extLst>
              <a:ext uri="{FF2B5EF4-FFF2-40B4-BE49-F238E27FC236}">
                <a16:creationId xmlns:a16="http://schemas.microsoft.com/office/drawing/2014/main" id="{F788A1C7-9329-294D-D706-863FE8AC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5" y="1602528"/>
            <a:ext cx="7508875" cy="47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EE60AE-3D7A-2750-2753-B2B1269CB501}"/>
              </a:ext>
            </a:extLst>
          </p:cNvPr>
          <p:cNvSpPr/>
          <p:nvPr/>
        </p:nvSpPr>
        <p:spPr>
          <a:xfrm>
            <a:off x="2557783" y="5678391"/>
            <a:ext cx="5080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2CF1F-62C9-CF0F-6DB3-2C4E9232612D}"/>
              </a:ext>
            </a:extLst>
          </p:cNvPr>
          <p:cNvSpPr/>
          <p:nvPr/>
        </p:nvSpPr>
        <p:spPr>
          <a:xfrm>
            <a:off x="4016608" y="5338724"/>
            <a:ext cx="4211226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1E601-7864-F4B3-602C-EF9BC4188BFE}"/>
              </a:ext>
            </a:extLst>
          </p:cNvPr>
          <p:cNvSpPr txBox="1"/>
          <p:nvPr/>
        </p:nvSpPr>
        <p:spPr>
          <a:xfrm>
            <a:off x="7852650" y="6039193"/>
            <a:ext cx="6609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/Wheat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E08F5-5916-39DD-9A6B-F69641ECC45C}"/>
              </a:ext>
            </a:extLst>
          </p:cNvPr>
          <p:cNvSpPr txBox="1"/>
          <p:nvPr/>
        </p:nvSpPr>
        <p:spPr>
          <a:xfrm>
            <a:off x="7823218" y="5718892"/>
            <a:ext cx="6609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/Wheat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210198-8AE6-1504-7812-85DD23FE7DF0}"/>
              </a:ext>
            </a:extLst>
          </p:cNvPr>
          <p:cNvSpPr/>
          <p:nvPr/>
        </p:nvSpPr>
        <p:spPr>
          <a:xfrm>
            <a:off x="2811783" y="5585810"/>
            <a:ext cx="497234" cy="410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738F7-D35D-870F-E9E2-B41788B258A9}"/>
              </a:ext>
            </a:extLst>
          </p:cNvPr>
          <p:cNvSpPr txBox="1"/>
          <p:nvPr/>
        </p:nvSpPr>
        <p:spPr>
          <a:xfrm>
            <a:off x="7852650" y="2541878"/>
            <a:ext cx="38941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light energy maximises photosynthesis 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 temperatures slow development and increases phase length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35E9F9-1F1C-B503-8C31-4B17413448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270" y="5718892"/>
            <a:ext cx="696555" cy="6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2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1A9991-7D8A-A412-7660-980C34B31C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8180" y="1062259"/>
          <a:ext cx="5275383" cy="5679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3" imgW="3547697" imgH="3819434" progId="Prism10.Document">
                  <p:embed/>
                </p:oleObj>
              </mc:Choice>
              <mc:Fallback>
                <p:oleObj name="Prism 10" r:id="rId3" imgW="3547697" imgH="3819434" progId="Prism10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71A9991-7D8A-A412-7660-980C34B31C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8180" y="1062259"/>
                        <a:ext cx="5275383" cy="5679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439A5D-EB33-CCE0-E343-57E07A5271B6}"/>
              </a:ext>
            </a:extLst>
          </p:cNvPr>
          <p:cNvSpPr txBox="1"/>
          <p:nvPr/>
        </p:nvSpPr>
        <p:spPr>
          <a:xfrm>
            <a:off x="7854998" y="2489938"/>
            <a:ext cx="359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Wakanui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New Zealand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34EFC-D46B-BA00-D7E7-166E4451356F}"/>
              </a:ext>
            </a:extLst>
          </p:cNvPr>
          <p:cNvSpPr txBox="1"/>
          <p:nvPr/>
        </p:nvSpPr>
        <p:spPr>
          <a:xfrm>
            <a:off x="7094966" y="3040321"/>
            <a:ext cx="359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Yanco, NSW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48FFE-A604-76C4-46A9-ECE3A3B91242}"/>
              </a:ext>
            </a:extLst>
          </p:cNvPr>
          <p:cNvSpPr txBox="1"/>
          <p:nvPr/>
        </p:nvSpPr>
        <p:spPr>
          <a:xfrm>
            <a:off x="5414886" y="3901760"/>
            <a:ext cx="359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Gatton,  Queensland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45C831F-861D-0338-DD54-B82BB413B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44707"/>
          <a:stretch/>
        </p:blipFill>
        <p:spPr>
          <a:xfrm>
            <a:off x="943394" y="2147800"/>
            <a:ext cx="2080846" cy="2066919"/>
          </a:xfr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546169-0245-4229-414F-027C6D55F185}"/>
              </a:ext>
            </a:extLst>
          </p:cNvPr>
          <p:cNvCxnSpPr>
            <a:cxnSpLocks/>
          </p:cNvCxnSpPr>
          <p:nvPr/>
        </p:nvCxnSpPr>
        <p:spPr>
          <a:xfrm flipV="1">
            <a:off x="3548606" y="4342634"/>
            <a:ext cx="1225413" cy="125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DCD7E6-8DF3-73BF-59E3-8507529DB9F4}"/>
              </a:ext>
            </a:extLst>
          </p:cNvPr>
          <p:cNvSpPr txBox="1"/>
          <p:nvPr/>
        </p:nvSpPr>
        <p:spPr>
          <a:xfrm>
            <a:off x="1071960" y="128942"/>
            <a:ext cx="10747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Benchmarking: Temperature and solar radiation (Photothermal Quotient) in the critical period sets yield potential in wheat when water isn’t limiting</a:t>
            </a:r>
            <a:endParaRPr kumimoji="0" lang="en-AU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3827C4-A8C3-C3F2-86D7-8E45119B38A6}"/>
              </a:ext>
            </a:extLst>
          </p:cNvPr>
          <p:cNvSpPr txBox="1"/>
          <p:nvPr/>
        </p:nvSpPr>
        <p:spPr>
          <a:xfrm>
            <a:off x="9158582" y="1368697"/>
            <a:ext cx="2721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 </a:t>
            </a: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Lamyman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Lincolnshire, Louth UK ~ 17.95 t/ha (10 month growing cycle)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C9D0FD-15F5-D0F2-0BA2-DAA904860B41}"/>
              </a:ext>
            </a:extLst>
          </p:cNvPr>
          <p:cNvSpPr txBox="1"/>
          <p:nvPr/>
        </p:nvSpPr>
        <p:spPr>
          <a:xfrm>
            <a:off x="567225" y="4222664"/>
            <a:ext cx="3138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 new concept (Rawson 1988),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 number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(Fischer 1985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57E8F0-EA9E-29B6-0577-BEAC99B1B75C}"/>
              </a:ext>
            </a:extLst>
          </p:cNvPr>
          <p:cNvSpPr txBox="1"/>
          <p:nvPr/>
        </p:nvSpPr>
        <p:spPr>
          <a:xfrm>
            <a:off x="6318948" y="1964191"/>
            <a:ext cx="2054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Angus and Peake 2008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EDB9B1-1D80-ECF0-BFB3-EEF62465692F}"/>
              </a:ext>
            </a:extLst>
          </p:cNvPr>
          <p:cNvSpPr txBox="1"/>
          <p:nvPr/>
        </p:nvSpPr>
        <p:spPr>
          <a:xfrm>
            <a:off x="5108423" y="6340302"/>
            <a:ext cx="3264805" cy="307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For the 30 days before anthesis          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DAF7899-572C-3061-57F6-225EB96044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91" y="5797635"/>
            <a:ext cx="696555" cy="696555"/>
          </a:xfrm>
          <a:prstGeom prst="rect">
            <a:avLst/>
          </a:prstGeom>
        </p:spPr>
      </p:pic>
      <p:pic>
        <p:nvPicPr>
          <p:cNvPr id="43" name="Picture 2" descr="Productor británico consigue récords Guinness en trigo y cebada con Ecoculture | La Voz de Almería">
            <a:extLst>
              <a:ext uri="{FF2B5EF4-FFF2-40B4-BE49-F238E27FC236}">
                <a16:creationId xmlns:a16="http://schemas.microsoft.com/office/drawing/2014/main" id="{E307D04F-B761-D629-8B09-3870B5F74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29774"/>
          <a:stretch/>
        </p:blipFill>
        <p:spPr bwMode="auto">
          <a:xfrm>
            <a:off x="9006711" y="2916503"/>
            <a:ext cx="2653186" cy="25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Up 43">
            <a:extLst>
              <a:ext uri="{FF2B5EF4-FFF2-40B4-BE49-F238E27FC236}">
                <a16:creationId xmlns:a16="http://schemas.microsoft.com/office/drawing/2014/main" id="{C223EE84-328A-EE66-C65F-BDC228AA58ED}"/>
              </a:ext>
            </a:extLst>
          </p:cNvPr>
          <p:cNvSpPr/>
          <p:nvPr/>
        </p:nvSpPr>
        <p:spPr>
          <a:xfrm rot="17865601">
            <a:off x="9247928" y="1939163"/>
            <a:ext cx="271575" cy="1058228"/>
          </a:xfrm>
          <a:prstGeom prst="upArrow">
            <a:avLst>
              <a:gd name="adj1" fmla="val 4524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187E-4C7D-9B56-6DCE-CCE1DFF5E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92816"/>
            <a:ext cx="11242140" cy="1325563"/>
          </a:xfrm>
        </p:spPr>
        <p:txBody>
          <a:bodyPr>
            <a:noAutofit/>
          </a:bodyPr>
          <a:lstStyle/>
          <a:p>
            <a:r>
              <a:rPr lang="en-AU" sz="3200" b="1" dirty="0"/>
              <a:t>- Is there evidence the potential yield line needs updating for wheat?</a:t>
            </a:r>
            <a:br>
              <a:rPr lang="en-AU" sz="3200" b="1" dirty="0"/>
            </a:br>
            <a:r>
              <a:rPr lang="en-AU" sz="3200" b="1" dirty="0"/>
              <a:t>- Can we use the same approach for barley and rapeseed?</a:t>
            </a:r>
          </a:p>
        </p:txBody>
      </p:sp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4432C49F-A34B-9A49-B079-C0229DB1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8308" y="2034787"/>
            <a:ext cx="4931255" cy="3698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B724E-011A-EAC0-420F-65150B545881}"/>
              </a:ext>
            </a:extLst>
          </p:cNvPr>
          <p:cNvSpPr txBox="1"/>
          <p:nvPr/>
        </p:nvSpPr>
        <p:spPr>
          <a:xfrm>
            <a:off x="996432" y="5770119"/>
            <a:ext cx="4115005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Hagley Tasmania ~</a:t>
            </a:r>
            <a:r>
              <a:rPr lang="en-AU" b="1" dirty="0">
                <a:solidFill>
                  <a:prstClr val="black"/>
                </a:solidFill>
                <a:latin typeface="Calibri"/>
              </a:rPr>
              <a:t> 4.5 month life cycle</a:t>
            </a:r>
            <a:endParaRPr kumimoji="0" lang="en-A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Awn-peep 23rd Nov 2022 =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12.38t/ha actual yield</a:t>
            </a:r>
          </a:p>
        </p:txBody>
      </p:sp>
      <p:pic>
        <p:nvPicPr>
          <p:cNvPr id="8" name="Picture 2" descr="THUMPER: The record canola crop at windrowing time. Pictured from left to right, John Kirkegaard, CSIRO Agriculture and Food; James Cheetham, Delta Agriculture; Peter Brooks, Princess Pastoral Co.">
            <a:extLst>
              <a:ext uri="{FF2B5EF4-FFF2-40B4-BE49-F238E27FC236}">
                <a16:creationId xmlns:a16="http://schemas.microsoft.com/office/drawing/2014/main" id="{E26A2251-BA27-839F-A6B8-0EB3323D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86" y="1333319"/>
            <a:ext cx="3765937" cy="50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C97F8-C8E4-EE1A-5B07-0A4ACEB2B1E1}"/>
              </a:ext>
            </a:extLst>
          </p:cNvPr>
          <p:cNvSpPr txBox="1"/>
          <p:nvPr/>
        </p:nvSpPr>
        <p:spPr>
          <a:xfrm>
            <a:off x="6921142" y="5770119"/>
            <a:ext cx="35834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AU" b="1" dirty="0"/>
              <a:t>Peter Brooks, Princess Pastoral Co.</a:t>
            </a:r>
          </a:p>
          <a:p>
            <a:pPr algn="ctr"/>
            <a:r>
              <a:rPr lang="en-AU" b="1" dirty="0"/>
              <a:t>Oberon NSW</a:t>
            </a:r>
          </a:p>
          <a:p>
            <a:pPr algn="ctr"/>
            <a:r>
              <a:rPr lang="en-AU" b="1" dirty="0"/>
              <a:t>7.16t/ha </a:t>
            </a:r>
          </a:p>
        </p:txBody>
      </p:sp>
    </p:spTree>
    <p:extLst>
      <p:ext uri="{BB962C8B-B14F-4D97-AF65-F5344CB8AC3E}">
        <p14:creationId xmlns:p14="http://schemas.microsoft.com/office/powerpoint/2010/main" val="7919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75FABFD5-9341-A720-1B88-61057094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67" y="2855988"/>
            <a:ext cx="1125710" cy="11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AR Australia launches rebrand - FAR Australia FAR Australia">
            <a:extLst>
              <a:ext uri="{FF2B5EF4-FFF2-40B4-BE49-F238E27FC236}">
                <a16:creationId xmlns:a16="http://schemas.microsoft.com/office/drawing/2014/main" id="{B7F76EB5-4CCA-FD84-CB37-8718BB03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9" y="1464439"/>
            <a:ext cx="1616646" cy="9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056A1E9F-7B82-7F0E-A839-F31E04002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" y="4593305"/>
            <a:ext cx="1885186" cy="9651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F5C080-BB85-B850-D2BC-26D27B93971F}"/>
              </a:ext>
            </a:extLst>
          </p:cNvPr>
          <p:cNvSpPr txBox="1"/>
          <p:nvPr/>
        </p:nvSpPr>
        <p:spPr>
          <a:xfrm>
            <a:off x="466725" y="270179"/>
            <a:ext cx="1125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PTQ is a robust estimation of potential yield from high yielding Australian experiments (Wheat n= 90, Barley n = 63, 25 environments)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829AD2-5C73-1AF8-0204-7CAB5391E0BD}"/>
              </a:ext>
            </a:extLst>
          </p:cNvPr>
          <p:cNvSpPr txBox="1"/>
          <p:nvPr/>
        </p:nvSpPr>
        <p:spPr>
          <a:xfrm>
            <a:off x="272716" y="6396216"/>
            <a:ext cx="28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Porker et al (in review 2024)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3735BF4-0833-784E-FE7D-287FC0E79F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27090"/>
              </p:ext>
            </p:extLst>
          </p:nvPr>
        </p:nvGraphicFramePr>
        <p:xfrm>
          <a:off x="2968753" y="923244"/>
          <a:ext cx="5996541" cy="5664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4043244" imgH="3819434" progId="Prism10.Document">
                  <p:embed/>
                </p:oleObj>
              </mc:Choice>
              <mc:Fallback>
                <p:oleObj name="Prism 10" r:id="rId5" imgW="4043244" imgH="3819434" progId="Prism10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3735BF4-0833-784E-FE7D-287FC0E79F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8753" y="923244"/>
                        <a:ext cx="5996541" cy="5664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9E2AE7-EAD5-E3A1-D958-2554B0B64041}"/>
              </a:ext>
            </a:extLst>
          </p:cNvPr>
          <p:cNvSpPr txBox="1"/>
          <p:nvPr/>
        </p:nvSpPr>
        <p:spPr>
          <a:xfrm>
            <a:off x="8655027" y="2644169"/>
            <a:ext cx="3221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 to suggest a new yield frontier in wheat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AU" sz="1800" b="1" dirty="0">
                <a:solidFill>
                  <a:prstClr val="black"/>
                </a:solidFill>
                <a:latin typeface="Calibri" panose="020F0502020204030204"/>
              </a:rPr>
              <a:t>The relationship for barley is different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8767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ordmark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tandard.potx" id="{59F51A15-65FC-4813-8CF8-C7471B1944D0}" vid="{80B7DC6D-52C7-425A-87E6-F61D869AA87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- PowerPoint 16.9.potx" id="{65ECD134-B6CE-4E85-AB19-D0B691A3EFFA}" vid="{88F094C1-98B9-421E-BEAE-71986FA9E161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B463322B-C675-4FC8-978F-966AA8FE3992}" vid="{44289079-DFCC-47A6-8E4C-C0A529D8994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1059</Words>
  <Application>Microsoft Office PowerPoint</Application>
  <PresentationFormat>Widescreen</PresentationFormat>
  <Paragraphs>132</Paragraphs>
  <Slides>17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Proxima Nova Cond Regular</vt:lpstr>
      <vt:lpstr>Proxima Nova Cond Semibold</vt:lpstr>
      <vt:lpstr>Symbol</vt:lpstr>
      <vt:lpstr>Thème Office</vt:lpstr>
      <vt:lpstr>1_Wordmark horizontal</vt:lpstr>
      <vt:lpstr>1_Office Theme</vt:lpstr>
      <vt:lpstr>2_Office Theme</vt:lpstr>
      <vt:lpstr>CSIRO horizontal</vt:lpstr>
      <vt:lpstr>Custom Design</vt:lpstr>
      <vt:lpstr>Office Theme</vt:lpstr>
      <vt:lpstr>CSIRO vertical</vt:lpstr>
      <vt:lpstr>Prism 10</vt:lpstr>
      <vt:lpstr>G x M interactions with solar radiation and temperature in the critical period to achieve high cereal and canola yields</vt:lpstr>
      <vt:lpstr>PowerPoint Presentation</vt:lpstr>
      <vt:lpstr>Let’s focus on crop conditions in the critical period</vt:lpstr>
      <vt:lpstr>PowerPoint Presentation</vt:lpstr>
      <vt:lpstr>The shift to slower developing (European) genetics in the Australia HRZ coincided with later flowering (later critical period), improved disease resistance, and lodging control   </vt:lpstr>
      <vt:lpstr>Winter genetics enabled early sowing but later flowering and conditions of higher radiation and cooler temperatures in the critical period</vt:lpstr>
      <vt:lpstr>PowerPoint Presentation</vt:lpstr>
      <vt:lpstr>- Is there evidence the potential yield line needs updating for wheat? - Can we use the same approach for barley and rapeseed?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highlights: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title</dc:title>
  <dc:creator>Porker, Kenton (A&amp;F, Waite Campus)</dc:creator>
  <cp:lastModifiedBy>Porker, Kenton (A&amp;F, Waite Campus)</cp:lastModifiedBy>
  <cp:revision>11</cp:revision>
  <dcterms:created xsi:type="dcterms:W3CDTF">2024-06-09T17:28:30Z</dcterms:created>
  <dcterms:modified xsi:type="dcterms:W3CDTF">2024-08-26T19:38:29Z</dcterms:modified>
</cp:coreProperties>
</file>