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23" r:id="rId2"/>
    <p:sldMasterId id="2147483733" r:id="rId3"/>
  </p:sldMasterIdLst>
  <p:notesMasterIdLst>
    <p:notesMasterId r:id="rId18"/>
  </p:notesMasterIdLst>
  <p:sldIdLst>
    <p:sldId id="256" r:id="rId4"/>
    <p:sldId id="261" r:id="rId5"/>
    <p:sldId id="262" r:id="rId6"/>
    <p:sldId id="260" r:id="rId7"/>
    <p:sldId id="263" r:id="rId8"/>
    <p:sldId id="270" r:id="rId9"/>
    <p:sldId id="266" r:id="rId10"/>
    <p:sldId id="265" r:id="rId11"/>
    <p:sldId id="268" r:id="rId12"/>
    <p:sldId id="271" r:id="rId13"/>
    <p:sldId id="269" r:id="rId14"/>
    <p:sldId id="257" r:id="rId15"/>
    <p:sldId id="272" r:id="rId16"/>
    <p:sldId id="26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85" autoAdjust="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73858-6EEE-4DB0-9F8E-1AA30FFC273B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958E9C4E-2511-4BBA-B7EC-0066394E12A1}">
      <dgm:prSet phldrT="[Text]"/>
      <dgm:spPr/>
      <dgm:t>
        <a:bodyPr/>
        <a:lstStyle/>
        <a:p>
          <a:r>
            <a:rPr lang="en-GB" dirty="0" smtClean="0"/>
            <a:t>1. Which intercropping system can reduce pests or increase pest predation?</a:t>
          </a:r>
          <a:br>
            <a:rPr lang="en-GB" dirty="0" smtClean="0"/>
          </a:br>
          <a:endParaRPr lang="en-GB" dirty="0"/>
        </a:p>
      </dgm:t>
    </dgm:pt>
    <dgm:pt modelId="{05A685BB-F751-471E-BF7B-1E24A6E360C6}" type="parTrans" cxnId="{7C866679-6772-4CCD-B7A3-D61D5A6497C6}">
      <dgm:prSet/>
      <dgm:spPr/>
      <dgm:t>
        <a:bodyPr/>
        <a:lstStyle/>
        <a:p>
          <a:endParaRPr lang="en-GB"/>
        </a:p>
      </dgm:t>
    </dgm:pt>
    <dgm:pt modelId="{7D73E3A3-BC8C-4EA8-8E94-D964D3170496}" type="sibTrans" cxnId="{7C866679-6772-4CCD-B7A3-D61D5A6497C6}">
      <dgm:prSet/>
      <dgm:spPr/>
      <dgm:t>
        <a:bodyPr/>
        <a:lstStyle/>
        <a:p>
          <a:endParaRPr lang="en-GB"/>
        </a:p>
      </dgm:t>
    </dgm:pt>
    <dgm:pt modelId="{EA048569-B991-481B-AED9-626363A4762E}">
      <dgm:prSet phldrT="[Text]"/>
      <dgm:spPr/>
      <dgm:t>
        <a:bodyPr/>
        <a:lstStyle/>
        <a:p>
          <a:r>
            <a:rPr lang="en-GB" smtClean="0"/>
            <a:t>2</a:t>
          </a:r>
          <a:r>
            <a:rPr lang="en-GB" dirty="0" smtClean="0"/>
            <a:t>. Which intercropping system supports natural enemy diversity or abundance?</a:t>
          </a:r>
          <a:br>
            <a:rPr lang="en-GB" dirty="0" smtClean="0"/>
          </a:br>
          <a:endParaRPr lang="en-GB" dirty="0"/>
        </a:p>
      </dgm:t>
    </dgm:pt>
    <dgm:pt modelId="{00B32FE5-E470-431F-BE63-A56F233A601D}" type="parTrans" cxnId="{D1BA412E-C3B6-4DEC-8B9A-5F7355E534AA}">
      <dgm:prSet/>
      <dgm:spPr/>
      <dgm:t>
        <a:bodyPr/>
        <a:lstStyle/>
        <a:p>
          <a:endParaRPr lang="en-GB"/>
        </a:p>
      </dgm:t>
    </dgm:pt>
    <dgm:pt modelId="{7922E148-82C5-4A1C-A44C-2A03E383D66E}" type="sibTrans" cxnId="{D1BA412E-C3B6-4DEC-8B9A-5F7355E534AA}">
      <dgm:prSet/>
      <dgm:spPr/>
      <dgm:t>
        <a:bodyPr/>
        <a:lstStyle/>
        <a:p>
          <a:endParaRPr lang="en-GB"/>
        </a:p>
      </dgm:t>
    </dgm:pt>
    <dgm:pt modelId="{A335B6F2-923C-44A7-B549-DE7621705C07}">
      <dgm:prSet phldrT="[Text]"/>
      <dgm:spPr/>
      <dgm:t>
        <a:bodyPr/>
        <a:lstStyle/>
        <a:p>
          <a:r>
            <a:rPr lang="en-GB" dirty="0" smtClean="0"/>
            <a:t>3. Can any of the intercropping systems yield as high as sole crops?</a:t>
          </a:r>
          <a:endParaRPr lang="en-GB" dirty="0"/>
        </a:p>
      </dgm:t>
    </dgm:pt>
    <dgm:pt modelId="{575D423E-20B6-49DA-98DC-8F5CB0DD6848}" type="parTrans" cxnId="{D419725E-87FA-460E-B861-5B882A9E5038}">
      <dgm:prSet/>
      <dgm:spPr/>
      <dgm:t>
        <a:bodyPr/>
        <a:lstStyle/>
        <a:p>
          <a:endParaRPr lang="en-GB"/>
        </a:p>
      </dgm:t>
    </dgm:pt>
    <dgm:pt modelId="{89E51D72-EC89-47F0-82AF-2B0541D94A4A}" type="sibTrans" cxnId="{D419725E-87FA-460E-B861-5B882A9E5038}">
      <dgm:prSet/>
      <dgm:spPr/>
      <dgm:t>
        <a:bodyPr/>
        <a:lstStyle/>
        <a:p>
          <a:endParaRPr lang="en-GB"/>
        </a:p>
      </dgm:t>
    </dgm:pt>
    <dgm:pt modelId="{9B120153-C027-4A68-9310-A5972D1F857E}" type="pres">
      <dgm:prSet presAssocID="{60373858-6EEE-4DB0-9F8E-1AA30FFC273B}" presName="linearFlow" presStyleCnt="0">
        <dgm:presLayoutVars>
          <dgm:dir/>
          <dgm:resizeHandles val="exact"/>
        </dgm:presLayoutVars>
      </dgm:prSet>
      <dgm:spPr/>
    </dgm:pt>
    <dgm:pt modelId="{0D753F63-C5A4-47FD-81E7-E0F7E8004EC4}" type="pres">
      <dgm:prSet presAssocID="{958E9C4E-2511-4BBA-B7EC-0066394E12A1}" presName="composite" presStyleCnt="0"/>
      <dgm:spPr/>
    </dgm:pt>
    <dgm:pt modelId="{97E6E517-1518-4567-AF8C-E0E3CBE9995B}" type="pres">
      <dgm:prSet presAssocID="{958E9C4E-2511-4BBA-B7EC-0066394E12A1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92C1FC-23AC-4D5C-A587-C6D129259F96}" type="pres">
      <dgm:prSet presAssocID="{958E9C4E-2511-4BBA-B7EC-0066394E12A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52984C-F7B7-492D-8A80-6FB20CD54C8D}" type="pres">
      <dgm:prSet presAssocID="{7D73E3A3-BC8C-4EA8-8E94-D964D3170496}" presName="spacing" presStyleCnt="0"/>
      <dgm:spPr/>
    </dgm:pt>
    <dgm:pt modelId="{EADDEC93-E48F-4EC8-884D-3BA72FBCC0B9}" type="pres">
      <dgm:prSet presAssocID="{EA048569-B991-481B-AED9-626363A4762E}" presName="composite" presStyleCnt="0"/>
      <dgm:spPr/>
    </dgm:pt>
    <dgm:pt modelId="{F1F33F78-AB30-4FB5-B616-3678E440F2BE}" type="pres">
      <dgm:prSet presAssocID="{EA048569-B991-481B-AED9-626363A4762E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C96E8FC-6699-4D77-A8EE-AF93BE73C67F}" type="pres">
      <dgm:prSet presAssocID="{EA048569-B991-481B-AED9-626363A4762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A3DB16-F5AA-4684-B286-8E1589B2A992}" type="pres">
      <dgm:prSet presAssocID="{7922E148-82C5-4A1C-A44C-2A03E383D66E}" presName="spacing" presStyleCnt="0"/>
      <dgm:spPr/>
    </dgm:pt>
    <dgm:pt modelId="{10536C8D-984C-415C-9B1D-3FBF04EE70F1}" type="pres">
      <dgm:prSet presAssocID="{A335B6F2-923C-44A7-B549-DE7621705C07}" presName="composite" presStyleCnt="0"/>
      <dgm:spPr/>
    </dgm:pt>
    <dgm:pt modelId="{B59CD03A-480F-4E3D-8ED4-9892090EB724}" type="pres">
      <dgm:prSet presAssocID="{A335B6F2-923C-44A7-B549-DE7621705C07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F522E7A-F282-435A-A7E6-6DD1E1F17BCC}" type="pres">
      <dgm:prSet presAssocID="{A335B6F2-923C-44A7-B549-DE7621705C0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E94325-B57A-4015-A6B4-6402C5E1B5C2}" type="presOf" srcId="{A335B6F2-923C-44A7-B549-DE7621705C07}" destId="{BF522E7A-F282-435A-A7E6-6DD1E1F17BCC}" srcOrd="0" destOrd="0" presId="urn:microsoft.com/office/officeart/2005/8/layout/vList3"/>
    <dgm:cxn modelId="{7C866679-6772-4CCD-B7A3-D61D5A6497C6}" srcId="{60373858-6EEE-4DB0-9F8E-1AA30FFC273B}" destId="{958E9C4E-2511-4BBA-B7EC-0066394E12A1}" srcOrd="0" destOrd="0" parTransId="{05A685BB-F751-471E-BF7B-1E24A6E360C6}" sibTransId="{7D73E3A3-BC8C-4EA8-8E94-D964D3170496}"/>
    <dgm:cxn modelId="{D1BA412E-C3B6-4DEC-8B9A-5F7355E534AA}" srcId="{60373858-6EEE-4DB0-9F8E-1AA30FFC273B}" destId="{EA048569-B991-481B-AED9-626363A4762E}" srcOrd="1" destOrd="0" parTransId="{00B32FE5-E470-431F-BE63-A56F233A601D}" sibTransId="{7922E148-82C5-4A1C-A44C-2A03E383D66E}"/>
    <dgm:cxn modelId="{70AE6D69-BC47-4FB8-A826-0FE3E1D438EA}" type="presOf" srcId="{958E9C4E-2511-4BBA-B7EC-0066394E12A1}" destId="{7C92C1FC-23AC-4D5C-A587-C6D129259F96}" srcOrd="0" destOrd="0" presId="urn:microsoft.com/office/officeart/2005/8/layout/vList3"/>
    <dgm:cxn modelId="{000B266A-16BB-4715-B810-B9CDD893E31A}" type="presOf" srcId="{EA048569-B991-481B-AED9-626363A4762E}" destId="{2C96E8FC-6699-4D77-A8EE-AF93BE73C67F}" srcOrd="0" destOrd="0" presId="urn:microsoft.com/office/officeart/2005/8/layout/vList3"/>
    <dgm:cxn modelId="{D419725E-87FA-460E-B861-5B882A9E5038}" srcId="{60373858-6EEE-4DB0-9F8E-1AA30FFC273B}" destId="{A335B6F2-923C-44A7-B549-DE7621705C07}" srcOrd="2" destOrd="0" parTransId="{575D423E-20B6-49DA-98DC-8F5CB0DD6848}" sibTransId="{89E51D72-EC89-47F0-82AF-2B0541D94A4A}"/>
    <dgm:cxn modelId="{A0EFE2FF-0D89-40B3-AF40-497F34126EBA}" type="presOf" srcId="{60373858-6EEE-4DB0-9F8E-1AA30FFC273B}" destId="{9B120153-C027-4A68-9310-A5972D1F857E}" srcOrd="0" destOrd="0" presId="urn:microsoft.com/office/officeart/2005/8/layout/vList3"/>
    <dgm:cxn modelId="{0BC8CC0B-3D38-46CB-B702-9A62F0E77D2F}" type="presParOf" srcId="{9B120153-C027-4A68-9310-A5972D1F857E}" destId="{0D753F63-C5A4-47FD-81E7-E0F7E8004EC4}" srcOrd="0" destOrd="0" presId="urn:microsoft.com/office/officeart/2005/8/layout/vList3"/>
    <dgm:cxn modelId="{4A85A4E9-5A78-4780-98DE-CAF10E528D3D}" type="presParOf" srcId="{0D753F63-C5A4-47FD-81E7-E0F7E8004EC4}" destId="{97E6E517-1518-4567-AF8C-E0E3CBE9995B}" srcOrd="0" destOrd="0" presId="urn:microsoft.com/office/officeart/2005/8/layout/vList3"/>
    <dgm:cxn modelId="{F240E745-31B7-4720-91CD-79B72B07E5DD}" type="presParOf" srcId="{0D753F63-C5A4-47FD-81E7-E0F7E8004EC4}" destId="{7C92C1FC-23AC-4D5C-A587-C6D129259F96}" srcOrd="1" destOrd="0" presId="urn:microsoft.com/office/officeart/2005/8/layout/vList3"/>
    <dgm:cxn modelId="{B3E686DF-1B6B-4560-A7CA-ACCA3AC535AE}" type="presParOf" srcId="{9B120153-C027-4A68-9310-A5972D1F857E}" destId="{5D52984C-F7B7-492D-8A80-6FB20CD54C8D}" srcOrd="1" destOrd="0" presId="urn:microsoft.com/office/officeart/2005/8/layout/vList3"/>
    <dgm:cxn modelId="{9AA9600C-142A-4681-8E09-0E06C2859355}" type="presParOf" srcId="{9B120153-C027-4A68-9310-A5972D1F857E}" destId="{EADDEC93-E48F-4EC8-884D-3BA72FBCC0B9}" srcOrd="2" destOrd="0" presId="urn:microsoft.com/office/officeart/2005/8/layout/vList3"/>
    <dgm:cxn modelId="{0BF8FAFC-467E-40D6-8939-CE599BAB48C7}" type="presParOf" srcId="{EADDEC93-E48F-4EC8-884D-3BA72FBCC0B9}" destId="{F1F33F78-AB30-4FB5-B616-3678E440F2BE}" srcOrd="0" destOrd="0" presId="urn:microsoft.com/office/officeart/2005/8/layout/vList3"/>
    <dgm:cxn modelId="{ED4BA02D-DBBA-48B6-AFA0-909E266D78AE}" type="presParOf" srcId="{EADDEC93-E48F-4EC8-884D-3BA72FBCC0B9}" destId="{2C96E8FC-6699-4D77-A8EE-AF93BE73C67F}" srcOrd="1" destOrd="0" presId="urn:microsoft.com/office/officeart/2005/8/layout/vList3"/>
    <dgm:cxn modelId="{31F8BD9D-1758-4685-983D-68B40622603C}" type="presParOf" srcId="{9B120153-C027-4A68-9310-A5972D1F857E}" destId="{30A3DB16-F5AA-4684-B286-8E1589B2A992}" srcOrd="3" destOrd="0" presId="urn:microsoft.com/office/officeart/2005/8/layout/vList3"/>
    <dgm:cxn modelId="{9DBBF602-A718-448A-913F-E3014DAAE4C0}" type="presParOf" srcId="{9B120153-C027-4A68-9310-A5972D1F857E}" destId="{10536C8D-984C-415C-9B1D-3FBF04EE70F1}" srcOrd="4" destOrd="0" presId="urn:microsoft.com/office/officeart/2005/8/layout/vList3"/>
    <dgm:cxn modelId="{421277F6-7E92-4F7E-AB0A-31D41F7CE897}" type="presParOf" srcId="{10536C8D-984C-415C-9B1D-3FBF04EE70F1}" destId="{B59CD03A-480F-4E3D-8ED4-9892090EB724}" srcOrd="0" destOrd="0" presId="urn:microsoft.com/office/officeart/2005/8/layout/vList3"/>
    <dgm:cxn modelId="{DC8AA7E5-9113-458F-B9EA-6604540E2F57}" type="presParOf" srcId="{10536C8D-984C-415C-9B1D-3FBF04EE70F1}" destId="{BF522E7A-F282-435A-A7E6-6DD1E1F17B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B2B17-1550-41E8-9652-20DA5D54B66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2763629-9537-4C3B-9B51-EEA954DBBC68}">
      <dgm:prSet phldrT="[Text]"/>
      <dgm:spPr/>
      <dgm:t>
        <a:bodyPr/>
        <a:lstStyle/>
        <a:p>
          <a:r>
            <a:rPr lang="en-GB" dirty="0" smtClean="0"/>
            <a:t>Natural enemies </a:t>
          </a:r>
          <a:endParaRPr lang="en-GB" dirty="0"/>
        </a:p>
      </dgm:t>
    </dgm:pt>
    <dgm:pt modelId="{98760894-601B-4A5E-BE29-526646AF35FB}" type="parTrans" cxnId="{7D1674A4-AF68-4006-9C1B-DBB340CE2EBB}">
      <dgm:prSet/>
      <dgm:spPr/>
      <dgm:t>
        <a:bodyPr/>
        <a:lstStyle/>
        <a:p>
          <a:endParaRPr lang="en-GB"/>
        </a:p>
      </dgm:t>
    </dgm:pt>
    <dgm:pt modelId="{637FB5FE-0964-4E04-88FC-401C6F65DD8C}" type="sibTrans" cxnId="{7D1674A4-AF68-4006-9C1B-DBB340CE2EBB}">
      <dgm:prSet/>
      <dgm:spPr/>
      <dgm:t>
        <a:bodyPr/>
        <a:lstStyle/>
        <a:p>
          <a:endParaRPr lang="en-GB"/>
        </a:p>
      </dgm:t>
    </dgm:pt>
    <dgm:pt modelId="{B73DF87D-255D-4505-A76A-8AEBB503ACB8}">
      <dgm:prSet phldrT="[Text]"/>
      <dgm:spPr/>
      <dgm:t>
        <a:bodyPr/>
        <a:lstStyle/>
        <a:p>
          <a:r>
            <a:rPr lang="en-GB" dirty="0" smtClean="0"/>
            <a:t>Traps open 2 weeks in May and June</a:t>
          </a:r>
          <a:endParaRPr lang="en-GB" dirty="0"/>
        </a:p>
      </dgm:t>
    </dgm:pt>
    <dgm:pt modelId="{2EE2A775-D3DA-4FEA-825F-B153A2C039DD}" type="parTrans" cxnId="{B6325C60-CB3C-44E6-A141-A402C4A05769}">
      <dgm:prSet/>
      <dgm:spPr/>
      <dgm:t>
        <a:bodyPr/>
        <a:lstStyle/>
        <a:p>
          <a:endParaRPr lang="en-GB"/>
        </a:p>
      </dgm:t>
    </dgm:pt>
    <dgm:pt modelId="{25A4AD6C-3308-49DF-A7D5-4D3DAE747CF8}" type="sibTrans" cxnId="{B6325C60-CB3C-44E6-A141-A402C4A05769}">
      <dgm:prSet/>
      <dgm:spPr/>
      <dgm:t>
        <a:bodyPr/>
        <a:lstStyle/>
        <a:p>
          <a:endParaRPr lang="en-GB"/>
        </a:p>
      </dgm:t>
    </dgm:pt>
    <dgm:pt modelId="{BDB399F4-D92C-419F-8E67-7F35530FD3A1}">
      <dgm:prSet phldrT="[Text]"/>
      <dgm:spPr/>
      <dgm:t>
        <a:bodyPr/>
        <a:lstStyle/>
        <a:p>
          <a:r>
            <a:rPr lang="en-GB" dirty="0" smtClean="0"/>
            <a:t>Pests</a:t>
          </a:r>
          <a:endParaRPr lang="en-GB" dirty="0"/>
        </a:p>
      </dgm:t>
    </dgm:pt>
    <dgm:pt modelId="{C1399961-3A6B-4205-865F-EE0B5A70E698}" type="parTrans" cxnId="{C0B68A2F-DD41-42D8-9ED5-90FA651E4DD4}">
      <dgm:prSet/>
      <dgm:spPr/>
      <dgm:t>
        <a:bodyPr/>
        <a:lstStyle/>
        <a:p>
          <a:endParaRPr lang="en-GB"/>
        </a:p>
      </dgm:t>
    </dgm:pt>
    <dgm:pt modelId="{97380585-8A19-4577-A4D7-21660C18E64D}" type="sibTrans" cxnId="{C0B68A2F-DD41-42D8-9ED5-90FA651E4DD4}">
      <dgm:prSet/>
      <dgm:spPr/>
      <dgm:t>
        <a:bodyPr/>
        <a:lstStyle/>
        <a:p>
          <a:endParaRPr lang="en-GB"/>
        </a:p>
      </dgm:t>
    </dgm:pt>
    <dgm:pt modelId="{45BD8ED9-0DD8-4FE1-AE02-6B5F506F0DF7}">
      <dgm:prSet/>
      <dgm:spPr/>
      <dgm:t>
        <a:bodyPr/>
        <a:lstStyle/>
        <a:p>
          <a:r>
            <a:rPr lang="en-GB" dirty="0" smtClean="0"/>
            <a:t>Pest predation</a:t>
          </a:r>
          <a:endParaRPr lang="en-GB" dirty="0"/>
        </a:p>
      </dgm:t>
    </dgm:pt>
    <dgm:pt modelId="{58B7D1F4-74FD-4BF0-8F72-D0DEFB871FC0}" type="parTrans" cxnId="{5701FCA7-9356-4369-913F-6A954C3B5AB2}">
      <dgm:prSet/>
      <dgm:spPr/>
      <dgm:t>
        <a:bodyPr/>
        <a:lstStyle/>
        <a:p>
          <a:endParaRPr lang="en-GB"/>
        </a:p>
      </dgm:t>
    </dgm:pt>
    <dgm:pt modelId="{1D509876-4F35-4E01-9EAC-BE95981C5225}" type="sibTrans" cxnId="{5701FCA7-9356-4369-913F-6A954C3B5AB2}">
      <dgm:prSet/>
      <dgm:spPr/>
      <dgm:t>
        <a:bodyPr/>
        <a:lstStyle/>
        <a:p>
          <a:endParaRPr lang="en-GB"/>
        </a:p>
      </dgm:t>
    </dgm:pt>
    <dgm:pt modelId="{539FA36E-ACB3-4A53-9516-C34C5C7B4D03}">
      <dgm:prSet/>
      <dgm:spPr/>
      <dgm:t>
        <a:bodyPr/>
        <a:lstStyle/>
        <a:p>
          <a:r>
            <a:rPr lang="en-GB" dirty="0" smtClean="0"/>
            <a:t>Yield</a:t>
          </a:r>
          <a:endParaRPr lang="en-GB" dirty="0"/>
        </a:p>
      </dgm:t>
    </dgm:pt>
    <dgm:pt modelId="{211CDA00-0CEF-438C-8AE9-41179CEB3EEA}" type="parTrans" cxnId="{8B3F0FFF-60C6-4F48-B9D3-DB2F87BD60AF}">
      <dgm:prSet/>
      <dgm:spPr/>
      <dgm:t>
        <a:bodyPr/>
        <a:lstStyle/>
        <a:p>
          <a:endParaRPr lang="en-GB"/>
        </a:p>
      </dgm:t>
    </dgm:pt>
    <dgm:pt modelId="{7516F069-2296-45E5-9F30-21507C4AA97F}" type="sibTrans" cxnId="{8B3F0FFF-60C6-4F48-B9D3-DB2F87BD60AF}">
      <dgm:prSet/>
      <dgm:spPr/>
      <dgm:t>
        <a:bodyPr/>
        <a:lstStyle/>
        <a:p>
          <a:endParaRPr lang="en-GB"/>
        </a:p>
      </dgm:t>
    </dgm:pt>
    <dgm:pt modelId="{FDACAD00-7356-4604-ADDF-9B2FBE28FE01}">
      <dgm:prSet/>
      <dgm:spPr/>
      <dgm:t>
        <a:bodyPr/>
        <a:lstStyle/>
        <a:p>
          <a:r>
            <a:rPr lang="en-GB" dirty="0" smtClean="0"/>
            <a:t>300 plants per treatment</a:t>
          </a:r>
        </a:p>
      </dgm:t>
    </dgm:pt>
    <dgm:pt modelId="{CDC4E991-B236-482E-8FC2-23B0303D19AC}" type="parTrans" cxnId="{E25B7684-618D-40A3-AD77-C0BE7CD85681}">
      <dgm:prSet/>
      <dgm:spPr/>
      <dgm:t>
        <a:bodyPr/>
        <a:lstStyle/>
        <a:p>
          <a:endParaRPr lang="en-GB"/>
        </a:p>
      </dgm:t>
    </dgm:pt>
    <dgm:pt modelId="{3D2F0E33-1E88-49D4-8EAD-94FC51F14496}" type="sibTrans" cxnId="{E25B7684-618D-40A3-AD77-C0BE7CD85681}">
      <dgm:prSet/>
      <dgm:spPr/>
      <dgm:t>
        <a:bodyPr/>
        <a:lstStyle/>
        <a:p>
          <a:endParaRPr lang="en-GB"/>
        </a:p>
      </dgm:t>
    </dgm:pt>
    <dgm:pt modelId="{A12E5B38-C9AC-4936-AC01-4E4004EF1AFF}">
      <dgm:prSet/>
      <dgm:spPr/>
      <dgm:t>
        <a:bodyPr/>
        <a:lstStyle/>
        <a:p>
          <a:r>
            <a:rPr lang="en-GB" dirty="0" smtClean="0"/>
            <a:t>May- July </a:t>
          </a:r>
          <a:endParaRPr lang="en-GB" dirty="0"/>
        </a:p>
      </dgm:t>
    </dgm:pt>
    <dgm:pt modelId="{ADF543D7-FFBB-4AB8-999E-3A99B2EC0B05}" type="parTrans" cxnId="{5731003E-5099-42D4-9A6E-AAB36E76FFA9}">
      <dgm:prSet/>
      <dgm:spPr/>
      <dgm:t>
        <a:bodyPr/>
        <a:lstStyle/>
        <a:p>
          <a:endParaRPr lang="en-GB"/>
        </a:p>
      </dgm:t>
    </dgm:pt>
    <dgm:pt modelId="{C8F5DF0E-1A19-4C68-A40F-0EB99E11CACA}" type="sibTrans" cxnId="{5731003E-5099-42D4-9A6E-AAB36E76FFA9}">
      <dgm:prSet/>
      <dgm:spPr/>
      <dgm:t>
        <a:bodyPr/>
        <a:lstStyle/>
        <a:p>
          <a:endParaRPr lang="en-GB"/>
        </a:p>
      </dgm:t>
    </dgm:pt>
    <dgm:pt modelId="{FA8548D6-04C5-403E-B335-6C23C15E80D3}">
      <dgm:prSet/>
      <dgm:spPr/>
      <dgm:t>
        <a:bodyPr/>
        <a:lstStyle/>
        <a:p>
          <a:r>
            <a:rPr lang="en-GB" dirty="0" smtClean="0"/>
            <a:t>15, 10m harvest cuts per treatment</a:t>
          </a:r>
          <a:endParaRPr lang="en-GB" dirty="0"/>
        </a:p>
      </dgm:t>
    </dgm:pt>
    <dgm:pt modelId="{4C6EC024-D978-491B-BFDC-5AEB2CC83466}" type="parTrans" cxnId="{21C2C8BA-7EEF-41B7-B24B-0BFE7256A690}">
      <dgm:prSet/>
      <dgm:spPr/>
      <dgm:t>
        <a:bodyPr/>
        <a:lstStyle/>
        <a:p>
          <a:endParaRPr lang="en-GB"/>
        </a:p>
      </dgm:t>
    </dgm:pt>
    <dgm:pt modelId="{6E41206B-7197-4F1A-B61D-BF1CDC587544}" type="sibTrans" cxnId="{21C2C8BA-7EEF-41B7-B24B-0BFE7256A690}">
      <dgm:prSet/>
      <dgm:spPr/>
      <dgm:t>
        <a:bodyPr/>
        <a:lstStyle/>
        <a:p>
          <a:endParaRPr lang="en-GB"/>
        </a:p>
      </dgm:t>
    </dgm:pt>
    <dgm:pt modelId="{B11BDA10-8853-4A19-A55B-F085D4D090A9}">
      <dgm:prSet/>
      <dgm:spPr/>
      <dgm:t>
        <a:bodyPr/>
        <a:lstStyle/>
        <a:p>
          <a:r>
            <a:rPr lang="en-GB" dirty="0" smtClean="0"/>
            <a:t>Similar soil ratings</a:t>
          </a:r>
          <a:endParaRPr lang="en-GB" dirty="0"/>
        </a:p>
      </dgm:t>
    </dgm:pt>
    <dgm:pt modelId="{773B8EE1-7DAE-4E7E-9AD8-14DFB1E8DF89}" type="parTrans" cxnId="{BB050674-1694-427E-9B6F-5283107F5A66}">
      <dgm:prSet/>
      <dgm:spPr/>
      <dgm:t>
        <a:bodyPr/>
        <a:lstStyle/>
        <a:p>
          <a:endParaRPr lang="en-GB"/>
        </a:p>
      </dgm:t>
    </dgm:pt>
    <dgm:pt modelId="{A9108123-04F8-4E86-8B3C-8A130272CE7B}" type="sibTrans" cxnId="{BB050674-1694-427E-9B6F-5283107F5A66}">
      <dgm:prSet/>
      <dgm:spPr/>
      <dgm:t>
        <a:bodyPr/>
        <a:lstStyle/>
        <a:p>
          <a:endParaRPr lang="en-GB"/>
        </a:p>
      </dgm:t>
    </dgm:pt>
    <dgm:pt modelId="{F2F66A27-957A-4848-B280-F27EC5624742}">
      <dgm:prSet/>
      <dgm:spPr/>
      <dgm:t>
        <a:bodyPr/>
        <a:lstStyle/>
        <a:p>
          <a:r>
            <a:rPr lang="en-GB" dirty="0" smtClean="0"/>
            <a:t>6 pitfall traps per treatment per month</a:t>
          </a:r>
          <a:endParaRPr lang="en-GB" dirty="0"/>
        </a:p>
      </dgm:t>
    </dgm:pt>
    <dgm:pt modelId="{CA5848B8-B367-4DE2-AC94-922651E128D7}" type="parTrans" cxnId="{B4A79C8D-23BC-43D7-B720-8B0B471E7985}">
      <dgm:prSet/>
      <dgm:spPr/>
      <dgm:t>
        <a:bodyPr/>
        <a:lstStyle/>
        <a:p>
          <a:endParaRPr lang="en-GB"/>
        </a:p>
      </dgm:t>
    </dgm:pt>
    <dgm:pt modelId="{230C0151-93BE-4294-B274-70CC5EF9D9A1}" type="sibTrans" cxnId="{B4A79C8D-23BC-43D7-B720-8B0B471E7985}">
      <dgm:prSet/>
      <dgm:spPr/>
      <dgm:t>
        <a:bodyPr/>
        <a:lstStyle/>
        <a:p>
          <a:endParaRPr lang="en-GB"/>
        </a:p>
      </dgm:t>
    </dgm:pt>
    <dgm:pt modelId="{C5EEC942-91B1-4A1A-8FF0-495C600B2F65}">
      <dgm:prSet/>
      <dgm:spPr/>
      <dgm:t>
        <a:bodyPr/>
        <a:lstStyle/>
        <a:p>
          <a:r>
            <a:rPr lang="en-GB" dirty="0" smtClean="0"/>
            <a:t>12 aphid predation cards per treatment * month</a:t>
          </a:r>
          <a:endParaRPr lang="en-GB" dirty="0"/>
        </a:p>
      </dgm:t>
    </dgm:pt>
    <dgm:pt modelId="{80402D2E-A813-4180-B2A9-BC2D080D9527}" type="parTrans" cxnId="{BC630B46-1657-4B4E-86B3-05A4E2369734}">
      <dgm:prSet/>
      <dgm:spPr/>
      <dgm:t>
        <a:bodyPr/>
        <a:lstStyle/>
        <a:p>
          <a:endParaRPr lang="en-GB"/>
        </a:p>
      </dgm:t>
    </dgm:pt>
    <dgm:pt modelId="{F6D533C3-8DB8-43CB-83DB-0FBDAAB937A0}" type="sibTrans" cxnId="{BC630B46-1657-4B4E-86B3-05A4E2369734}">
      <dgm:prSet/>
      <dgm:spPr/>
      <dgm:t>
        <a:bodyPr/>
        <a:lstStyle/>
        <a:p>
          <a:endParaRPr lang="en-GB"/>
        </a:p>
      </dgm:t>
    </dgm:pt>
    <dgm:pt modelId="{A9EB3C44-7E2F-450B-A7EC-300BC32187B8}">
      <dgm:prSet/>
      <dgm:spPr/>
      <dgm:t>
        <a:bodyPr/>
        <a:lstStyle/>
        <a:p>
          <a:r>
            <a:rPr lang="en-GB" dirty="0" smtClean="0"/>
            <a:t>Visual monitoring of aphids in June</a:t>
          </a:r>
          <a:endParaRPr lang="en-GB" dirty="0"/>
        </a:p>
      </dgm:t>
    </dgm:pt>
    <dgm:pt modelId="{29FFFD6A-C58B-4A1F-B17D-7F25E515ABA3}" type="parTrans" cxnId="{1D8DFC0C-FA08-4629-8BD1-12BA488DBB49}">
      <dgm:prSet/>
      <dgm:spPr/>
      <dgm:t>
        <a:bodyPr/>
        <a:lstStyle/>
        <a:p>
          <a:endParaRPr lang="en-GB"/>
        </a:p>
      </dgm:t>
    </dgm:pt>
    <dgm:pt modelId="{0E636901-3DF5-4A7A-AE5E-EE86F96E00A9}" type="sibTrans" cxnId="{1D8DFC0C-FA08-4629-8BD1-12BA488DBB49}">
      <dgm:prSet/>
      <dgm:spPr/>
      <dgm:t>
        <a:bodyPr/>
        <a:lstStyle/>
        <a:p>
          <a:endParaRPr lang="en-GB"/>
        </a:p>
      </dgm:t>
    </dgm:pt>
    <dgm:pt modelId="{8E36D0B1-8C8D-448D-AC21-E6E895A44E62}" type="pres">
      <dgm:prSet presAssocID="{324B2B17-1550-41E8-9652-20DA5D54B6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2D729CC-4DA1-4135-9171-6969F30C5AC7}" type="pres">
      <dgm:prSet presAssocID="{E2763629-9537-4C3B-9B51-EEA954DBBC68}" presName="root" presStyleCnt="0"/>
      <dgm:spPr/>
    </dgm:pt>
    <dgm:pt modelId="{4EC81E70-5852-4DB4-B8D2-F9215AB4DA71}" type="pres">
      <dgm:prSet presAssocID="{E2763629-9537-4C3B-9B51-EEA954DBBC68}" presName="rootComposite" presStyleCnt="0"/>
      <dgm:spPr/>
    </dgm:pt>
    <dgm:pt modelId="{81C4632D-558E-4185-891D-CE59F58FE2C7}" type="pres">
      <dgm:prSet presAssocID="{E2763629-9537-4C3B-9B51-EEA954DBBC68}" presName="rootText" presStyleLbl="node1" presStyleIdx="0" presStyleCnt="4" custScaleX="186699" custScaleY="289679"/>
      <dgm:spPr/>
      <dgm:t>
        <a:bodyPr/>
        <a:lstStyle/>
        <a:p>
          <a:endParaRPr lang="en-GB"/>
        </a:p>
      </dgm:t>
    </dgm:pt>
    <dgm:pt modelId="{376B933A-9825-4AF3-B645-06EBAA1308FA}" type="pres">
      <dgm:prSet presAssocID="{E2763629-9537-4C3B-9B51-EEA954DBBC68}" presName="rootConnector" presStyleLbl="node1" presStyleIdx="0" presStyleCnt="4"/>
      <dgm:spPr/>
      <dgm:t>
        <a:bodyPr/>
        <a:lstStyle/>
        <a:p>
          <a:endParaRPr lang="en-GB"/>
        </a:p>
      </dgm:t>
    </dgm:pt>
    <dgm:pt modelId="{D625F36D-3759-4A42-A334-B8C5553DC628}" type="pres">
      <dgm:prSet presAssocID="{E2763629-9537-4C3B-9B51-EEA954DBBC68}" presName="childShape" presStyleCnt="0"/>
      <dgm:spPr/>
    </dgm:pt>
    <dgm:pt modelId="{BA0CA602-D670-45DB-B1C5-54796F9487CA}" type="pres">
      <dgm:prSet presAssocID="{CA5848B8-B367-4DE2-AC94-922651E128D7}" presName="Name13" presStyleLbl="parChTrans1D2" presStyleIdx="0" presStyleCnt="8"/>
      <dgm:spPr/>
      <dgm:t>
        <a:bodyPr/>
        <a:lstStyle/>
        <a:p>
          <a:endParaRPr lang="en-GB"/>
        </a:p>
      </dgm:t>
    </dgm:pt>
    <dgm:pt modelId="{D1F40C68-BE19-49C8-BECA-459B4D5B4A3B}" type="pres">
      <dgm:prSet presAssocID="{F2F66A27-957A-4848-B280-F27EC5624742}" presName="childText" presStyleLbl="bgAcc1" presStyleIdx="0" presStyleCnt="8" custScaleX="248634" custScaleY="276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92F9E6-CDB1-4A1D-A491-7D6AE00DAC22}" type="pres">
      <dgm:prSet presAssocID="{2EE2A775-D3DA-4FEA-825F-B153A2C039DD}" presName="Name13" presStyleLbl="parChTrans1D2" presStyleIdx="1" presStyleCnt="8"/>
      <dgm:spPr/>
      <dgm:t>
        <a:bodyPr/>
        <a:lstStyle/>
        <a:p>
          <a:endParaRPr lang="en-GB"/>
        </a:p>
      </dgm:t>
    </dgm:pt>
    <dgm:pt modelId="{A4217B76-F00C-479C-AAE6-7B0E60110676}" type="pres">
      <dgm:prSet presAssocID="{B73DF87D-255D-4505-A76A-8AEBB503ACB8}" presName="childText" presStyleLbl="bgAcc1" presStyleIdx="1" presStyleCnt="8" custScaleX="248634" custScaleY="276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0777EE-78B6-486E-AC7F-C606BC1F70EA}" type="pres">
      <dgm:prSet presAssocID="{BDB399F4-D92C-419F-8E67-7F35530FD3A1}" presName="root" presStyleCnt="0"/>
      <dgm:spPr/>
    </dgm:pt>
    <dgm:pt modelId="{CC2FCB7D-1629-4386-B88C-5799B4596DBC}" type="pres">
      <dgm:prSet presAssocID="{BDB399F4-D92C-419F-8E67-7F35530FD3A1}" presName="rootComposite" presStyleCnt="0"/>
      <dgm:spPr/>
    </dgm:pt>
    <dgm:pt modelId="{717114B3-6D0B-4040-B2EF-BFB8CAED6B5C}" type="pres">
      <dgm:prSet presAssocID="{BDB399F4-D92C-419F-8E67-7F35530FD3A1}" presName="rootText" presStyleLbl="node1" presStyleIdx="1" presStyleCnt="4" custScaleX="186699" custScaleY="289679"/>
      <dgm:spPr/>
      <dgm:t>
        <a:bodyPr/>
        <a:lstStyle/>
        <a:p>
          <a:endParaRPr lang="en-GB"/>
        </a:p>
      </dgm:t>
    </dgm:pt>
    <dgm:pt modelId="{4C6656EF-7E7A-4AFF-ABD3-F35B41FAA890}" type="pres">
      <dgm:prSet presAssocID="{BDB399F4-D92C-419F-8E67-7F35530FD3A1}" presName="rootConnector" presStyleLbl="node1" presStyleIdx="1" presStyleCnt="4"/>
      <dgm:spPr/>
      <dgm:t>
        <a:bodyPr/>
        <a:lstStyle/>
        <a:p>
          <a:endParaRPr lang="en-GB"/>
        </a:p>
      </dgm:t>
    </dgm:pt>
    <dgm:pt modelId="{63D41824-0AEB-4C86-9965-7B178B5B8089}" type="pres">
      <dgm:prSet presAssocID="{BDB399F4-D92C-419F-8E67-7F35530FD3A1}" presName="childShape" presStyleCnt="0"/>
      <dgm:spPr/>
    </dgm:pt>
    <dgm:pt modelId="{A2291046-3678-4532-B31C-E17DF812885C}" type="pres">
      <dgm:prSet presAssocID="{29FFFD6A-C58B-4A1F-B17D-7F25E515ABA3}" presName="Name13" presStyleLbl="parChTrans1D2" presStyleIdx="2" presStyleCnt="8"/>
      <dgm:spPr/>
      <dgm:t>
        <a:bodyPr/>
        <a:lstStyle/>
        <a:p>
          <a:endParaRPr lang="en-GB"/>
        </a:p>
      </dgm:t>
    </dgm:pt>
    <dgm:pt modelId="{3E155DB2-7C27-4C0E-9802-2E8A7AA94F64}" type="pres">
      <dgm:prSet presAssocID="{A9EB3C44-7E2F-450B-A7EC-300BC32187B8}" presName="childText" presStyleLbl="bgAcc1" presStyleIdx="2" presStyleCnt="8" custScaleX="248634" custScaleY="276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608D11-6F9F-4376-AACC-449441CA9A97}" type="pres">
      <dgm:prSet presAssocID="{CDC4E991-B236-482E-8FC2-23B0303D19AC}" presName="Name13" presStyleLbl="parChTrans1D2" presStyleIdx="3" presStyleCnt="8" custSzX="220725" custSzY="733014"/>
      <dgm:spPr/>
      <dgm:t>
        <a:bodyPr/>
        <a:lstStyle/>
        <a:p>
          <a:endParaRPr lang="en-GB"/>
        </a:p>
      </dgm:t>
    </dgm:pt>
    <dgm:pt modelId="{F1D848A2-78F9-4814-ADA4-BBC800B8BE29}" type="pres">
      <dgm:prSet presAssocID="{FDACAD00-7356-4604-ADDF-9B2FBE28FE01}" presName="childText" presStyleLbl="bgAcc1" presStyleIdx="3" presStyleCnt="8" custScaleX="248634" custScaleY="276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7D4D7D-35D1-4610-A50A-4FCE259F5F19}" type="pres">
      <dgm:prSet presAssocID="{45BD8ED9-0DD8-4FE1-AE02-6B5F506F0DF7}" presName="root" presStyleCnt="0"/>
      <dgm:spPr/>
    </dgm:pt>
    <dgm:pt modelId="{657B7979-672F-4164-82ED-0E35289ADB0A}" type="pres">
      <dgm:prSet presAssocID="{45BD8ED9-0DD8-4FE1-AE02-6B5F506F0DF7}" presName="rootComposite" presStyleCnt="0"/>
      <dgm:spPr/>
    </dgm:pt>
    <dgm:pt modelId="{63140C6B-8ED6-4D74-AFF9-612CA77C9970}" type="pres">
      <dgm:prSet presAssocID="{45BD8ED9-0DD8-4FE1-AE02-6B5F506F0DF7}" presName="rootText" presStyleLbl="node1" presStyleIdx="2" presStyleCnt="4" custScaleX="186699" custScaleY="289679"/>
      <dgm:spPr/>
      <dgm:t>
        <a:bodyPr/>
        <a:lstStyle/>
        <a:p>
          <a:endParaRPr lang="en-GB"/>
        </a:p>
      </dgm:t>
    </dgm:pt>
    <dgm:pt modelId="{B441C88C-BFD8-4599-8811-C818F4D219EE}" type="pres">
      <dgm:prSet presAssocID="{45BD8ED9-0DD8-4FE1-AE02-6B5F506F0DF7}" presName="rootConnector" presStyleLbl="node1" presStyleIdx="2" presStyleCnt="4"/>
      <dgm:spPr/>
      <dgm:t>
        <a:bodyPr/>
        <a:lstStyle/>
        <a:p>
          <a:endParaRPr lang="en-GB"/>
        </a:p>
      </dgm:t>
    </dgm:pt>
    <dgm:pt modelId="{C4A970EB-302B-4559-AF9B-2EE1C8910FB4}" type="pres">
      <dgm:prSet presAssocID="{45BD8ED9-0DD8-4FE1-AE02-6B5F506F0DF7}" presName="childShape" presStyleCnt="0"/>
      <dgm:spPr/>
    </dgm:pt>
    <dgm:pt modelId="{41BF8C4A-F0E5-4ACA-965B-4B5E8245BD91}" type="pres">
      <dgm:prSet presAssocID="{80402D2E-A813-4180-B2A9-BC2D080D9527}" presName="Name13" presStyleLbl="parChTrans1D2" presStyleIdx="4" presStyleCnt="8"/>
      <dgm:spPr/>
      <dgm:t>
        <a:bodyPr/>
        <a:lstStyle/>
        <a:p>
          <a:endParaRPr lang="en-GB"/>
        </a:p>
      </dgm:t>
    </dgm:pt>
    <dgm:pt modelId="{06A0FD1A-AF29-4BB4-9153-B436829101F2}" type="pres">
      <dgm:prSet presAssocID="{C5EEC942-91B1-4A1A-8FF0-495C600B2F65}" presName="childText" presStyleLbl="bgAcc1" presStyleIdx="4" presStyleCnt="8" custScaleX="248634" custScaleY="276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9C47E5-D2C4-4D82-B5C4-674B5EA1693C}" type="pres">
      <dgm:prSet presAssocID="{ADF543D7-FFBB-4AB8-999E-3A99B2EC0B05}" presName="Name13" presStyleLbl="parChTrans1D2" presStyleIdx="5" presStyleCnt="8" custSzX="220725" custSzY="733014"/>
      <dgm:spPr/>
      <dgm:t>
        <a:bodyPr/>
        <a:lstStyle/>
        <a:p>
          <a:endParaRPr lang="en-GB"/>
        </a:p>
      </dgm:t>
    </dgm:pt>
    <dgm:pt modelId="{D5BC0BA6-8DB6-42B2-AC28-D0A74B80E61A}" type="pres">
      <dgm:prSet presAssocID="{A12E5B38-C9AC-4936-AC01-4E4004EF1AFF}" presName="childText" presStyleLbl="bgAcc1" presStyleIdx="5" presStyleCnt="8" custScaleX="248634" custScaleY="276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2AD6B9-6541-43B4-80E3-8C1B212F9A76}" type="pres">
      <dgm:prSet presAssocID="{539FA36E-ACB3-4A53-9516-C34C5C7B4D03}" presName="root" presStyleCnt="0"/>
      <dgm:spPr/>
    </dgm:pt>
    <dgm:pt modelId="{482EC7B8-9196-4BDA-8C59-C5885CDC190D}" type="pres">
      <dgm:prSet presAssocID="{539FA36E-ACB3-4A53-9516-C34C5C7B4D03}" presName="rootComposite" presStyleCnt="0"/>
      <dgm:spPr/>
    </dgm:pt>
    <dgm:pt modelId="{61634479-9273-4809-A319-C275088D1E5F}" type="pres">
      <dgm:prSet presAssocID="{539FA36E-ACB3-4A53-9516-C34C5C7B4D03}" presName="rootText" presStyleLbl="node1" presStyleIdx="3" presStyleCnt="4" custScaleX="186699" custScaleY="289679"/>
      <dgm:spPr/>
      <dgm:t>
        <a:bodyPr/>
        <a:lstStyle/>
        <a:p>
          <a:endParaRPr lang="en-GB"/>
        </a:p>
      </dgm:t>
    </dgm:pt>
    <dgm:pt modelId="{C27C37A7-3682-483E-B9FA-6760F4DEA42D}" type="pres">
      <dgm:prSet presAssocID="{539FA36E-ACB3-4A53-9516-C34C5C7B4D03}" presName="rootConnector" presStyleLbl="node1" presStyleIdx="3" presStyleCnt="4"/>
      <dgm:spPr/>
      <dgm:t>
        <a:bodyPr/>
        <a:lstStyle/>
        <a:p>
          <a:endParaRPr lang="en-GB"/>
        </a:p>
      </dgm:t>
    </dgm:pt>
    <dgm:pt modelId="{72F2D0BA-C272-4BC9-8BDC-564501891233}" type="pres">
      <dgm:prSet presAssocID="{539FA36E-ACB3-4A53-9516-C34C5C7B4D03}" presName="childShape" presStyleCnt="0"/>
      <dgm:spPr/>
    </dgm:pt>
    <dgm:pt modelId="{972E9A6F-18AC-4394-8498-313065F53BB2}" type="pres">
      <dgm:prSet presAssocID="{4C6EC024-D978-491B-BFDC-5AEB2CC83466}" presName="Name13" presStyleLbl="parChTrans1D2" presStyleIdx="6" presStyleCnt="8" custSzX="220725" custSzY="733014"/>
      <dgm:spPr/>
      <dgm:t>
        <a:bodyPr/>
        <a:lstStyle/>
        <a:p>
          <a:endParaRPr lang="en-GB"/>
        </a:p>
      </dgm:t>
    </dgm:pt>
    <dgm:pt modelId="{D2E10DB9-2EE9-4871-912D-B3450BFA92B1}" type="pres">
      <dgm:prSet presAssocID="{FA8548D6-04C5-403E-B335-6C23C15E80D3}" presName="childText" presStyleLbl="bgAcc1" presStyleIdx="6" presStyleCnt="8" custScaleX="248634" custScaleY="276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19E6F0-4840-41CC-BEEF-D3952AE31B4A}" type="pres">
      <dgm:prSet presAssocID="{773B8EE1-7DAE-4E7E-9AD8-14DFB1E8DF89}" presName="Name13" presStyleLbl="parChTrans1D2" presStyleIdx="7" presStyleCnt="8" custSzX="220725" custSzY="2073406"/>
      <dgm:spPr/>
      <dgm:t>
        <a:bodyPr/>
        <a:lstStyle/>
        <a:p>
          <a:endParaRPr lang="en-GB"/>
        </a:p>
      </dgm:t>
    </dgm:pt>
    <dgm:pt modelId="{4C1CED36-FACF-41A7-997C-E1FF6EB10347}" type="pres">
      <dgm:prSet presAssocID="{B11BDA10-8853-4A19-A55B-F085D4D090A9}" presName="childText" presStyleLbl="bgAcc1" presStyleIdx="7" presStyleCnt="8" custScaleX="248634" custScaleY="276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C56F47-5982-43AA-A168-8AB94215B4A6}" type="presOf" srcId="{539FA36E-ACB3-4A53-9516-C34C5C7B4D03}" destId="{C27C37A7-3682-483E-B9FA-6760F4DEA42D}" srcOrd="1" destOrd="0" presId="urn:microsoft.com/office/officeart/2005/8/layout/hierarchy3"/>
    <dgm:cxn modelId="{1FA84339-5A7D-4105-8713-D316304FDC47}" type="presOf" srcId="{FA8548D6-04C5-403E-B335-6C23C15E80D3}" destId="{D2E10DB9-2EE9-4871-912D-B3450BFA92B1}" srcOrd="0" destOrd="0" presId="urn:microsoft.com/office/officeart/2005/8/layout/hierarchy3"/>
    <dgm:cxn modelId="{15AECA57-2CB9-4EEB-9D08-C39C9FD47E85}" type="presOf" srcId="{80402D2E-A813-4180-B2A9-BC2D080D9527}" destId="{41BF8C4A-F0E5-4ACA-965B-4B5E8245BD91}" srcOrd="0" destOrd="0" presId="urn:microsoft.com/office/officeart/2005/8/layout/hierarchy3"/>
    <dgm:cxn modelId="{8B3F0FFF-60C6-4F48-B9D3-DB2F87BD60AF}" srcId="{324B2B17-1550-41E8-9652-20DA5D54B664}" destId="{539FA36E-ACB3-4A53-9516-C34C5C7B4D03}" srcOrd="3" destOrd="0" parTransId="{211CDA00-0CEF-438C-8AE9-41179CEB3EEA}" sibTransId="{7516F069-2296-45E5-9F30-21507C4AA97F}"/>
    <dgm:cxn modelId="{1F6393E1-8055-4BAD-8186-090626E6A7A2}" type="presOf" srcId="{A12E5B38-C9AC-4936-AC01-4E4004EF1AFF}" destId="{D5BC0BA6-8DB6-42B2-AC28-D0A74B80E61A}" srcOrd="0" destOrd="0" presId="urn:microsoft.com/office/officeart/2005/8/layout/hierarchy3"/>
    <dgm:cxn modelId="{21C2C8BA-7EEF-41B7-B24B-0BFE7256A690}" srcId="{539FA36E-ACB3-4A53-9516-C34C5C7B4D03}" destId="{FA8548D6-04C5-403E-B335-6C23C15E80D3}" srcOrd="0" destOrd="0" parTransId="{4C6EC024-D978-491B-BFDC-5AEB2CC83466}" sibTransId="{6E41206B-7197-4F1A-B61D-BF1CDC587544}"/>
    <dgm:cxn modelId="{E15B019A-C9C8-424B-8ECF-47E681401FD2}" type="presOf" srcId="{E2763629-9537-4C3B-9B51-EEA954DBBC68}" destId="{81C4632D-558E-4185-891D-CE59F58FE2C7}" srcOrd="0" destOrd="0" presId="urn:microsoft.com/office/officeart/2005/8/layout/hierarchy3"/>
    <dgm:cxn modelId="{88776873-5F02-4312-8F66-F51A0375607D}" type="presOf" srcId="{A9EB3C44-7E2F-450B-A7EC-300BC32187B8}" destId="{3E155DB2-7C27-4C0E-9802-2E8A7AA94F64}" srcOrd="0" destOrd="0" presId="urn:microsoft.com/office/officeart/2005/8/layout/hierarchy3"/>
    <dgm:cxn modelId="{515F3B60-319F-457E-9E6F-5EEF874C8A47}" type="presOf" srcId="{F2F66A27-957A-4848-B280-F27EC5624742}" destId="{D1F40C68-BE19-49C8-BECA-459B4D5B4A3B}" srcOrd="0" destOrd="0" presId="urn:microsoft.com/office/officeart/2005/8/layout/hierarchy3"/>
    <dgm:cxn modelId="{0CA7DFCB-8FB2-4DAC-A481-866DE5487D77}" type="presOf" srcId="{CA5848B8-B367-4DE2-AC94-922651E128D7}" destId="{BA0CA602-D670-45DB-B1C5-54796F9487CA}" srcOrd="0" destOrd="0" presId="urn:microsoft.com/office/officeart/2005/8/layout/hierarchy3"/>
    <dgm:cxn modelId="{02D6C6A3-A928-4706-88ED-7261DCEEBE4C}" type="presOf" srcId="{ADF543D7-FFBB-4AB8-999E-3A99B2EC0B05}" destId="{5A9C47E5-D2C4-4D82-B5C4-674B5EA1693C}" srcOrd="0" destOrd="0" presId="urn:microsoft.com/office/officeart/2005/8/layout/hierarchy3"/>
    <dgm:cxn modelId="{1EF88F95-96C0-4182-AF2C-70B701EE5EA4}" type="presOf" srcId="{E2763629-9537-4C3B-9B51-EEA954DBBC68}" destId="{376B933A-9825-4AF3-B645-06EBAA1308FA}" srcOrd="1" destOrd="0" presId="urn:microsoft.com/office/officeart/2005/8/layout/hierarchy3"/>
    <dgm:cxn modelId="{74A3EB71-659C-4C53-908F-4064FF161E51}" type="presOf" srcId="{BDB399F4-D92C-419F-8E67-7F35530FD3A1}" destId="{717114B3-6D0B-4040-B2EF-BFB8CAED6B5C}" srcOrd="0" destOrd="0" presId="urn:microsoft.com/office/officeart/2005/8/layout/hierarchy3"/>
    <dgm:cxn modelId="{5731003E-5099-42D4-9A6E-AAB36E76FFA9}" srcId="{45BD8ED9-0DD8-4FE1-AE02-6B5F506F0DF7}" destId="{A12E5B38-C9AC-4936-AC01-4E4004EF1AFF}" srcOrd="1" destOrd="0" parTransId="{ADF543D7-FFBB-4AB8-999E-3A99B2EC0B05}" sibTransId="{C8F5DF0E-1A19-4C68-A40F-0EB99E11CACA}"/>
    <dgm:cxn modelId="{9160F4D0-41B1-4B8C-B6A4-BC774B9AC481}" type="presOf" srcId="{539FA36E-ACB3-4A53-9516-C34C5C7B4D03}" destId="{61634479-9273-4809-A319-C275088D1E5F}" srcOrd="0" destOrd="0" presId="urn:microsoft.com/office/officeart/2005/8/layout/hierarchy3"/>
    <dgm:cxn modelId="{8CA40175-1524-4ECB-8618-A45E415A1539}" type="presOf" srcId="{FDACAD00-7356-4604-ADDF-9B2FBE28FE01}" destId="{F1D848A2-78F9-4814-ADA4-BBC800B8BE29}" srcOrd="0" destOrd="0" presId="urn:microsoft.com/office/officeart/2005/8/layout/hierarchy3"/>
    <dgm:cxn modelId="{1B39157F-176A-48CE-B428-501D0A0CBD41}" type="presOf" srcId="{C5EEC942-91B1-4A1A-8FF0-495C600B2F65}" destId="{06A0FD1A-AF29-4BB4-9153-B436829101F2}" srcOrd="0" destOrd="0" presId="urn:microsoft.com/office/officeart/2005/8/layout/hierarchy3"/>
    <dgm:cxn modelId="{A9A88580-B102-4A57-88E9-CFD030A13AF8}" type="presOf" srcId="{324B2B17-1550-41E8-9652-20DA5D54B664}" destId="{8E36D0B1-8C8D-448D-AC21-E6E895A44E62}" srcOrd="0" destOrd="0" presId="urn:microsoft.com/office/officeart/2005/8/layout/hierarchy3"/>
    <dgm:cxn modelId="{7D1674A4-AF68-4006-9C1B-DBB340CE2EBB}" srcId="{324B2B17-1550-41E8-9652-20DA5D54B664}" destId="{E2763629-9537-4C3B-9B51-EEA954DBBC68}" srcOrd="0" destOrd="0" parTransId="{98760894-601B-4A5E-BE29-526646AF35FB}" sibTransId="{637FB5FE-0964-4E04-88FC-401C6F65DD8C}"/>
    <dgm:cxn modelId="{742FE2DE-5DC8-46AF-83A2-D2F677076695}" type="presOf" srcId="{45BD8ED9-0DD8-4FE1-AE02-6B5F506F0DF7}" destId="{B441C88C-BFD8-4599-8811-C818F4D219EE}" srcOrd="1" destOrd="0" presId="urn:microsoft.com/office/officeart/2005/8/layout/hierarchy3"/>
    <dgm:cxn modelId="{8E404E1D-9BE5-4AFE-A1D1-EF38A49D9635}" type="presOf" srcId="{B11BDA10-8853-4A19-A55B-F085D4D090A9}" destId="{4C1CED36-FACF-41A7-997C-E1FF6EB10347}" srcOrd="0" destOrd="0" presId="urn:microsoft.com/office/officeart/2005/8/layout/hierarchy3"/>
    <dgm:cxn modelId="{C0B68A2F-DD41-42D8-9ED5-90FA651E4DD4}" srcId="{324B2B17-1550-41E8-9652-20DA5D54B664}" destId="{BDB399F4-D92C-419F-8E67-7F35530FD3A1}" srcOrd="1" destOrd="0" parTransId="{C1399961-3A6B-4205-865F-EE0B5A70E698}" sibTransId="{97380585-8A19-4577-A4D7-21660C18E64D}"/>
    <dgm:cxn modelId="{6C0BA047-074B-4123-8878-A33ECEFA365F}" type="presOf" srcId="{B73DF87D-255D-4505-A76A-8AEBB503ACB8}" destId="{A4217B76-F00C-479C-AAE6-7B0E60110676}" srcOrd="0" destOrd="0" presId="urn:microsoft.com/office/officeart/2005/8/layout/hierarchy3"/>
    <dgm:cxn modelId="{B4A79C8D-23BC-43D7-B720-8B0B471E7985}" srcId="{E2763629-9537-4C3B-9B51-EEA954DBBC68}" destId="{F2F66A27-957A-4848-B280-F27EC5624742}" srcOrd="0" destOrd="0" parTransId="{CA5848B8-B367-4DE2-AC94-922651E128D7}" sibTransId="{230C0151-93BE-4294-B274-70CC5EF9D9A1}"/>
    <dgm:cxn modelId="{B6325C60-CB3C-44E6-A141-A402C4A05769}" srcId="{E2763629-9537-4C3B-9B51-EEA954DBBC68}" destId="{B73DF87D-255D-4505-A76A-8AEBB503ACB8}" srcOrd="1" destOrd="0" parTransId="{2EE2A775-D3DA-4FEA-825F-B153A2C039DD}" sibTransId="{25A4AD6C-3308-49DF-A7D5-4D3DAE747CF8}"/>
    <dgm:cxn modelId="{2B997AD5-D34B-4306-9E13-FDFAB99A5CA2}" type="presOf" srcId="{4C6EC024-D978-491B-BFDC-5AEB2CC83466}" destId="{972E9A6F-18AC-4394-8498-313065F53BB2}" srcOrd="0" destOrd="0" presId="urn:microsoft.com/office/officeart/2005/8/layout/hierarchy3"/>
    <dgm:cxn modelId="{BC630B46-1657-4B4E-86B3-05A4E2369734}" srcId="{45BD8ED9-0DD8-4FE1-AE02-6B5F506F0DF7}" destId="{C5EEC942-91B1-4A1A-8FF0-495C600B2F65}" srcOrd="0" destOrd="0" parTransId="{80402D2E-A813-4180-B2A9-BC2D080D9527}" sibTransId="{F6D533C3-8DB8-43CB-83DB-0FBDAAB937A0}"/>
    <dgm:cxn modelId="{BB050674-1694-427E-9B6F-5283107F5A66}" srcId="{539FA36E-ACB3-4A53-9516-C34C5C7B4D03}" destId="{B11BDA10-8853-4A19-A55B-F085D4D090A9}" srcOrd="1" destOrd="0" parTransId="{773B8EE1-7DAE-4E7E-9AD8-14DFB1E8DF89}" sibTransId="{A9108123-04F8-4E86-8B3C-8A130272CE7B}"/>
    <dgm:cxn modelId="{D65D1DD0-593C-46CC-BBB1-C6363974B18C}" type="presOf" srcId="{773B8EE1-7DAE-4E7E-9AD8-14DFB1E8DF89}" destId="{6819E6F0-4840-41CC-BEEF-D3952AE31B4A}" srcOrd="0" destOrd="0" presId="urn:microsoft.com/office/officeart/2005/8/layout/hierarchy3"/>
    <dgm:cxn modelId="{740102AE-FB25-4D97-A0EE-378C8062C509}" type="presOf" srcId="{2EE2A775-D3DA-4FEA-825F-B153A2C039DD}" destId="{1392F9E6-CDB1-4A1D-A491-7D6AE00DAC22}" srcOrd="0" destOrd="0" presId="urn:microsoft.com/office/officeart/2005/8/layout/hierarchy3"/>
    <dgm:cxn modelId="{C9F5061A-3D35-4846-AF52-FD89E3FB88C2}" type="presOf" srcId="{29FFFD6A-C58B-4A1F-B17D-7F25E515ABA3}" destId="{A2291046-3678-4532-B31C-E17DF812885C}" srcOrd="0" destOrd="0" presId="urn:microsoft.com/office/officeart/2005/8/layout/hierarchy3"/>
    <dgm:cxn modelId="{3EA5EBB4-7E2E-49FC-9618-564CE605044B}" type="presOf" srcId="{45BD8ED9-0DD8-4FE1-AE02-6B5F506F0DF7}" destId="{63140C6B-8ED6-4D74-AFF9-612CA77C9970}" srcOrd="0" destOrd="0" presId="urn:microsoft.com/office/officeart/2005/8/layout/hierarchy3"/>
    <dgm:cxn modelId="{34322533-9AF5-45D0-9DE2-89549EBAA915}" type="presOf" srcId="{BDB399F4-D92C-419F-8E67-7F35530FD3A1}" destId="{4C6656EF-7E7A-4AFF-ABD3-F35B41FAA890}" srcOrd="1" destOrd="0" presId="urn:microsoft.com/office/officeart/2005/8/layout/hierarchy3"/>
    <dgm:cxn modelId="{E25B7684-618D-40A3-AD77-C0BE7CD85681}" srcId="{BDB399F4-D92C-419F-8E67-7F35530FD3A1}" destId="{FDACAD00-7356-4604-ADDF-9B2FBE28FE01}" srcOrd="1" destOrd="0" parTransId="{CDC4E991-B236-482E-8FC2-23B0303D19AC}" sibTransId="{3D2F0E33-1E88-49D4-8EAD-94FC51F14496}"/>
    <dgm:cxn modelId="{5701FCA7-9356-4369-913F-6A954C3B5AB2}" srcId="{324B2B17-1550-41E8-9652-20DA5D54B664}" destId="{45BD8ED9-0DD8-4FE1-AE02-6B5F506F0DF7}" srcOrd="2" destOrd="0" parTransId="{58B7D1F4-74FD-4BF0-8F72-D0DEFB871FC0}" sibTransId="{1D509876-4F35-4E01-9EAC-BE95981C5225}"/>
    <dgm:cxn modelId="{1D8DFC0C-FA08-4629-8BD1-12BA488DBB49}" srcId="{BDB399F4-D92C-419F-8E67-7F35530FD3A1}" destId="{A9EB3C44-7E2F-450B-A7EC-300BC32187B8}" srcOrd="0" destOrd="0" parTransId="{29FFFD6A-C58B-4A1F-B17D-7F25E515ABA3}" sibTransId="{0E636901-3DF5-4A7A-AE5E-EE86F96E00A9}"/>
    <dgm:cxn modelId="{F2EF06B4-DE83-407B-A25E-61D6F64EC8AF}" type="presOf" srcId="{CDC4E991-B236-482E-8FC2-23B0303D19AC}" destId="{69608D11-6F9F-4376-AACC-449441CA9A97}" srcOrd="0" destOrd="0" presId="urn:microsoft.com/office/officeart/2005/8/layout/hierarchy3"/>
    <dgm:cxn modelId="{AE960611-85AA-492D-A0D5-151D8103ED6E}" type="presParOf" srcId="{8E36D0B1-8C8D-448D-AC21-E6E895A44E62}" destId="{62D729CC-4DA1-4135-9171-6969F30C5AC7}" srcOrd="0" destOrd="0" presId="urn:microsoft.com/office/officeart/2005/8/layout/hierarchy3"/>
    <dgm:cxn modelId="{29E7FDC5-9300-47F7-B160-6D73E62A2F7A}" type="presParOf" srcId="{62D729CC-4DA1-4135-9171-6969F30C5AC7}" destId="{4EC81E70-5852-4DB4-B8D2-F9215AB4DA71}" srcOrd="0" destOrd="0" presId="urn:microsoft.com/office/officeart/2005/8/layout/hierarchy3"/>
    <dgm:cxn modelId="{7B0387DF-C329-4494-92A3-184912611D30}" type="presParOf" srcId="{4EC81E70-5852-4DB4-B8D2-F9215AB4DA71}" destId="{81C4632D-558E-4185-891D-CE59F58FE2C7}" srcOrd="0" destOrd="0" presId="urn:microsoft.com/office/officeart/2005/8/layout/hierarchy3"/>
    <dgm:cxn modelId="{68748C5F-D203-477D-9CD1-98B8403765E6}" type="presParOf" srcId="{4EC81E70-5852-4DB4-B8D2-F9215AB4DA71}" destId="{376B933A-9825-4AF3-B645-06EBAA1308FA}" srcOrd="1" destOrd="0" presId="urn:microsoft.com/office/officeart/2005/8/layout/hierarchy3"/>
    <dgm:cxn modelId="{95AC379F-2944-4458-ABCF-46B8959EB6FB}" type="presParOf" srcId="{62D729CC-4DA1-4135-9171-6969F30C5AC7}" destId="{D625F36D-3759-4A42-A334-B8C5553DC628}" srcOrd="1" destOrd="0" presId="urn:microsoft.com/office/officeart/2005/8/layout/hierarchy3"/>
    <dgm:cxn modelId="{79584C24-E896-43CA-A23F-CDECB31CF975}" type="presParOf" srcId="{D625F36D-3759-4A42-A334-B8C5553DC628}" destId="{BA0CA602-D670-45DB-B1C5-54796F9487CA}" srcOrd="0" destOrd="0" presId="urn:microsoft.com/office/officeart/2005/8/layout/hierarchy3"/>
    <dgm:cxn modelId="{D39475A5-797B-4A11-9309-48768134ADD2}" type="presParOf" srcId="{D625F36D-3759-4A42-A334-B8C5553DC628}" destId="{D1F40C68-BE19-49C8-BECA-459B4D5B4A3B}" srcOrd="1" destOrd="0" presId="urn:microsoft.com/office/officeart/2005/8/layout/hierarchy3"/>
    <dgm:cxn modelId="{50FEE100-78F5-4C60-AC76-95BCEEFC8EC7}" type="presParOf" srcId="{D625F36D-3759-4A42-A334-B8C5553DC628}" destId="{1392F9E6-CDB1-4A1D-A491-7D6AE00DAC22}" srcOrd="2" destOrd="0" presId="urn:microsoft.com/office/officeart/2005/8/layout/hierarchy3"/>
    <dgm:cxn modelId="{84F670ED-4AA5-4B21-8B32-4AF6EC03960A}" type="presParOf" srcId="{D625F36D-3759-4A42-A334-B8C5553DC628}" destId="{A4217B76-F00C-479C-AAE6-7B0E60110676}" srcOrd="3" destOrd="0" presId="urn:microsoft.com/office/officeart/2005/8/layout/hierarchy3"/>
    <dgm:cxn modelId="{2E28A442-C99A-471C-B832-0AF0E942613F}" type="presParOf" srcId="{8E36D0B1-8C8D-448D-AC21-E6E895A44E62}" destId="{3D0777EE-78B6-486E-AC7F-C606BC1F70EA}" srcOrd="1" destOrd="0" presId="urn:microsoft.com/office/officeart/2005/8/layout/hierarchy3"/>
    <dgm:cxn modelId="{46261568-DCF2-4994-BA15-68A95587DAFA}" type="presParOf" srcId="{3D0777EE-78B6-486E-AC7F-C606BC1F70EA}" destId="{CC2FCB7D-1629-4386-B88C-5799B4596DBC}" srcOrd="0" destOrd="0" presId="urn:microsoft.com/office/officeart/2005/8/layout/hierarchy3"/>
    <dgm:cxn modelId="{CBCD5031-49F7-4579-8FAE-DFA828E651FF}" type="presParOf" srcId="{CC2FCB7D-1629-4386-B88C-5799B4596DBC}" destId="{717114B3-6D0B-4040-B2EF-BFB8CAED6B5C}" srcOrd="0" destOrd="0" presId="urn:microsoft.com/office/officeart/2005/8/layout/hierarchy3"/>
    <dgm:cxn modelId="{E521E464-039F-46F7-8870-46BF2091CAEF}" type="presParOf" srcId="{CC2FCB7D-1629-4386-B88C-5799B4596DBC}" destId="{4C6656EF-7E7A-4AFF-ABD3-F35B41FAA890}" srcOrd="1" destOrd="0" presId="urn:microsoft.com/office/officeart/2005/8/layout/hierarchy3"/>
    <dgm:cxn modelId="{45770353-45DE-40B3-8435-46D73D1793C9}" type="presParOf" srcId="{3D0777EE-78B6-486E-AC7F-C606BC1F70EA}" destId="{63D41824-0AEB-4C86-9965-7B178B5B8089}" srcOrd="1" destOrd="0" presId="urn:microsoft.com/office/officeart/2005/8/layout/hierarchy3"/>
    <dgm:cxn modelId="{7A8B0C19-0B27-41E8-8D46-25AEEB4BD9E1}" type="presParOf" srcId="{63D41824-0AEB-4C86-9965-7B178B5B8089}" destId="{A2291046-3678-4532-B31C-E17DF812885C}" srcOrd="0" destOrd="0" presId="urn:microsoft.com/office/officeart/2005/8/layout/hierarchy3"/>
    <dgm:cxn modelId="{FA05FF54-F7A9-49A2-8FE5-04A65721408B}" type="presParOf" srcId="{63D41824-0AEB-4C86-9965-7B178B5B8089}" destId="{3E155DB2-7C27-4C0E-9802-2E8A7AA94F64}" srcOrd="1" destOrd="0" presId="urn:microsoft.com/office/officeart/2005/8/layout/hierarchy3"/>
    <dgm:cxn modelId="{551AA95A-DB45-4808-BE08-588C47637F69}" type="presParOf" srcId="{63D41824-0AEB-4C86-9965-7B178B5B8089}" destId="{69608D11-6F9F-4376-AACC-449441CA9A97}" srcOrd="2" destOrd="0" presId="urn:microsoft.com/office/officeart/2005/8/layout/hierarchy3"/>
    <dgm:cxn modelId="{D2B1B18C-3DF9-4BB3-8DBD-048F5CF3504C}" type="presParOf" srcId="{63D41824-0AEB-4C86-9965-7B178B5B8089}" destId="{F1D848A2-78F9-4814-ADA4-BBC800B8BE29}" srcOrd="3" destOrd="0" presId="urn:microsoft.com/office/officeart/2005/8/layout/hierarchy3"/>
    <dgm:cxn modelId="{8DE30B23-08A8-4EAF-B02D-C371E3763856}" type="presParOf" srcId="{8E36D0B1-8C8D-448D-AC21-E6E895A44E62}" destId="{B57D4D7D-35D1-4610-A50A-4FCE259F5F19}" srcOrd="2" destOrd="0" presId="urn:microsoft.com/office/officeart/2005/8/layout/hierarchy3"/>
    <dgm:cxn modelId="{B93DC300-961B-4F92-9938-FDE90E3B1601}" type="presParOf" srcId="{B57D4D7D-35D1-4610-A50A-4FCE259F5F19}" destId="{657B7979-672F-4164-82ED-0E35289ADB0A}" srcOrd="0" destOrd="0" presId="urn:microsoft.com/office/officeart/2005/8/layout/hierarchy3"/>
    <dgm:cxn modelId="{0D04300F-7CE6-4614-84BA-F827FDE09A19}" type="presParOf" srcId="{657B7979-672F-4164-82ED-0E35289ADB0A}" destId="{63140C6B-8ED6-4D74-AFF9-612CA77C9970}" srcOrd="0" destOrd="0" presId="urn:microsoft.com/office/officeart/2005/8/layout/hierarchy3"/>
    <dgm:cxn modelId="{EDEE85BA-768E-451F-B4C0-FB6C8820D652}" type="presParOf" srcId="{657B7979-672F-4164-82ED-0E35289ADB0A}" destId="{B441C88C-BFD8-4599-8811-C818F4D219EE}" srcOrd="1" destOrd="0" presId="urn:microsoft.com/office/officeart/2005/8/layout/hierarchy3"/>
    <dgm:cxn modelId="{FF1E22F7-2B07-423C-A79B-FB7EA65E594C}" type="presParOf" srcId="{B57D4D7D-35D1-4610-A50A-4FCE259F5F19}" destId="{C4A970EB-302B-4559-AF9B-2EE1C8910FB4}" srcOrd="1" destOrd="0" presId="urn:microsoft.com/office/officeart/2005/8/layout/hierarchy3"/>
    <dgm:cxn modelId="{7BEEAC6B-A448-41BB-886A-CFAF4AB3551C}" type="presParOf" srcId="{C4A970EB-302B-4559-AF9B-2EE1C8910FB4}" destId="{41BF8C4A-F0E5-4ACA-965B-4B5E8245BD91}" srcOrd="0" destOrd="0" presId="urn:microsoft.com/office/officeart/2005/8/layout/hierarchy3"/>
    <dgm:cxn modelId="{DE29F351-E2E7-4FCD-B10E-A9AAA479B145}" type="presParOf" srcId="{C4A970EB-302B-4559-AF9B-2EE1C8910FB4}" destId="{06A0FD1A-AF29-4BB4-9153-B436829101F2}" srcOrd="1" destOrd="0" presId="urn:microsoft.com/office/officeart/2005/8/layout/hierarchy3"/>
    <dgm:cxn modelId="{98EA9E06-AF70-4207-A61E-12A82477981C}" type="presParOf" srcId="{C4A970EB-302B-4559-AF9B-2EE1C8910FB4}" destId="{5A9C47E5-D2C4-4D82-B5C4-674B5EA1693C}" srcOrd="2" destOrd="0" presId="urn:microsoft.com/office/officeart/2005/8/layout/hierarchy3"/>
    <dgm:cxn modelId="{A94545DB-CF9B-4DD8-992B-0A3DFC3F130A}" type="presParOf" srcId="{C4A970EB-302B-4559-AF9B-2EE1C8910FB4}" destId="{D5BC0BA6-8DB6-42B2-AC28-D0A74B80E61A}" srcOrd="3" destOrd="0" presId="urn:microsoft.com/office/officeart/2005/8/layout/hierarchy3"/>
    <dgm:cxn modelId="{6DA6B708-FA2A-4029-A495-3B6277FD46B7}" type="presParOf" srcId="{8E36D0B1-8C8D-448D-AC21-E6E895A44E62}" destId="{F82AD6B9-6541-43B4-80E3-8C1B212F9A76}" srcOrd="3" destOrd="0" presId="urn:microsoft.com/office/officeart/2005/8/layout/hierarchy3"/>
    <dgm:cxn modelId="{FE03106A-CCFC-4A52-A16E-AA67E5EBD117}" type="presParOf" srcId="{F82AD6B9-6541-43B4-80E3-8C1B212F9A76}" destId="{482EC7B8-9196-4BDA-8C59-C5885CDC190D}" srcOrd="0" destOrd="0" presId="urn:microsoft.com/office/officeart/2005/8/layout/hierarchy3"/>
    <dgm:cxn modelId="{F8669DE0-3D31-4CAA-B813-0E1DBABA7660}" type="presParOf" srcId="{482EC7B8-9196-4BDA-8C59-C5885CDC190D}" destId="{61634479-9273-4809-A319-C275088D1E5F}" srcOrd="0" destOrd="0" presId="urn:microsoft.com/office/officeart/2005/8/layout/hierarchy3"/>
    <dgm:cxn modelId="{0F4C0533-FC0E-4C3D-9FD2-89162F74D142}" type="presParOf" srcId="{482EC7B8-9196-4BDA-8C59-C5885CDC190D}" destId="{C27C37A7-3682-483E-B9FA-6760F4DEA42D}" srcOrd="1" destOrd="0" presId="urn:microsoft.com/office/officeart/2005/8/layout/hierarchy3"/>
    <dgm:cxn modelId="{E417E152-E603-48C8-9FF3-BF0B32DE8052}" type="presParOf" srcId="{F82AD6B9-6541-43B4-80E3-8C1B212F9A76}" destId="{72F2D0BA-C272-4BC9-8BDC-564501891233}" srcOrd="1" destOrd="0" presId="urn:microsoft.com/office/officeart/2005/8/layout/hierarchy3"/>
    <dgm:cxn modelId="{22973C39-A902-42BB-B4B0-0AD3EDFE25CE}" type="presParOf" srcId="{72F2D0BA-C272-4BC9-8BDC-564501891233}" destId="{972E9A6F-18AC-4394-8498-313065F53BB2}" srcOrd="0" destOrd="0" presId="urn:microsoft.com/office/officeart/2005/8/layout/hierarchy3"/>
    <dgm:cxn modelId="{60264276-2722-4ED3-944F-BD49900DCCAA}" type="presParOf" srcId="{72F2D0BA-C272-4BC9-8BDC-564501891233}" destId="{D2E10DB9-2EE9-4871-912D-B3450BFA92B1}" srcOrd="1" destOrd="0" presId="urn:microsoft.com/office/officeart/2005/8/layout/hierarchy3"/>
    <dgm:cxn modelId="{0139E911-E30D-4F98-9C59-F8B7E60D6058}" type="presParOf" srcId="{72F2D0BA-C272-4BC9-8BDC-564501891233}" destId="{6819E6F0-4840-41CC-BEEF-D3952AE31B4A}" srcOrd="2" destOrd="0" presId="urn:microsoft.com/office/officeart/2005/8/layout/hierarchy3"/>
    <dgm:cxn modelId="{5CE8D72D-6B53-4FB9-82E2-21DEF0A83109}" type="presParOf" srcId="{72F2D0BA-C272-4BC9-8BDC-564501891233}" destId="{4C1CED36-FACF-41A7-997C-E1FF6EB1034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2C1FC-23AC-4D5C-A587-C6D129259F96}">
      <dsp:nvSpPr>
        <dsp:cNvPr id="0" name=""/>
        <dsp:cNvSpPr/>
      </dsp:nvSpPr>
      <dsp:spPr>
        <a:xfrm rot="10800000">
          <a:off x="2143405" y="80"/>
          <a:ext cx="7353476" cy="116485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66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1. Which intercropping system can reduce pests or increase pest predation?</a:t>
          </a:r>
          <a:br>
            <a:rPr lang="en-GB" sz="2100" kern="1200" dirty="0" smtClean="0"/>
          </a:br>
          <a:endParaRPr lang="en-GB" sz="2100" kern="1200" dirty="0"/>
        </a:p>
      </dsp:txBody>
      <dsp:txXfrm rot="10800000">
        <a:off x="2434618" y="80"/>
        <a:ext cx="7062263" cy="1164854"/>
      </dsp:txXfrm>
    </dsp:sp>
    <dsp:sp modelId="{97E6E517-1518-4567-AF8C-E0E3CBE9995B}">
      <dsp:nvSpPr>
        <dsp:cNvPr id="0" name=""/>
        <dsp:cNvSpPr/>
      </dsp:nvSpPr>
      <dsp:spPr>
        <a:xfrm>
          <a:off x="1560977" y="80"/>
          <a:ext cx="1164854" cy="116485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6E8FC-6699-4D77-A8EE-AF93BE73C67F}">
      <dsp:nvSpPr>
        <dsp:cNvPr id="0" name=""/>
        <dsp:cNvSpPr/>
      </dsp:nvSpPr>
      <dsp:spPr>
        <a:xfrm rot="10800000">
          <a:off x="2143405" y="1490921"/>
          <a:ext cx="7353476" cy="116485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66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2</a:t>
          </a:r>
          <a:r>
            <a:rPr lang="en-GB" sz="2100" kern="1200" dirty="0" smtClean="0"/>
            <a:t>. Which intercropping system supports natural enemy diversity or abundance?</a:t>
          </a:r>
          <a:br>
            <a:rPr lang="en-GB" sz="2100" kern="1200" dirty="0" smtClean="0"/>
          </a:br>
          <a:endParaRPr lang="en-GB" sz="2100" kern="1200" dirty="0"/>
        </a:p>
      </dsp:txBody>
      <dsp:txXfrm rot="10800000">
        <a:off x="2434618" y="1490921"/>
        <a:ext cx="7062263" cy="1164854"/>
      </dsp:txXfrm>
    </dsp:sp>
    <dsp:sp modelId="{F1F33F78-AB30-4FB5-B616-3678E440F2BE}">
      <dsp:nvSpPr>
        <dsp:cNvPr id="0" name=""/>
        <dsp:cNvSpPr/>
      </dsp:nvSpPr>
      <dsp:spPr>
        <a:xfrm>
          <a:off x="1560977" y="1490921"/>
          <a:ext cx="1164854" cy="116485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22E7A-F282-435A-A7E6-6DD1E1F17BCC}">
      <dsp:nvSpPr>
        <dsp:cNvPr id="0" name=""/>
        <dsp:cNvSpPr/>
      </dsp:nvSpPr>
      <dsp:spPr>
        <a:xfrm rot="10800000">
          <a:off x="2143405" y="2981761"/>
          <a:ext cx="7353476" cy="116485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66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3. Can any of the intercropping systems yield as high as sole crops?</a:t>
          </a:r>
          <a:endParaRPr lang="en-GB" sz="2100" kern="1200" dirty="0"/>
        </a:p>
      </dsp:txBody>
      <dsp:txXfrm rot="10800000">
        <a:off x="2434618" y="2981761"/>
        <a:ext cx="7062263" cy="1164854"/>
      </dsp:txXfrm>
    </dsp:sp>
    <dsp:sp modelId="{B59CD03A-480F-4E3D-8ED4-9892090EB724}">
      <dsp:nvSpPr>
        <dsp:cNvPr id="0" name=""/>
        <dsp:cNvSpPr/>
      </dsp:nvSpPr>
      <dsp:spPr>
        <a:xfrm>
          <a:off x="1560977" y="2981761"/>
          <a:ext cx="1164854" cy="116485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32D-558E-4185-891D-CE59F58FE2C7}">
      <dsp:nvSpPr>
        <dsp:cNvPr id="0" name=""/>
        <dsp:cNvSpPr/>
      </dsp:nvSpPr>
      <dsp:spPr>
        <a:xfrm>
          <a:off x="1054" y="540046"/>
          <a:ext cx="1672819" cy="1297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Natural enemies </a:t>
          </a:r>
          <a:endParaRPr lang="en-GB" sz="2700" kern="1200" dirty="0"/>
        </a:p>
      </dsp:txBody>
      <dsp:txXfrm>
        <a:off x="39064" y="578056"/>
        <a:ext cx="1596799" cy="1221739"/>
      </dsp:txXfrm>
    </dsp:sp>
    <dsp:sp modelId="{BA0CA602-D670-45DB-B1C5-54796F9487CA}">
      <dsp:nvSpPr>
        <dsp:cNvPr id="0" name=""/>
        <dsp:cNvSpPr/>
      </dsp:nvSpPr>
      <dsp:spPr>
        <a:xfrm>
          <a:off x="168336" y="1837806"/>
          <a:ext cx="167281" cy="73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496"/>
              </a:lnTo>
              <a:lnTo>
                <a:pt x="167281" y="730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40C68-BE19-49C8-BECA-459B4D5B4A3B}">
      <dsp:nvSpPr>
        <dsp:cNvPr id="0" name=""/>
        <dsp:cNvSpPr/>
      </dsp:nvSpPr>
      <dsp:spPr>
        <a:xfrm>
          <a:off x="335618" y="1949805"/>
          <a:ext cx="1782204" cy="1236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6 pitfall traps per treatment per month</a:t>
          </a:r>
          <a:endParaRPr lang="en-GB" sz="1800" kern="1200" dirty="0"/>
        </a:p>
      </dsp:txBody>
      <dsp:txXfrm>
        <a:off x="371848" y="1986035"/>
        <a:ext cx="1709744" cy="1164532"/>
      </dsp:txXfrm>
    </dsp:sp>
    <dsp:sp modelId="{1392F9E6-CDB1-4A1D-A491-7D6AE00DAC22}">
      <dsp:nvSpPr>
        <dsp:cNvPr id="0" name=""/>
        <dsp:cNvSpPr/>
      </dsp:nvSpPr>
      <dsp:spPr>
        <a:xfrm>
          <a:off x="168336" y="1837806"/>
          <a:ext cx="167281" cy="2079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488"/>
              </a:lnTo>
              <a:lnTo>
                <a:pt x="167281" y="20794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17B76-F00C-479C-AAE6-7B0E60110676}">
      <dsp:nvSpPr>
        <dsp:cNvPr id="0" name=""/>
        <dsp:cNvSpPr/>
      </dsp:nvSpPr>
      <dsp:spPr>
        <a:xfrm>
          <a:off x="335618" y="3298798"/>
          <a:ext cx="1782204" cy="1236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Traps open 2 weeks in May and June</a:t>
          </a:r>
          <a:endParaRPr lang="en-GB" sz="1800" kern="1200" dirty="0"/>
        </a:p>
      </dsp:txBody>
      <dsp:txXfrm>
        <a:off x="371848" y="3335028"/>
        <a:ext cx="1709744" cy="1164532"/>
      </dsp:txXfrm>
    </dsp:sp>
    <dsp:sp modelId="{717114B3-6D0B-4040-B2EF-BFB8CAED6B5C}">
      <dsp:nvSpPr>
        <dsp:cNvPr id="0" name=""/>
        <dsp:cNvSpPr/>
      </dsp:nvSpPr>
      <dsp:spPr>
        <a:xfrm>
          <a:off x="2007258" y="540046"/>
          <a:ext cx="1672819" cy="12977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Pests</a:t>
          </a:r>
          <a:endParaRPr lang="en-GB" sz="2700" kern="1200" dirty="0"/>
        </a:p>
      </dsp:txBody>
      <dsp:txXfrm>
        <a:off x="2045268" y="578056"/>
        <a:ext cx="1596799" cy="1221739"/>
      </dsp:txXfrm>
    </dsp:sp>
    <dsp:sp modelId="{A2291046-3678-4532-B31C-E17DF812885C}">
      <dsp:nvSpPr>
        <dsp:cNvPr id="0" name=""/>
        <dsp:cNvSpPr/>
      </dsp:nvSpPr>
      <dsp:spPr>
        <a:xfrm>
          <a:off x="2174540" y="1837806"/>
          <a:ext cx="167281" cy="73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496"/>
              </a:lnTo>
              <a:lnTo>
                <a:pt x="167281" y="730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55DB2-7C27-4C0E-9802-2E8A7AA94F64}">
      <dsp:nvSpPr>
        <dsp:cNvPr id="0" name=""/>
        <dsp:cNvSpPr/>
      </dsp:nvSpPr>
      <dsp:spPr>
        <a:xfrm>
          <a:off x="2341822" y="1949805"/>
          <a:ext cx="1782204" cy="1236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Visual monitoring of aphids in June</a:t>
          </a:r>
          <a:endParaRPr lang="en-GB" sz="1800" kern="1200" dirty="0"/>
        </a:p>
      </dsp:txBody>
      <dsp:txXfrm>
        <a:off x="2378052" y="1986035"/>
        <a:ext cx="1709744" cy="1164532"/>
      </dsp:txXfrm>
    </dsp:sp>
    <dsp:sp modelId="{69608D11-6F9F-4376-AACC-449441CA9A97}">
      <dsp:nvSpPr>
        <dsp:cNvPr id="0" name=""/>
        <dsp:cNvSpPr/>
      </dsp:nvSpPr>
      <dsp:spPr>
        <a:xfrm>
          <a:off x="2174540" y="1837806"/>
          <a:ext cx="167281" cy="2079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488"/>
              </a:lnTo>
              <a:lnTo>
                <a:pt x="167281" y="20794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48A2-78F9-4814-ADA4-BBC800B8BE29}">
      <dsp:nvSpPr>
        <dsp:cNvPr id="0" name=""/>
        <dsp:cNvSpPr/>
      </dsp:nvSpPr>
      <dsp:spPr>
        <a:xfrm>
          <a:off x="2341822" y="3298798"/>
          <a:ext cx="1782204" cy="1236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300 plants per treatment</a:t>
          </a:r>
        </a:p>
      </dsp:txBody>
      <dsp:txXfrm>
        <a:off x="2378052" y="3335028"/>
        <a:ext cx="1709744" cy="1164532"/>
      </dsp:txXfrm>
    </dsp:sp>
    <dsp:sp modelId="{63140C6B-8ED6-4D74-AFF9-612CA77C9970}">
      <dsp:nvSpPr>
        <dsp:cNvPr id="0" name=""/>
        <dsp:cNvSpPr/>
      </dsp:nvSpPr>
      <dsp:spPr>
        <a:xfrm>
          <a:off x="4013463" y="540046"/>
          <a:ext cx="1672819" cy="12977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Pest predation</a:t>
          </a:r>
          <a:endParaRPr lang="en-GB" sz="2700" kern="1200" dirty="0"/>
        </a:p>
      </dsp:txBody>
      <dsp:txXfrm>
        <a:off x="4051473" y="578056"/>
        <a:ext cx="1596799" cy="1221739"/>
      </dsp:txXfrm>
    </dsp:sp>
    <dsp:sp modelId="{41BF8C4A-F0E5-4ACA-965B-4B5E8245BD91}">
      <dsp:nvSpPr>
        <dsp:cNvPr id="0" name=""/>
        <dsp:cNvSpPr/>
      </dsp:nvSpPr>
      <dsp:spPr>
        <a:xfrm>
          <a:off x="4180745" y="1837806"/>
          <a:ext cx="167281" cy="73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496"/>
              </a:lnTo>
              <a:lnTo>
                <a:pt x="167281" y="730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0FD1A-AF29-4BB4-9153-B436829101F2}">
      <dsp:nvSpPr>
        <dsp:cNvPr id="0" name=""/>
        <dsp:cNvSpPr/>
      </dsp:nvSpPr>
      <dsp:spPr>
        <a:xfrm>
          <a:off x="4348027" y="1949805"/>
          <a:ext cx="1782204" cy="1236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12 aphid predation cards per treatment * month</a:t>
          </a:r>
          <a:endParaRPr lang="en-GB" sz="1800" kern="1200" dirty="0"/>
        </a:p>
      </dsp:txBody>
      <dsp:txXfrm>
        <a:off x="4384257" y="1986035"/>
        <a:ext cx="1709744" cy="1164532"/>
      </dsp:txXfrm>
    </dsp:sp>
    <dsp:sp modelId="{5A9C47E5-D2C4-4D82-B5C4-674B5EA1693C}">
      <dsp:nvSpPr>
        <dsp:cNvPr id="0" name=""/>
        <dsp:cNvSpPr/>
      </dsp:nvSpPr>
      <dsp:spPr>
        <a:xfrm>
          <a:off x="4180745" y="1837806"/>
          <a:ext cx="167281" cy="2079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488"/>
              </a:lnTo>
              <a:lnTo>
                <a:pt x="167281" y="20794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C0BA6-8DB6-42B2-AC28-D0A74B80E61A}">
      <dsp:nvSpPr>
        <dsp:cNvPr id="0" name=""/>
        <dsp:cNvSpPr/>
      </dsp:nvSpPr>
      <dsp:spPr>
        <a:xfrm>
          <a:off x="4348027" y="3298798"/>
          <a:ext cx="1782204" cy="1236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May- July </a:t>
          </a:r>
          <a:endParaRPr lang="en-GB" sz="1800" kern="1200" dirty="0"/>
        </a:p>
      </dsp:txBody>
      <dsp:txXfrm>
        <a:off x="4384257" y="3335028"/>
        <a:ext cx="1709744" cy="1164532"/>
      </dsp:txXfrm>
    </dsp:sp>
    <dsp:sp modelId="{61634479-9273-4809-A319-C275088D1E5F}">
      <dsp:nvSpPr>
        <dsp:cNvPr id="0" name=""/>
        <dsp:cNvSpPr/>
      </dsp:nvSpPr>
      <dsp:spPr>
        <a:xfrm>
          <a:off x="6019667" y="540046"/>
          <a:ext cx="1672819" cy="1297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Yield</a:t>
          </a:r>
          <a:endParaRPr lang="en-GB" sz="2700" kern="1200" dirty="0"/>
        </a:p>
      </dsp:txBody>
      <dsp:txXfrm>
        <a:off x="6057677" y="578056"/>
        <a:ext cx="1596799" cy="1221739"/>
      </dsp:txXfrm>
    </dsp:sp>
    <dsp:sp modelId="{972E9A6F-18AC-4394-8498-313065F53BB2}">
      <dsp:nvSpPr>
        <dsp:cNvPr id="0" name=""/>
        <dsp:cNvSpPr/>
      </dsp:nvSpPr>
      <dsp:spPr>
        <a:xfrm>
          <a:off x="6186949" y="1837806"/>
          <a:ext cx="167281" cy="73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496"/>
              </a:lnTo>
              <a:lnTo>
                <a:pt x="167281" y="730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10DB9-2EE9-4871-912D-B3450BFA92B1}">
      <dsp:nvSpPr>
        <dsp:cNvPr id="0" name=""/>
        <dsp:cNvSpPr/>
      </dsp:nvSpPr>
      <dsp:spPr>
        <a:xfrm>
          <a:off x="6354231" y="1949805"/>
          <a:ext cx="1782204" cy="1236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15, 10m harvest cuts per treatment</a:t>
          </a:r>
          <a:endParaRPr lang="en-GB" sz="1800" kern="1200" dirty="0"/>
        </a:p>
      </dsp:txBody>
      <dsp:txXfrm>
        <a:off x="6390461" y="1986035"/>
        <a:ext cx="1709744" cy="1164532"/>
      </dsp:txXfrm>
    </dsp:sp>
    <dsp:sp modelId="{6819E6F0-4840-41CC-BEEF-D3952AE31B4A}">
      <dsp:nvSpPr>
        <dsp:cNvPr id="0" name=""/>
        <dsp:cNvSpPr/>
      </dsp:nvSpPr>
      <dsp:spPr>
        <a:xfrm>
          <a:off x="6186949" y="1837806"/>
          <a:ext cx="167281" cy="2079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488"/>
              </a:lnTo>
              <a:lnTo>
                <a:pt x="167281" y="20794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CED36-FACF-41A7-997C-E1FF6EB10347}">
      <dsp:nvSpPr>
        <dsp:cNvPr id="0" name=""/>
        <dsp:cNvSpPr/>
      </dsp:nvSpPr>
      <dsp:spPr>
        <a:xfrm>
          <a:off x="6354231" y="3298798"/>
          <a:ext cx="1782204" cy="1236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Similar soil ratings</a:t>
          </a:r>
          <a:endParaRPr lang="en-GB" sz="1800" kern="1200" dirty="0"/>
        </a:p>
      </dsp:txBody>
      <dsp:txXfrm>
        <a:off x="6390461" y="3335028"/>
        <a:ext cx="1709744" cy="1164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C5612-0CAC-4473-ACC1-1E872977B671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3340B-1A8E-45C5-BFB1-3F84F6190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4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340B-1A8E-45C5-BFB1-3F84F61900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9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found that spatial arrangement of intercropping impacted predator activity densities, predation rates and the community assemblage of carabids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epigeic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spiders.. This study was one of the first of its kind to compare yields and ecological benefits of wide strip, relay, and patch intercropping with sole cropping in a commercial farming context in central Europe.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Constraints on strip cropping (labor cost, can just say)+further studies replicated across farms would be useful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340B-1A8E-45C5-BFB1-3F84F61900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1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looking at individual cropping treatments, in 2022, there were significant effects of treatment both years (p&lt;0.0001 both years) and month in 2023 (p&lt;0.0001) on spider abundance. In 2022, significantly more spiders were collected in the wheat strips than the wheat patches (p=0.0005) and relay (p=0.0226). The soy strips had more spiders than the soy reference (p=0.0386) and soy patches (p&lt;0.0001). In 2023, there was a significant effect of treatment (p&lt;0.0001) on spider abundance but treatment differences were primarily between crops rather than differences in arrangement. 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Pitfall trap catches from 2022 show that spider activity densities were much higher in wheat compared to soy treatments and in strips compared to respective patch or reference treatments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340B-1A8E-45C5-BFB1-3F84F619002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98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Plant diversity creates new habitats and resources which can support higher natural enemy abundance or diversity (</a:t>
            </a:r>
            <a:r>
              <a:rPr lang="en-GB" dirty="0" err="1" smtClean="0"/>
              <a:t>Ju</a:t>
            </a:r>
            <a:r>
              <a:rPr lang="en-GB" dirty="0" smtClean="0"/>
              <a:t> et al., 2019; </a:t>
            </a:r>
            <a:r>
              <a:rPr lang="en-GB" dirty="0" err="1" smtClean="0"/>
              <a:t>Rakotomalala</a:t>
            </a:r>
            <a:r>
              <a:rPr lang="en-GB" dirty="0" smtClean="0"/>
              <a:t> et al., 2023; Sunderland &amp; </a:t>
            </a:r>
            <a:r>
              <a:rPr lang="en-GB" dirty="0" err="1" smtClean="0"/>
              <a:t>Samu</a:t>
            </a:r>
            <a:r>
              <a:rPr lang="en-GB" dirty="0" smtClean="0"/>
              <a:t>, 2000)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Different arrangements and crop combinations can have different effects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340B-1A8E-45C5-BFB1-3F84F61900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7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340B-1A8E-45C5-BFB1-3F84F61900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5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/>
          </a:p>
          <a:p>
            <a:r>
              <a:rPr lang="en-GB" sz="1200" dirty="0" smtClean="0"/>
              <a:t>Mention field size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340B-1A8E-45C5-BFB1-3F84F61900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9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that we counted</a:t>
            </a:r>
            <a:r>
              <a:rPr lang="en-GB" baseline="0" dirty="0" smtClean="0"/>
              <a:t> abundance abut also </a:t>
            </a:r>
            <a:r>
              <a:rPr lang="en-GB" baseline="0" dirty="0" err="1" smtClean="0"/>
              <a:t>ID’d</a:t>
            </a:r>
            <a:r>
              <a:rPr lang="en-GB" baseline="0" dirty="0" smtClean="0"/>
              <a:t> to </a:t>
            </a:r>
            <a:r>
              <a:rPr lang="en-GB" baseline="0" dirty="0" err="1" smtClean="0"/>
              <a:t>speicies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340B-1A8E-45C5-BFB1-3F84F61900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9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Yield was measured in similar soil quality ratings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340B-1A8E-45C5-BFB1-3F84F61900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3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comparing wheat cropping treatments, the wheat strip had higher beetle abundance than the wheat patches both years (p=0.049 and p=0.0015) as well as the relay in 2022 (p=0.0064). In 2022, there was higher beetle abundance in the wheat patches (p=0.0487) than the wheat reference. In 2023, the wheat reference had significantly more beetles than the patches (p&lt;0.0001) and relay (p=0.003) but not the wheat strip. Soy strips had significantly more beetles than the soy patches both years (p=0.0078 and p&lt;0.0001) and the soy reference in 2023 (p&lt;0.0001).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340B-1A8E-45C5-BFB1-3F84F61900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076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 Adjacent crops can provide </a:t>
            </a:r>
            <a:r>
              <a:rPr lang="en-GB" sz="1200" dirty="0" err="1" smtClean="0"/>
              <a:t>spatio</a:t>
            </a:r>
            <a:r>
              <a:rPr lang="en-GB" sz="1200" dirty="0" smtClean="0"/>
              <a:t>-temporal diversification of resources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340B-1A8E-45C5-BFB1-3F84F61900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81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340B-1A8E-45C5-BFB1-3F84F61900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68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61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14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216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Pr>
        <a:solidFill>
          <a:srgbClr val="F8A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D1657154-122D-4268-9641-70D92D672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91" r="20748" b="20891"/>
          <a:stretch/>
        </p:blipFill>
        <p:spPr>
          <a:xfrm>
            <a:off x="8278760" y="3028335"/>
            <a:ext cx="3913239" cy="38380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D33237-E9BF-4A7A-BABE-1D459FC2D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4941"/>
            <a:ext cx="9144000" cy="2643394"/>
          </a:xfrm>
        </p:spPr>
        <p:txBody>
          <a:bodyPr anchor="b">
            <a:normAutofit/>
          </a:bodyPr>
          <a:lstStyle>
            <a:lvl1pPr algn="just">
              <a:defRPr sz="5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406CA7F-4D9F-4CA2-88C3-11FA520C3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64387"/>
            <a:ext cx="9144000" cy="1382915"/>
          </a:xfrm>
        </p:spPr>
        <p:txBody>
          <a:bodyPr/>
          <a:lstStyle>
            <a:lvl1pPr marL="0" indent="0" algn="just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91294EBA-F4E8-4582-A521-2C3B5A9696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84" y="4389119"/>
            <a:ext cx="2105979" cy="8662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10B171E4-B065-4FA7-BD0B-D6F77FF8FC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34" y="5779758"/>
            <a:ext cx="2838729" cy="102186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E9F312C0-DE55-481C-913D-55B7AEA4ED03}"/>
              </a:ext>
            </a:extLst>
          </p:cNvPr>
          <p:cNvSpPr txBox="1"/>
          <p:nvPr userDrawn="1"/>
        </p:nvSpPr>
        <p:spPr>
          <a:xfrm>
            <a:off x="104637" y="6432292"/>
            <a:ext cx="817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Congress of the European Society for Agronomy in Rennes, France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832B1B8-CDC9-406A-95F8-257BBE52E2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551" y="5341847"/>
            <a:ext cx="1334556" cy="3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slide_no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" b="45785"/>
          <a:stretch/>
        </p:blipFill>
        <p:spPr>
          <a:xfrm>
            <a:off x="0" y="1452034"/>
            <a:ext cx="12192000" cy="372533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363" y="-290"/>
            <a:ext cx="1449387" cy="1449387"/>
          </a:xfrm>
          <a:prstGeom prst="rect">
            <a:avLst/>
          </a:prstGeom>
        </p:spPr>
      </p:pic>
      <p:sp>
        <p:nvSpPr>
          <p:cNvPr id="11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5387" y="1854803"/>
            <a:ext cx="11089232" cy="1142149"/>
          </a:xfrm>
        </p:spPr>
        <p:txBody>
          <a:bodyPr lIns="0" r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None/>
              <a:tabLst/>
              <a:defRPr sz="2933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Title Version 1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Photo</a:t>
            </a:r>
            <a:r>
              <a:rPr lang="de-DE" dirty="0" smtClean="0"/>
              <a:t>, </a:t>
            </a:r>
            <a:r>
              <a:rPr lang="de-DE" dirty="0" err="1" smtClean="0"/>
              <a:t>two-line</a:t>
            </a:r>
            <a:r>
              <a:rPr lang="de-DE" dirty="0" smtClean="0"/>
              <a:t> title)</a:t>
            </a:r>
          </a:p>
          <a:p>
            <a:pPr lvl="0"/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5387" y="4703234"/>
            <a:ext cx="8784976" cy="308081"/>
          </a:xfrm>
        </p:spPr>
        <p:txBody>
          <a:bodyPr lIns="0" tIns="0" rIns="0" anchor="b"/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[</a:t>
            </a:r>
            <a:r>
              <a:rPr lang="de-DE" dirty="0" err="1" smtClean="0"/>
              <a:t>acad</a:t>
            </a:r>
            <a:r>
              <a:rPr lang="de-DE" dirty="0" smtClean="0"/>
              <a:t>. title][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][last </a:t>
            </a:r>
            <a:r>
              <a:rPr lang="de-DE" dirty="0" err="1" smtClean="0"/>
              <a:t>name</a:t>
            </a:r>
            <a:r>
              <a:rPr lang="de-DE" dirty="0" smtClean="0"/>
              <a:t>], [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]</a:t>
            </a:r>
            <a:endParaRPr lang="de-DE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575387" y="6327609"/>
            <a:ext cx="588672" cy="255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2"/>
                </a:solidFill>
                <a:latin typeface="+mn-lt"/>
                <a:ea typeface="+mj-ea"/>
                <a:cs typeface="Open Sans bold"/>
              </a:defRPr>
            </a:lvl1pPr>
          </a:lstStyle>
          <a:p>
            <a:r>
              <a:rPr lang="de-DE" sz="1400" dirty="0" smtClean="0">
                <a:solidFill>
                  <a:schemeClr val="tx1"/>
                </a:solidFill>
              </a:rPr>
              <a:t>Date:</a:t>
            </a:r>
            <a:endParaRPr lang="de-DE" sz="1067" dirty="0">
              <a:solidFill>
                <a:schemeClr val="tx1"/>
              </a:solidFill>
              <a:ea typeface="+mn-ea"/>
              <a:cs typeface="Open Sans Regular"/>
            </a:endParaRPr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55441" y="6327610"/>
            <a:ext cx="1054100" cy="242357"/>
          </a:xfrm>
        </p:spPr>
        <p:txBody>
          <a:bodyPr lIns="0" tIns="0" r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DD.MM.YYYY</a:t>
            </a:r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75386" y="538959"/>
            <a:ext cx="6199819" cy="370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n-lt"/>
                <a:ea typeface="+mj-ea"/>
                <a:cs typeface="Open Sans bold"/>
              </a:defRPr>
            </a:lvl1pPr>
          </a:lstStyle>
          <a:p>
            <a:r>
              <a:rPr lang="de-DE" sz="1867" dirty="0" smtClean="0">
                <a:solidFill>
                  <a:srgbClr val="000000"/>
                </a:solidFill>
              </a:rPr>
              <a:t>Leibniz </a:t>
            </a:r>
            <a:r>
              <a:rPr lang="de-DE" sz="1867" dirty="0" err="1" smtClean="0">
                <a:solidFill>
                  <a:srgbClr val="000000"/>
                </a:solidFill>
              </a:rPr>
              <a:t>Centre</a:t>
            </a:r>
            <a:r>
              <a:rPr lang="de-DE" sz="1867" dirty="0" smtClean="0">
                <a:solidFill>
                  <a:srgbClr val="000000"/>
                </a:solidFill>
              </a:rPr>
              <a:t> </a:t>
            </a:r>
            <a:r>
              <a:rPr lang="de-DE" sz="1867" dirty="0" err="1" smtClean="0">
                <a:solidFill>
                  <a:srgbClr val="000000"/>
                </a:solidFill>
              </a:rPr>
              <a:t>for</a:t>
            </a:r>
            <a:r>
              <a:rPr lang="de-DE" sz="1867" dirty="0" smtClean="0">
                <a:solidFill>
                  <a:srgbClr val="000000"/>
                </a:solidFill>
              </a:rPr>
              <a:t> </a:t>
            </a:r>
            <a:r>
              <a:rPr lang="de-DE" sz="1867" dirty="0" err="1" smtClean="0">
                <a:solidFill>
                  <a:srgbClr val="000000"/>
                </a:solidFill>
              </a:rPr>
              <a:t>Agricultural</a:t>
            </a:r>
            <a:r>
              <a:rPr lang="de-DE" sz="1867" baseline="0" dirty="0" smtClean="0">
                <a:solidFill>
                  <a:srgbClr val="000000"/>
                </a:solidFill>
              </a:rPr>
              <a:t> </a:t>
            </a:r>
            <a:r>
              <a:rPr lang="de-DE" sz="1867" baseline="0" dirty="0" err="1" smtClean="0">
                <a:solidFill>
                  <a:srgbClr val="000000"/>
                </a:solidFill>
              </a:rPr>
              <a:t>Landscape</a:t>
            </a:r>
            <a:r>
              <a:rPr lang="de-DE" sz="1867" baseline="0" dirty="0" smtClean="0">
                <a:solidFill>
                  <a:srgbClr val="000000"/>
                </a:solidFill>
              </a:rPr>
              <a:t> Research (ZALF)</a:t>
            </a:r>
            <a:endParaRPr lang="de-DE" sz="2400" kern="1200" dirty="0">
              <a:solidFill>
                <a:srgbClr val="000000"/>
              </a:solidFill>
              <a:latin typeface="+mn-lt"/>
              <a:ea typeface="+mj-ea"/>
              <a:cs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03915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slide_with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" b="45785"/>
          <a:stretch/>
        </p:blipFill>
        <p:spPr>
          <a:xfrm>
            <a:off x="0" y="1452034"/>
            <a:ext cx="12192000" cy="372533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363" y="-290"/>
            <a:ext cx="1449387" cy="144938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5387" y="1854803"/>
            <a:ext cx="5518151" cy="1731595"/>
          </a:xfrm>
        </p:spPr>
        <p:txBody>
          <a:bodyPr lIns="0" r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None/>
              <a:tabLst/>
              <a:defRPr sz="2933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Title Version 1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Photo</a:t>
            </a:r>
            <a:r>
              <a:rPr lang="de-DE" dirty="0" smtClean="0"/>
              <a:t>, </a:t>
            </a:r>
            <a:r>
              <a:rPr lang="de-DE" dirty="0" err="1" smtClean="0"/>
              <a:t>three-line</a:t>
            </a:r>
            <a:r>
              <a:rPr lang="de-DE" dirty="0" smtClean="0"/>
              <a:t> title)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5387" y="4703234"/>
            <a:ext cx="5518149" cy="308081"/>
          </a:xfrm>
        </p:spPr>
        <p:txBody>
          <a:bodyPr lIns="0" tIns="0" rIns="0" anchor="b"/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[</a:t>
            </a:r>
            <a:r>
              <a:rPr lang="de-DE" dirty="0" err="1" smtClean="0"/>
              <a:t>acad</a:t>
            </a:r>
            <a:r>
              <a:rPr lang="de-DE" dirty="0" smtClean="0"/>
              <a:t>. title][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][last </a:t>
            </a:r>
            <a:r>
              <a:rPr lang="de-DE" dirty="0" err="1" smtClean="0"/>
              <a:t>name</a:t>
            </a:r>
            <a:r>
              <a:rPr lang="de-DE" dirty="0" smtClean="0"/>
              <a:t>], [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]</a:t>
            </a:r>
            <a:endParaRPr lang="de-DE" dirty="0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575387" y="6327609"/>
            <a:ext cx="588672" cy="255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2"/>
                </a:solidFill>
                <a:latin typeface="+mn-lt"/>
                <a:ea typeface="+mj-ea"/>
                <a:cs typeface="Open Sans bold"/>
              </a:defRPr>
            </a:lvl1pPr>
          </a:lstStyle>
          <a:p>
            <a:r>
              <a:rPr lang="de-DE" sz="1400" dirty="0" smtClean="0">
                <a:solidFill>
                  <a:schemeClr val="tx1"/>
                </a:solidFill>
              </a:rPr>
              <a:t>Date:</a:t>
            </a:r>
            <a:endParaRPr lang="de-DE" sz="1067" dirty="0">
              <a:solidFill>
                <a:schemeClr val="tx1"/>
              </a:solidFill>
              <a:ea typeface="+mn-ea"/>
              <a:cs typeface="Open Sans Regular"/>
            </a:endParaRPr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55441" y="6327610"/>
            <a:ext cx="1054100" cy="242357"/>
          </a:xfrm>
        </p:spPr>
        <p:txBody>
          <a:bodyPr lIns="0" tIns="0" r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DD.MM.YYYY</a:t>
            </a:r>
            <a:endParaRPr lang="de-DE" dirty="0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575386" y="538959"/>
            <a:ext cx="6199819" cy="370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n-lt"/>
                <a:ea typeface="+mj-ea"/>
                <a:cs typeface="Open Sans bold"/>
              </a:defRPr>
            </a:lvl1pPr>
          </a:lstStyle>
          <a:p>
            <a:r>
              <a:rPr lang="de-DE" sz="1867" dirty="0" smtClean="0">
                <a:solidFill>
                  <a:srgbClr val="000000"/>
                </a:solidFill>
              </a:rPr>
              <a:t>Leibniz </a:t>
            </a:r>
            <a:r>
              <a:rPr lang="de-DE" sz="1867" dirty="0" err="1" smtClean="0">
                <a:solidFill>
                  <a:srgbClr val="000000"/>
                </a:solidFill>
              </a:rPr>
              <a:t>Centre</a:t>
            </a:r>
            <a:r>
              <a:rPr lang="de-DE" sz="1867" dirty="0" smtClean="0">
                <a:solidFill>
                  <a:srgbClr val="000000"/>
                </a:solidFill>
              </a:rPr>
              <a:t> </a:t>
            </a:r>
            <a:r>
              <a:rPr lang="de-DE" sz="1867" dirty="0" err="1" smtClean="0">
                <a:solidFill>
                  <a:srgbClr val="000000"/>
                </a:solidFill>
              </a:rPr>
              <a:t>for</a:t>
            </a:r>
            <a:r>
              <a:rPr lang="de-DE" sz="1867" dirty="0" smtClean="0">
                <a:solidFill>
                  <a:srgbClr val="000000"/>
                </a:solidFill>
              </a:rPr>
              <a:t> </a:t>
            </a:r>
            <a:r>
              <a:rPr lang="de-DE" sz="1867" dirty="0" err="1" smtClean="0">
                <a:solidFill>
                  <a:srgbClr val="000000"/>
                </a:solidFill>
              </a:rPr>
              <a:t>Agricultural</a:t>
            </a:r>
            <a:r>
              <a:rPr lang="de-DE" sz="1867" baseline="0" dirty="0" smtClean="0">
                <a:solidFill>
                  <a:srgbClr val="000000"/>
                </a:solidFill>
              </a:rPr>
              <a:t> </a:t>
            </a:r>
            <a:r>
              <a:rPr lang="de-DE" sz="1867" baseline="0" dirty="0" err="1" smtClean="0">
                <a:solidFill>
                  <a:srgbClr val="000000"/>
                </a:solidFill>
              </a:rPr>
              <a:t>Landscape</a:t>
            </a:r>
            <a:r>
              <a:rPr lang="de-DE" sz="1867" baseline="0" dirty="0" smtClean="0">
                <a:solidFill>
                  <a:srgbClr val="000000"/>
                </a:solidFill>
              </a:rPr>
              <a:t> Research (ZALF)</a:t>
            </a:r>
            <a:endParaRPr lang="de-DE" sz="2400" kern="1200" dirty="0">
              <a:solidFill>
                <a:srgbClr val="000000"/>
              </a:solidFill>
              <a:latin typeface="+mn-lt"/>
              <a:ea typeface="+mj-ea"/>
              <a:cs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51815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2" pos="3016">
          <p15:clr>
            <a:srgbClr val="FBAE40"/>
          </p15:clr>
        </p15:guide>
        <p15:guide id="3" orient="horz" pos="1212">
          <p15:clr>
            <a:srgbClr val="FBAE40"/>
          </p15:clr>
        </p15:guide>
        <p15:guide id="4" orient="horz" pos="275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7"/>
          <p:cNvSpPr>
            <a:spLocks noGrp="1"/>
          </p:cNvSpPr>
          <p:nvPr>
            <p:ph type="pic" sz="quarter" idx="14" hasCustomPrompt="1"/>
          </p:nvPr>
        </p:nvSpPr>
        <p:spPr>
          <a:xfrm>
            <a:off x="6825050" y="1412777"/>
            <a:ext cx="5046133" cy="32004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picture</a:t>
            </a:r>
            <a:endParaRPr lang="de-DE" dirty="0"/>
          </a:p>
        </p:txBody>
      </p:sp>
      <p:sp>
        <p:nvSpPr>
          <p:cNvPr id="16" name="Textplatzhalter 40"/>
          <p:cNvSpPr>
            <a:spLocks noGrp="1"/>
          </p:cNvSpPr>
          <p:nvPr>
            <p:ph type="body" sz="quarter" idx="21" hasCustomPrompt="1"/>
          </p:nvPr>
        </p:nvSpPr>
        <p:spPr>
          <a:xfrm>
            <a:off x="297766" y="1412863"/>
            <a:ext cx="5592233" cy="584200"/>
          </a:xfrm>
        </p:spPr>
        <p:txBody>
          <a:bodyPr lIns="0" tIns="0"/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 err="1" smtClean="0"/>
              <a:t>headline</a:t>
            </a:r>
            <a:r>
              <a:rPr lang="de-DE" dirty="0" smtClean="0"/>
              <a:t>, Segoe UI </a:t>
            </a:r>
            <a:r>
              <a:rPr lang="de-DE" dirty="0" err="1" smtClean="0"/>
              <a:t>Semibold</a:t>
            </a:r>
            <a:r>
              <a:rPr lang="de-DE" dirty="0" smtClean="0"/>
              <a:t>, 16pt</a:t>
            </a:r>
            <a:endParaRPr lang="de-DE" dirty="0"/>
          </a:p>
        </p:txBody>
      </p:sp>
      <p:sp>
        <p:nvSpPr>
          <p:cNvPr id="17" name="Textplatzhalter 43"/>
          <p:cNvSpPr>
            <a:spLocks noGrp="1"/>
          </p:cNvSpPr>
          <p:nvPr>
            <p:ph type="body" sz="quarter" idx="23" hasCustomPrompt="1"/>
          </p:nvPr>
        </p:nvSpPr>
        <p:spPr>
          <a:xfrm>
            <a:off x="6825050" y="4680996"/>
            <a:ext cx="5046133" cy="414867"/>
          </a:xfrm>
        </p:spPr>
        <p:txBody>
          <a:bodyPr lIns="0" tIns="0"/>
          <a:lstStyle>
            <a:lvl1pPr marL="0" indent="0">
              <a:buNone/>
              <a:defRPr sz="1467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caption</a:t>
            </a:r>
            <a:r>
              <a:rPr lang="de-DE" dirty="0" smtClean="0"/>
              <a:t>, Segoe UI, 12pt</a:t>
            </a:r>
            <a:endParaRPr lang="de-DE" dirty="0"/>
          </a:p>
        </p:txBody>
      </p:sp>
      <p:sp>
        <p:nvSpPr>
          <p:cNvPr id="18" name="Textplatzhalt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297766" y="3267063"/>
            <a:ext cx="5592233" cy="1828800"/>
          </a:xfrm>
        </p:spPr>
        <p:txBody>
          <a:bodyPr lIns="0" tIns="0"/>
          <a:lstStyle>
            <a:lvl1pPr>
              <a:defRPr sz="213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bullet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, Segoe UI, 16pt</a:t>
            </a:r>
            <a:endParaRPr lang="de-DE" dirty="0"/>
          </a:p>
        </p:txBody>
      </p:sp>
      <p:sp>
        <p:nvSpPr>
          <p:cNvPr id="19" name="Textplatzhalter 40"/>
          <p:cNvSpPr>
            <a:spLocks noGrp="1"/>
          </p:cNvSpPr>
          <p:nvPr>
            <p:ph type="body" sz="quarter" idx="22" hasCustomPrompt="1"/>
          </p:nvPr>
        </p:nvSpPr>
        <p:spPr>
          <a:xfrm>
            <a:off x="297766" y="2352663"/>
            <a:ext cx="5592233" cy="584200"/>
          </a:xfrm>
        </p:spPr>
        <p:txBody>
          <a:bodyPr lIns="0" tIns="0"/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, Segoe UI, 16pt</a:t>
            </a:r>
            <a:endParaRPr lang="de-DE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EB2F8E32-630E-4E61-8F2E-E181B018742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387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with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7" hasCustomPrompt="1"/>
          </p:nvPr>
        </p:nvSpPr>
        <p:spPr>
          <a:xfrm>
            <a:off x="297765" y="6053627"/>
            <a:ext cx="1346200" cy="634999"/>
          </a:xfrm>
          <a:noFill/>
        </p:spPr>
        <p:txBody>
          <a:bodyPr/>
          <a:lstStyle>
            <a:lvl1pPr marL="0" indent="0" algn="l">
              <a:buNone/>
              <a:defRPr sz="933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 err="1" smtClean="0"/>
              <a:t>Placeholder</a:t>
            </a:r>
            <a:r>
              <a:rPr lang="de-DE" dirty="0" smtClean="0"/>
              <a:t> </a:t>
            </a:r>
            <a:r>
              <a:rPr lang="de-DE" dirty="0"/>
              <a:t>Partnerlogos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quarter" idx="18" hasCustomPrompt="1"/>
          </p:nvPr>
        </p:nvSpPr>
        <p:spPr>
          <a:xfrm>
            <a:off x="1897965" y="6053627"/>
            <a:ext cx="1346200" cy="634999"/>
          </a:xfrm>
        </p:spPr>
        <p:txBody>
          <a:bodyPr/>
          <a:lstStyle>
            <a:lvl1pPr marL="0" indent="0" algn="l">
              <a:buNone/>
              <a:defRPr sz="933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 err="1" smtClean="0"/>
              <a:t>Placeholder</a:t>
            </a:r>
            <a:r>
              <a:rPr lang="de-DE" dirty="0" smtClean="0"/>
              <a:t> </a:t>
            </a:r>
            <a:r>
              <a:rPr lang="de-DE" dirty="0"/>
              <a:t>Partnerlogos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3472765" y="6053627"/>
            <a:ext cx="1346200" cy="634999"/>
          </a:xfrm>
        </p:spPr>
        <p:txBody>
          <a:bodyPr/>
          <a:lstStyle>
            <a:lvl1pPr marL="0" indent="0" algn="l">
              <a:buNone/>
              <a:defRPr sz="933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 err="1" smtClean="0"/>
              <a:t>Placeholder</a:t>
            </a:r>
            <a:r>
              <a:rPr lang="de-DE" dirty="0" smtClean="0"/>
              <a:t> </a:t>
            </a:r>
            <a:r>
              <a:rPr lang="de-DE" dirty="0"/>
              <a:t>Partnerlogos</a:t>
            </a: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Bildplatzhalter 27">
            <a:extLst>
              <a:ext uri="{FF2B5EF4-FFF2-40B4-BE49-F238E27FC236}">
                <a16:creationId xmlns:a16="http://schemas.microsoft.com/office/drawing/2014/main" xmlns="" id="{D4E403AD-DF6B-4008-8FA8-4BA5A0169A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5050" y="1412777"/>
            <a:ext cx="5046133" cy="32004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picture</a:t>
            </a:r>
            <a:endParaRPr lang="de-DE" dirty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xmlns="" id="{BF5B707E-605C-4FC7-B351-EA02D83EE9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7766" y="1412863"/>
            <a:ext cx="5592233" cy="584200"/>
          </a:xfrm>
        </p:spPr>
        <p:txBody>
          <a:bodyPr lIns="0" tIns="0"/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 err="1" smtClean="0"/>
              <a:t>headline</a:t>
            </a:r>
            <a:r>
              <a:rPr lang="de-DE" dirty="0" smtClean="0"/>
              <a:t>, Segoe UI </a:t>
            </a:r>
            <a:r>
              <a:rPr lang="de-DE" dirty="0" err="1" smtClean="0"/>
              <a:t>Semibold</a:t>
            </a:r>
            <a:r>
              <a:rPr lang="de-DE" dirty="0" smtClean="0"/>
              <a:t>, 16pt</a:t>
            </a:r>
            <a:endParaRPr lang="de-DE" dirty="0"/>
          </a:p>
        </p:txBody>
      </p:sp>
      <p:sp>
        <p:nvSpPr>
          <p:cNvPr id="23" name="Textplatzhalter 43">
            <a:extLst>
              <a:ext uri="{FF2B5EF4-FFF2-40B4-BE49-F238E27FC236}">
                <a16:creationId xmlns:a16="http://schemas.microsoft.com/office/drawing/2014/main" xmlns="" id="{6C124B60-56E9-4F4A-87C7-15297D5F69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5050" y="4680996"/>
            <a:ext cx="5046133" cy="414867"/>
          </a:xfrm>
        </p:spPr>
        <p:txBody>
          <a:bodyPr lIns="0" tIns="0"/>
          <a:lstStyle>
            <a:lvl1pPr marL="0" indent="0">
              <a:buNone/>
              <a:defRPr sz="1467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caption</a:t>
            </a:r>
            <a:r>
              <a:rPr lang="de-DE" dirty="0" smtClean="0"/>
              <a:t>, Segoe UI, 12pt</a:t>
            </a:r>
            <a:endParaRPr lang="de-DE" dirty="0"/>
          </a:p>
        </p:txBody>
      </p:sp>
      <p:sp>
        <p:nvSpPr>
          <p:cNvPr id="24" name="Textplatzhalter 45">
            <a:extLst>
              <a:ext uri="{FF2B5EF4-FFF2-40B4-BE49-F238E27FC236}">
                <a16:creationId xmlns:a16="http://schemas.microsoft.com/office/drawing/2014/main" xmlns="" id="{08C60E19-2A7C-4903-8654-7BD8B4141D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7766" y="3267063"/>
            <a:ext cx="5592233" cy="1828800"/>
          </a:xfrm>
        </p:spPr>
        <p:txBody>
          <a:bodyPr lIns="0" tIns="0"/>
          <a:lstStyle>
            <a:lvl1pPr>
              <a:defRPr sz="213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bullet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, Segoe UI, 16pt</a:t>
            </a:r>
            <a:endParaRPr lang="de-DE" dirty="0"/>
          </a:p>
        </p:txBody>
      </p:sp>
      <p:sp>
        <p:nvSpPr>
          <p:cNvPr id="25" name="Textplatzhalter 40">
            <a:extLst>
              <a:ext uri="{FF2B5EF4-FFF2-40B4-BE49-F238E27FC236}">
                <a16:creationId xmlns:a16="http://schemas.microsoft.com/office/drawing/2014/main" xmlns="" id="{8EB58AD0-9316-4EAA-B481-F726E6D075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7766" y="2352663"/>
            <a:ext cx="5592233" cy="584200"/>
          </a:xfrm>
        </p:spPr>
        <p:txBody>
          <a:bodyPr lIns="0" tIns="0"/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, Segoe UI, 16pt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8426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08D8C20-E3B3-40C2-B640-EEC85124D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5"/>
          <a:stretch/>
        </p:blipFill>
        <p:spPr>
          <a:xfrm>
            <a:off x="2" y="5973283"/>
            <a:ext cx="12191999" cy="88471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67" y="6241266"/>
            <a:ext cx="8784976" cy="308081"/>
          </a:xfrm>
        </p:spPr>
        <p:txBody>
          <a:bodyPr lIns="0" tIns="0" rIns="0" anchor="b"/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[</a:t>
            </a:r>
            <a:r>
              <a:rPr lang="de-DE" dirty="0" err="1" smtClean="0"/>
              <a:t>acad</a:t>
            </a:r>
            <a:r>
              <a:rPr lang="de-DE" dirty="0" smtClean="0"/>
              <a:t>. title][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r>
              <a:rPr lang="de-DE" dirty="0" smtClean="0"/>
              <a:t>][last </a:t>
            </a:r>
            <a:r>
              <a:rPr lang="de-DE" dirty="0" err="1" smtClean="0"/>
              <a:t>name</a:t>
            </a:r>
            <a:r>
              <a:rPr lang="de-DE" dirty="0" smtClean="0"/>
              <a:t>], [Email], [Tel.nr.]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6119" y="6241266"/>
            <a:ext cx="891343" cy="308081"/>
          </a:xfrm>
        </p:spPr>
        <p:txBody>
          <a:bodyPr lIns="0" tIns="0" rIns="0" anchor="b"/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 smtClean="0"/>
              <a:t>Contact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0" y="2404509"/>
            <a:ext cx="7887301" cy="20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17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BEF5CA0F-058F-47A5-9F2A-79B1056DA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665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92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274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283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634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50B0CB5-C46E-401E-B66D-B8873D9DB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301D-5FAD-45A8-B8BE-91AA176BBFE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508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6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47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77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40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35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3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61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5085E-2F2F-41F4-98D1-701987F4A329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9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0982" y="81519"/>
            <a:ext cx="9612353" cy="960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7708" y="1320790"/>
            <a:ext cx="11804821" cy="4711711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08D8C20-E3B3-40C2-B640-EEC85124DD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" y="0"/>
            <a:ext cx="12191999" cy="1123949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F6C91C6-7308-4DBA-946D-ADA463765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5325" y="6229341"/>
            <a:ext cx="797204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fld id="{A8B25A46-D16C-4E16-AAE0-72064F15385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4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09585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Open Sans bold"/>
        </a:defRPr>
      </a:lvl1pPr>
    </p:titleStyle>
    <p:bodyStyle>
      <a:lvl1pPr marL="237061" indent="-237061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Open Sans Regular"/>
        </a:defRPr>
      </a:lvl1pPr>
      <a:lvl2pPr marL="482588" indent="-245527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Open Sans Regular"/>
        </a:defRPr>
      </a:lvl2pPr>
      <a:lvl3pPr marL="719649" indent="-237061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Open Sans Regular"/>
        </a:defRPr>
      </a:lvl3pPr>
      <a:lvl4pPr marL="956709" indent="-237061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Open Sans Regular"/>
        </a:defRPr>
      </a:lvl4pPr>
      <a:lvl5pPr marL="1193770" indent="-237061" algn="l" defTabSz="609585" rtl="0" eaLnBrk="1" latinLnBrk="0" hangingPunct="1">
        <a:spcBef>
          <a:spcPct val="20000"/>
        </a:spcBef>
        <a:buClr>
          <a:schemeClr val="bg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Open Sans Regular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C4CD06C-9EE6-4411-A016-B41291196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5325" y="6229341"/>
            <a:ext cx="797203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fld id="{A2BF301D-5FAD-45A8-B8BE-91AA176BBFE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12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A5E1B68-4580-4072-AE45-D51048FED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Winter wheat-soy strip intercropping supports natural enemy abundance and pest control in an intensive farming system</a:t>
            </a: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5E9FF09-D834-40B9-A4CA-D8EE4E0861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J.B. Thompson, T.F</a:t>
            </a:r>
            <a:r>
              <a:rPr lang="fr-FR" dirty="0"/>
              <a:t>. </a:t>
            </a:r>
            <a:r>
              <a:rPr lang="fr-FR" dirty="0" smtClean="0"/>
              <a:t>Döring, S. Bellingrath-Kimura, K. Grahmann,  M. Glemnitz, M. Reckling</a:t>
            </a:r>
          </a:p>
          <a:p>
            <a:r>
              <a:rPr lang="en-GB" sz="2000" dirty="0" smtClean="0"/>
              <a:t>​​​​​​​​​​​​​​​​​​​​</a:t>
            </a:r>
            <a:r>
              <a:rPr lang="en-GB" sz="2000" dirty="0"/>
              <a:t>Leibniz Centre for Agricultural Landscape Research (ZALF)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841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" y="1184157"/>
            <a:ext cx="7504960" cy="4711711"/>
          </a:xfrm>
        </p:spPr>
        <p:txBody>
          <a:bodyPr/>
          <a:lstStyle/>
          <a:p>
            <a:pPr marL="237061" lvl="1" indent="0">
              <a:buNone/>
            </a:pPr>
            <a:endParaRPr lang="en-GB" sz="2800" dirty="0" smtClean="0"/>
          </a:p>
          <a:p>
            <a:pPr lvl="1"/>
            <a:r>
              <a:rPr lang="en-GB" sz="2400" dirty="0" smtClean="0"/>
              <a:t>Row </a:t>
            </a:r>
            <a:r>
              <a:rPr lang="en-GB" sz="2400" dirty="0"/>
              <a:t>relay intercropping may not be viable in our sandy continental region </a:t>
            </a:r>
            <a:r>
              <a:rPr lang="en-GB" sz="2400" dirty="0" smtClean="0"/>
              <a:t>with low precipitation</a:t>
            </a:r>
            <a:br>
              <a:rPr lang="en-GB" sz="2400" dirty="0" smtClean="0"/>
            </a:br>
            <a:endParaRPr lang="en-GB" sz="2400" dirty="0" smtClean="0"/>
          </a:p>
          <a:p>
            <a:pPr lvl="1"/>
            <a:r>
              <a:rPr lang="en-GB" sz="2400" dirty="0" smtClean="0"/>
              <a:t>Strip </a:t>
            </a:r>
            <a:r>
              <a:rPr lang="en-GB" sz="2400" dirty="0"/>
              <a:t>intercropping </a:t>
            </a:r>
            <a:r>
              <a:rPr lang="en-GB" sz="2400" dirty="0" smtClean="0"/>
              <a:t>supported high carabid abundance </a:t>
            </a:r>
            <a:r>
              <a:rPr lang="en-GB" sz="2400" dirty="0"/>
              <a:t>and </a:t>
            </a:r>
            <a:r>
              <a:rPr lang="en-GB" sz="2400" dirty="0" smtClean="0"/>
              <a:t>aphid </a:t>
            </a:r>
            <a:r>
              <a:rPr lang="en-GB" sz="2400" dirty="0"/>
              <a:t>predation </a:t>
            </a:r>
            <a:r>
              <a:rPr lang="en-GB" sz="2400" dirty="0" smtClean="0"/>
              <a:t>rates in wheat</a:t>
            </a:r>
            <a:br>
              <a:rPr lang="en-GB" sz="2400" dirty="0" smtClean="0"/>
            </a:br>
            <a:endParaRPr lang="en-GB" sz="2400" dirty="0" smtClean="0"/>
          </a:p>
          <a:p>
            <a:pPr lvl="1"/>
            <a:r>
              <a:rPr lang="en-GB" sz="2400" dirty="0" smtClean="0"/>
              <a:t>Strip cropping has no </a:t>
            </a:r>
            <a:r>
              <a:rPr lang="en-GB" sz="2400" dirty="0"/>
              <a:t>yield </a:t>
            </a:r>
            <a:r>
              <a:rPr lang="en-GB" sz="2400" dirty="0" smtClean="0"/>
              <a:t>penalties and no need for additional machinery</a:t>
            </a:r>
          </a:p>
          <a:p>
            <a:pPr lvl="1"/>
            <a:endParaRPr lang="en-GB" sz="2400" dirty="0"/>
          </a:p>
          <a:p>
            <a:pPr marL="245527" lvl="1" indent="0" fontAlgn="base">
              <a:buNone/>
            </a:pPr>
            <a:endParaRPr lang="en-GB" sz="2400" dirty="0"/>
          </a:p>
          <a:p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9004" y="-42041"/>
            <a:ext cx="11882996" cy="1114097"/>
          </a:xfrm>
        </p:spPr>
        <p:txBody>
          <a:bodyPr/>
          <a:lstStyle/>
          <a:p>
            <a:r>
              <a:rPr lang="en-GB" sz="3200" dirty="0" smtClean="0"/>
              <a:t>Conclusions</a:t>
            </a:r>
            <a:endParaRPr lang="en-GB" dirty="0"/>
          </a:p>
        </p:txBody>
      </p:sp>
      <p:pic>
        <p:nvPicPr>
          <p:cNvPr id="3075" name="Picture 3" descr="363ac0cd-f253-4423-a1ab-5e49ad1ef830@zal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55774" y="2221374"/>
            <a:ext cx="4089629" cy="30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7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787089"/>
            <a:ext cx="12192000" cy="4070400"/>
            <a:chOff x="0" y="2173169"/>
            <a:chExt cx="12192000" cy="4070400"/>
          </a:xfrm>
        </p:grpSpPr>
        <p:pic>
          <p:nvPicPr>
            <p:cNvPr id="2052" name="Picture 4" descr="https://lh7-rt.googleusercontent.com/slidesz/AGV_vUfBXIPTUirrKsd7Yp8Zn0JxDpXtP5QZ7JOoedxa-enYZD9dkn8mZUP1cSosUvw90fz3ny_SzEdefoIJAuvjwH8qlyKA65BFoMqJJ9bTjce20Ax6MnxIpcKucLhtbOkffZpr-WkrBVcH2rVnXk1WzClu1ARWLMi_=s2048?key=OrlsyXGB7CQb_srbHPFKi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508800" y="2681969"/>
              <a:ext cx="4070400" cy="30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s://lh7-rt.googleusercontent.com/slidesz/AGV_vUf1KdWTVvl-26yHZ-LTT8j5x7cWMpY722k3J83vinTTf67yh0P7A-XVKtBGQnaybvFpZGoZn30Fe3LX19lwzhDXoA5_FpUxlVG0Q6FctZb4xUoH_mNl6EYYsrPhQWCFgbzoaERNXQrEWW8Ll--_XQh2os9OrlU1=s2048?key=OrlsyXGB7CQb_srbHPFKi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44000" y="2681969"/>
              <a:ext cx="4070400" cy="30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https://lh7-rt.googleusercontent.com/slidesz/AGV_vUf3ukjUsTYvuiGOY4seU9NCPTiyOxz7tY_qel6XIbZI5Q8dv5dJrpxjCR9OyL8gFSVanhfUOa-QAP-5vm2AiJyhewjGFvPo35s6Fqa3lfjxSpjUKAS2J4T3-TYjRAfyGToVEzWGEahuLRV2lJdOhHKGP7AWrKJP=s2048?key=OrlsyXGB7CQb_srbHPFKi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596800" y="2681969"/>
              <a:ext cx="4070400" cy="30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https://lh7-rt.googleusercontent.com/slidesz/AGV_vUdQiB6yjUw9pR8TPaXzMWJ8_n38LblAJTa0g23tTeFvruubxoc6RdSHHqzVxPivlRhad_EPoNJTkM0X2fCXp3cEvJlhzSywSBGy_EICgJyPPagpLe_FYY30Z8s-loREV9XsUcY7U-UX5ikoGhGHm44KvZT71hA=s2048?key=OrlsyXGB7CQb_srbHPFKi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630400" y="2681969"/>
              <a:ext cx="4070400" cy="30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86565" y="5933440"/>
            <a:ext cx="494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Jennifer B Thompson – Jennifer.Thompson@zalf.de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9004" y="-42041"/>
            <a:ext cx="11882996" cy="1114097"/>
          </a:xfrm>
        </p:spPr>
        <p:txBody>
          <a:bodyPr/>
          <a:lstStyle/>
          <a:p>
            <a:r>
              <a:rPr lang="en-GB" sz="3200" dirty="0" smtClean="0"/>
              <a:t>Thank you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t="19865" r="1637" b="25163"/>
          <a:stretch/>
        </p:blipFill>
        <p:spPr bwMode="auto">
          <a:xfrm>
            <a:off x="3147916" y="1684807"/>
            <a:ext cx="5544139" cy="448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9004" y="0"/>
            <a:ext cx="11882996" cy="1114097"/>
          </a:xfrm>
        </p:spPr>
        <p:txBody>
          <a:bodyPr/>
          <a:lstStyle/>
          <a:p>
            <a:r>
              <a:rPr lang="en-GB" sz="3200" dirty="0" smtClean="0"/>
              <a:t>Study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carabid abundance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61" y="2168648"/>
            <a:ext cx="6595783" cy="39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27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Spider abundance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0" y="1724670"/>
            <a:ext cx="6747740" cy="416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880" y="1431627"/>
            <a:ext cx="7109320" cy="4711711"/>
          </a:xfrm>
        </p:spPr>
        <p:txBody>
          <a:bodyPr/>
          <a:lstStyle/>
          <a:p>
            <a:r>
              <a:rPr lang="en-GB" sz="2400" dirty="0"/>
              <a:t>EU Farm to Fork and Biodiversity Strategies </a:t>
            </a:r>
            <a:r>
              <a:rPr lang="en-GB" sz="2400" dirty="0" smtClean="0"/>
              <a:t>:</a:t>
            </a:r>
          </a:p>
          <a:p>
            <a:pPr lvl="1"/>
            <a:r>
              <a:rPr lang="en-GB" sz="2400" dirty="0" smtClean="0"/>
              <a:t>Decrease </a:t>
            </a:r>
            <a:r>
              <a:rPr lang="en-GB" sz="2400" dirty="0"/>
              <a:t>pesticide </a:t>
            </a:r>
            <a:r>
              <a:rPr lang="en-GB" sz="2400" dirty="0" smtClean="0"/>
              <a:t>usage</a:t>
            </a:r>
          </a:p>
          <a:p>
            <a:pPr lvl="1"/>
            <a:r>
              <a:rPr lang="en-GB" sz="2400" dirty="0" smtClean="0"/>
              <a:t>Increase biodiversity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Increased </a:t>
            </a:r>
            <a:r>
              <a:rPr lang="en-GB" sz="2400" dirty="0"/>
              <a:t>spatial </a:t>
            </a:r>
            <a:r>
              <a:rPr lang="en-GB" sz="2400" dirty="0" smtClean="0"/>
              <a:t>diversity supports pest </a:t>
            </a:r>
            <a:r>
              <a:rPr lang="en-GB" sz="2400" dirty="0"/>
              <a:t>control </a:t>
            </a:r>
            <a:r>
              <a:rPr lang="en-GB" sz="2400" dirty="0" smtClean="0"/>
              <a:t>(</a:t>
            </a:r>
            <a:r>
              <a:rPr lang="en-GB" sz="2400" dirty="0"/>
              <a:t>Letourneau et al., </a:t>
            </a:r>
            <a:r>
              <a:rPr lang="en-GB" sz="2400" dirty="0" smtClean="0"/>
              <a:t>2011)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Different intercropping arrangements have different benefits (Lopes et al. 2016)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 descr="Fig.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74" y="1940271"/>
            <a:ext cx="5136526" cy="32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3335" y="5222987"/>
            <a:ext cx="1794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From </a:t>
            </a:r>
            <a:r>
              <a:rPr lang="en-GB" sz="1200" dirty="0" err="1" smtClean="0"/>
              <a:t>Yousefi</a:t>
            </a:r>
            <a:r>
              <a:rPr lang="en-GB" sz="1200" dirty="0" smtClean="0"/>
              <a:t> et al. 2024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593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9004" y="0"/>
            <a:ext cx="11882996" cy="1114097"/>
          </a:xfrm>
        </p:spPr>
        <p:txBody>
          <a:bodyPr/>
          <a:lstStyle/>
          <a:p>
            <a:r>
              <a:rPr lang="en-GB" sz="3200" dirty="0" smtClean="0"/>
              <a:t>Research questions</a:t>
            </a:r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9755882"/>
              </p:ext>
            </p:extLst>
          </p:nvPr>
        </p:nvGraphicFramePr>
        <p:xfrm>
          <a:off x="691117" y="1860698"/>
          <a:ext cx="11057860" cy="414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66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t="11286" r="18656" b="13145"/>
          <a:stretch/>
        </p:blipFill>
        <p:spPr bwMode="auto">
          <a:xfrm>
            <a:off x="6003873" y="1725901"/>
            <a:ext cx="6008769" cy="4498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9004" y="0"/>
            <a:ext cx="11882996" cy="1114097"/>
          </a:xfrm>
        </p:spPr>
        <p:txBody>
          <a:bodyPr/>
          <a:lstStyle/>
          <a:p>
            <a:r>
              <a:rPr lang="en-GB" sz="3200" dirty="0" smtClean="0"/>
              <a:t>Cropping systems and sampling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347400" y="2218184"/>
            <a:ext cx="55923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Two year, on-farm trial in </a:t>
            </a:r>
            <a:r>
              <a:rPr lang="en-GB" sz="2400" dirty="0" smtClean="0"/>
              <a:t>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Large</a:t>
            </a:r>
            <a:r>
              <a:rPr lang="en-GB" sz="2400" dirty="0"/>
              <a:t>, conventionally </a:t>
            </a:r>
            <a:r>
              <a:rPr lang="en-GB" sz="2400" dirty="0" smtClean="0"/>
              <a:t>managed farm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Co-designed with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One </a:t>
            </a:r>
            <a:r>
              <a:rPr lang="en-GB" sz="2400" dirty="0"/>
              <a:t>field per </a:t>
            </a:r>
            <a:r>
              <a:rPr lang="en-GB" sz="2400" dirty="0" smtClean="0"/>
              <a:t>system per year</a:t>
            </a:r>
            <a:r>
              <a:rPr lang="en-GB" sz="2400" dirty="0"/>
              <a:t>, </a:t>
            </a:r>
            <a:r>
              <a:rPr lang="en-GB" sz="2400" dirty="0" smtClean="0"/>
              <a:t>three sampling </a:t>
            </a:r>
            <a:r>
              <a:rPr lang="en-GB" sz="2400" dirty="0"/>
              <a:t>replicates per </a:t>
            </a:r>
            <a:r>
              <a:rPr lang="en-GB" sz="2400" dirty="0" smtClean="0"/>
              <a:t>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6946" y="1313079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Wide strip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35261" y="1347746"/>
            <a:ext cx="73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Patch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13009" y="6146310"/>
            <a:ext cx="119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Row-relay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630790" y="6146310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Sole cropping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777766" y="1725901"/>
            <a:ext cx="4847895" cy="4340774"/>
            <a:chOff x="442839" y="-5865100"/>
            <a:chExt cx="12237930" cy="1174999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08" r="2030"/>
            <a:stretch/>
          </p:blipFill>
          <p:spPr>
            <a:xfrm rot="5400000">
              <a:off x="6665047" y="-154703"/>
              <a:ext cx="5862034" cy="6169406"/>
            </a:xfrm>
            <a:prstGeom prst="rect">
              <a:avLst/>
            </a:prstGeom>
          </p:spPr>
        </p:pic>
        <p:pic>
          <p:nvPicPr>
            <p:cNvPr id="15" name="Google Shape;152;p25"/>
            <p:cNvPicPr preferRelativeResize="0"/>
            <p:nvPr/>
          </p:nvPicPr>
          <p:blipFill rotWithShape="1">
            <a:blip r:embed="rId5">
              <a:alphaModFix/>
            </a:blip>
            <a:srcRect t="7529" r="16697"/>
            <a:stretch/>
          </p:blipFill>
          <p:spPr>
            <a:xfrm>
              <a:off x="442839" y="-19934"/>
              <a:ext cx="6068521" cy="590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40" t="12780" r="23387" b="2309"/>
            <a:stretch/>
          </p:blipFill>
          <p:spPr>
            <a:xfrm>
              <a:off x="6636796" y="-5865100"/>
              <a:ext cx="6043973" cy="5864078"/>
            </a:xfrm>
            <a:prstGeom prst="rect">
              <a:avLst/>
            </a:prstGeom>
          </p:spPr>
        </p:pic>
        <p:pic>
          <p:nvPicPr>
            <p:cNvPr id="17" name="Content Placeholder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0" t="11984" r="12685" b="17654"/>
            <a:stretch/>
          </p:blipFill>
          <p:spPr>
            <a:xfrm>
              <a:off x="442839" y="-5862030"/>
              <a:ext cx="6218505" cy="5862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3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04" y="0"/>
            <a:ext cx="11882996" cy="1114097"/>
          </a:xfrm>
        </p:spPr>
        <p:txBody>
          <a:bodyPr/>
          <a:lstStyle/>
          <a:p>
            <a:r>
              <a:rPr lang="en-GB" sz="3200" dirty="0" smtClean="0"/>
              <a:t>Methods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1775126"/>
              </p:ext>
            </p:extLst>
          </p:nvPr>
        </p:nvGraphicFramePr>
        <p:xfrm>
          <a:off x="378850" y="1304419"/>
          <a:ext cx="8137491" cy="507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4"/>
          <p:cNvSpPr/>
          <p:nvPr/>
        </p:nvSpPr>
        <p:spPr>
          <a:xfrm>
            <a:off x="-188410" y="2458989"/>
            <a:ext cx="1591052" cy="17841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16510" rIns="24765" bIns="1651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300" kern="1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0" t="27515" r="-1151"/>
          <a:stretch/>
        </p:blipFill>
        <p:spPr>
          <a:xfrm rot="5400000">
            <a:off x="9335552" y="4059390"/>
            <a:ext cx="2170884" cy="1736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3141" y="1864199"/>
            <a:ext cx="2315706" cy="17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4.png"/>
          <p:cNvPicPr>
            <a:picLocks/>
          </p:cNvPicPr>
          <p:nvPr/>
        </p:nvPicPr>
        <p:blipFill rotWithShape="1">
          <a:blip r:embed="rId3"/>
          <a:srcRect l="18704" r="17444"/>
          <a:stretch/>
        </p:blipFill>
        <p:spPr>
          <a:xfrm>
            <a:off x="5386392" y="1362387"/>
            <a:ext cx="6694435" cy="5024284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309004" y="1438188"/>
            <a:ext cx="48092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Relay soy crop failed both years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Strips had equivalent or higher yields than sole crops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Patches yielded the same or lower than sole crops</a:t>
            </a:r>
            <a:br>
              <a:rPr lang="en-GB" sz="2400" dirty="0" smtClean="0"/>
            </a:br>
            <a:endParaRPr lang="en-GB" sz="2400" dirty="0" smtClean="0"/>
          </a:p>
          <a:p>
            <a:endParaRPr lang="en-GB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9004" y="-42041"/>
            <a:ext cx="11882996" cy="1114097"/>
          </a:xfrm>
        </p:spPr>
        <p:txBody>
          <a:bodyPr/>
          <a:lstStyle/>
          <a:p>
            <a:r>
              <a:rPr lang="en-GB" sz="3200" dirty="0" smtClean="0"/>
              <a:t>Results - Yields</a:t>
            </a:r>
            <a:endParaRPr lang="en-GB" dirty="0"/>
          </a:p>
        </p:txBody>
      </p:sp>
      <p:pic>
        <p:nvPicPr>
          <p:cNvPr id="2050" name="Picture 2" descr="ec6f2b5f-5fe0-4c25-96b5-4c625fe89b15@za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77" y="1762653"/>
            <a:ext cx="3366064" cy="448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Carabid abundance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82" y="1451152"/>
            <a:ext cx="5152056" cy="4711711"/>
          </a:xfrm>
        </p:spPr>
        <p:txBody>
          <a:bodyPr/>
          <a:lstStyle/>
          <a:p>
            <a:r>
              <a:rPr lang="en-GB" sz="2400" dirty="0" smtClean="0"/>
              <a:t>Strip </a:t>
            </a:r>
            <a:r>
              <a:rPr lang="en-GB" sz="2400" dirty="0"/>
              <a:t>cropping supported some of the highest carabid </a:t>
            </a:r>
            <a:r>
              <a:rPr lang="en-GB" sz="2400" dirty="0" smtClean="0"/>
              <a:t>abundances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Strips </a:t>
            </a:r>
            <a:r>
              <a:rPr lang="en-GB" sz="2400" dirty="0"/>
              <a:t>have highest </a:t>
            </a:r>
            <a:r>
              <a:rPr lang="en-GB" sz="2400" dirty="0" err="1"/>
              <a:t>edge:area</a:t>
            </a:r>
            <a:r>
              <a:rPr lang="en-GB" sz="2400" dirty="0"/>
              <a:t> ratio of all treatments, preferred by carabids (Zhao et al., 2013)</a:t>
            </a:r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4890571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95875" y="1745829"/>
            <a:ext cx="22387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Poecilus</a:t>
            </a:r>
            <a:r>
              <a:rPr lang="en-US" alt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cupreus</a:t>
            </a:r>
            <a:r>
              <a:rPr lang="en-US" alt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en-US" sz="1200" dirty="0"/>
          </a:p>
        </p:txBody>
      </p:sp>
      <p:sp>
        <p:nvSpPr>
          <p:cNvPr id="8" name="AutoShape 4" descr="http://127.0.0.1:30775/graphics/plot.png?width=1044&amp;height=407&amp;randomizer=-5544922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038" y="2004587"/>
            <a:ext cx="6351137" cy="3604839"/>
          </a:xfrm>
          <a:prstGeom prst="rect">
            <a:avLst/>
          </a:prstGeom>
        </p:spPr>
      </p:pic>
      <p:pic>
        <p:nvPicPr>
          <p:cNvPr id="2050" name="Picture 2" descr="https://lh7-rt.googleusercontent.com/slidesz/AGV_vUc4qOhvav-UX21vikZJ9RCE-7QKcMLYpS_Lm7ylTEkmVGs0MyCd27ojHWNlkZzjO3pxqpoAMFI-TcS32qYI0V2r-F90cyKEQJh9rmQbMfq2sBRPkpK_P44sJI8E33Qm0sA7E4t6AB-qwxbWrdqrZF_HTkgpxr4=s2048?key=_zb_jyITu28Ej0vQcgntw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89" y="2004587"/>
            <a:ext cx="1653808" cy="11025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55989" y="3221617"/>
            <a:ext cx="40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ab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192293" y="339089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8890" y="339089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46827" y="34347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00999" y="2386579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51524" y="34347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51524" y="3613743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648159" y="3850445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AB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609266" y="3391688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BC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8590634" y="4043376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</a:t>
            </a:r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0485244" y="1835310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D</a:t>
            </a:r>
            <a:endParaRPr lang="en-GB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9467761" y="2391906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404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9004" y="1605672"/>
            <a:ext cx="6676587" cy="4614041"/>
          </a:xfrm>
        </p:spPr>
        <p:txBody>
          <a:bodyPr/>
          <a:lstStyle/>
          <a:p>
            <a:r>
              <a:rPr lang="en-GB" sz="2400" dirty="0" smtClean="0"/>
              <a:t>No </a:t>
            </a:r>
            <a:r>
              <a:rPr lang="en-GB" sz="2400" dirty="0"/>
              <a:t>clear effects on species richness or </a:t>
            </a:r>
            <a:r>
              <a:rPr lang="en-GB" sz="2400" dirty="0" smtClean="0"/>
              <a:t>diversity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/>
              <a:t>S</a:t>
            </a:r>
            <a:r>
              <a:rPr lang="en-GB" sz="2400" dirty="0" smtClean="0"/>
              <a:t>ignificant clustering of species composition</a:t>
            </a:r>
            <a:br>
              <a:rPr lang="en-GB" sz="2400" dirty="0" smtClean="0"/>
            </a:br>
            <a:endParaRPr lang="en-GB" sz="2400" dirty="0"/>
          </a:p>
          <a:p>
            <a:r>
              <a:rPr lang="en-GB" sz="2400" dirty="0" smtClean="0"/>
              <a:t>Wheat </a:t>
            </a:r>
            <a:r>
              <a:rPr lang="en-GB" sz="2400" dirty="0"/>
              <a:t>and soy patches and </a:t>
            </a:r>
            <a:r>
              <a:rPr lang="en-GB" sz="2400" dirty="0" smtClean="0"/>
              <a:t>strips supported </a:t>
            </a:r>
            <a:r>
              <a:rPr lang="en-GB" sz="2400" dirty="0"/>
              <a:t>different species despite being </a:t>
            </a:r>
            <a:r>
              <a:rPr lang="en-GB" sz="2400" dirty="0" smtClean="0"/>
              <a:t>adjacent</a:t>
            </a:r>
          </a:p>
        </p:txBody>
      </p:sp>
      <p:pic>
        <p:nvPicPr>
          <p:cNvPr id="8" name="image1.png"/>
          <p:cNvPicPr/>
          <p:nvPr/>
        </p:nvPicPr>
        <p:blipFill rotWithShape="1">
          <a:blip r:embed="rId3"/>
          <a:srcRect l="10033" t="91205" r="10505" b="-1733"/>
          <a:stretch/>
        </p:blipFill>
        <p:spPr>
          <a:xfrm>
            <a:off x="6681651" y="6219713"/>
            <a:ext cx="5295014" cy="512284"/>
          </a:xfrm>
          <a:prstGeom prst="rect">
            <a:avLst/>
          </a:prstGeom>
          <a:ln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9004" y="-42041"/>
            <a:ext cx="11882996" cy="1114097"/>
          </a:xfrm>
        </p:spPr>
        <p:txBody>
          <a:bodyPr/>
          <a:lstStyle/>
          <a:p>
            <a:r>
              <a:rPr lang="en-GB" sz="3200" dirty="0" smtClean="0"/>
              <a:t>Results – Species composition</a:t>
            </a:r>
            <a:endParaRPr lang="en-GB" dirty="0"/>
          </a:p>
        </p:txBody>
      </p:sp>
      <p:pic>
        <p:nvPicPr>
          <p:cNvPr id="5" name="image1.png"/>
          <p:cNvPicPr/>
          <p:nvPr/>
        </p:nvPicPr>
        <p:blipFill rotWithShape="1">
          <a:blip r:embed="rId3"/>
          <a:srcRect l="52503" t="-275" r="-158" b="54913"/>
          <a:stretch/>
        </p:blipFill>
        <p:spPr>
          <a:xfrm>
            <a:off x="7438084" y="3582303"/>
            <a:ext cx="3507100" cy="2504415"/>
          </a:xfrm>
          <a:prstGeom prst="rect">
            <a:avLst/>
          </a:prstGeom>
          <a:ln/>
        </p:spPr>
      </p:pic>
      <p:pic>
        <p:nvPicPr>
          <p:cNvPr id="7" name="image1.png"/>
          <p:cNvPicPr/>
          <p:nvPr/>
        </p:nvPicPr>
        <p:blipFill rotWithShape="1">
          <a:blip r:embed="rId3"/>
          <a:srcRect l="2298" t="-275" r="52210" b="54913"/>
          <a:stretch/>
        </p:blipFill>
        <p:spPr>
          <a:xfrm>
            <a:off x="7438084" y="1141469"/>
            <a:ext cx="3347885" cy="250441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373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" y="1591957"/>
            <a:ext cx="5228105" cy="2622568"/>
          </a:xfrm>
        </p:spPr>
        <p:txBody>
          <a:bodyPr>
            <a:normAutofit fontScale="25000" lnSpcReduction="20000"/>
          </a:bodyPr>
          <a:lstStyle/>
          <a:p>
            <a:r>
              <a:rPr lang="en-GB" sz="9600" b="1" dirty="0" smtClean="0"/>
              <a:t>Pests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>No treatment effects </a:t>
            </a:r>
            <a:r>
              <a:rPr lang="en-GB" sz="9600" dirty="0"/>
              <a:t>on </a:t>
            </a:r>
            <a:r>
              <a:rPr lang="en-GB" sz="9600" dirty="0" smtClean="0"/>
              <a:t>aphids</a:t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b="1" dirty="0"/>
              <a:t>P</a:t>
            </a:r>
            <a:r>
              <a:rPr lang="en-GB" sz="9600" b="1" dirty="0" smtClean="0"/>
              <a:t>redation</a:t>
            </a:r>
            <a:endParaRPr lang="en-GB" sz="9600" b="1" dirty="0"/>
          </a:p>
          <a:p>
            <a:r>
              <a:rPr lang="en-GB" sz="9600" dirty="0"/>
              <a:t>No </a:t>
            </a:r>
            <a:r>
              <a:rPr lang="en-GB" sz="9600" dirty="0" smtClean="0"/>
              <a:t>difference between soy treatments</a:t>
            </a:r>
            <a:br>
              <a:rPr lang="en-GB" sz="9600" dirty="0" smtClean="0"/>
            </a:br>
            <a:endParaRPr lang="en-GB" sz="9600" dirty="0" smtClean="0"/>
          </a:p>
          <a:p>
            <a:r>
              <a:rPr lang="en-GB" sz="9600" dirty="0" smtClean="0"/>
              <a:t>Wheat strips </a:t>
            </a:r>
            <a:r>
              <a:rPr lang="en-GB" sz="9600" dirty="0"/>
              <a:t>had higher predation than </a:t>
            </a:r>
            <a:r>
              <a:rPr lang="en-GB" sz="9600" dirty="0" smtClean="0"/>
              <a:t>wheat patches (p=0.002) </a:t>
            </a:r>
            <a:r>
              <a:rPr lang="en-GB" sz="9600" dirty="0"/>
              <a:t>and sole </a:t>
            </a:r>
            <a:r>
              <a:rPr lang="en-GB" sz="9600" dirty="0" smtClean="0"/>
              <a:t>wheat (p=0.044)</a:t>
            </a:r>
          </a:p>
          <a:p>
            <a:endParaRPr lang="en-GB" sz="9600" dirty="0"/>
          </a:p>
          <a:p>
            <a:endParaRPr lang="en-GB" sz="2600" dirty="0" smtClean="0"/>
          </a:p>
          <a:p>
            <a:endParaRPr lang="en-GB" sz="2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9004" y="-42041"/>
            <a:ext cx="11882996" cy="1114097"/>
          </a:xfrm>
        </p:spPr>
        <p:txBody>
          <a:bodyPr/>
          <a:lstStyle/>
          <a:p>
            <a:r>
              <a:rPr lang="en-GB" sz="3200" dirty="0" smtClean="0"/>
              <a:t>Results – Pests &amp; pest predation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09" y="2113870"/>
            <a:ext cx="6057414" cy="36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ZALF_PPT_2020">
      <a:dk1>
        <a:sysClr val="windowText" lastClr="000000"/>
      </a:dk1>
      <a:lt1>
        <a:srgbClr val="FFFFFF"/>
      </a:lt1>
      <a:dk2>
        <a:srgbClr val="38463F"/>
      </a:dk2>
      <a:lt2>
        <a:srgbClr val="91A878"/>
      </a:lt2>
      <a:accent1>
        <a:srgbClr val="60ACAC"/>
      </a:accent1>
      <a:accent2>
        <a:srgbClr val="9DAE21"/>
      </a:accent2>
      <a:accent3>
        <a:srgbClr val="3AAE6C"/>
      </a:accent3>
      <a:accent4>
        <a:srgbClr val="356259"/>
      </a:accent4>
      <a:accent5>
        <a:srgbClr val="252F2A"/>
      </a:accent5>
      <a:accent6>
        <a:srgbClr val="7E9862"/>
      </a:accent6>
      <a:hlink>
        <a:srgbClr val="3AAE6C"/>
      </a:hlink>
      <a:folHlink>
        <a:srgbClr val="3AAE6C"/>
      </a:folHlink>
    </a:clrScheme>
    <a:fontScheme name="Segoe UI Vorlag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alpha val="80000"/>
          </a:schemeClr>
        </a:solidFill>
        <a:ln>
          <a:noFill/>
        </a:ln>
      </a:spPr>
      <a:bodyPr rtlCol="0" anchor="t"/>
      <a:lstStyle>
        <a:defPPr algn="l" defTabSz="914400">
          <a:defRPr sz="1600" dirty="0" smtClean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>
              <a:alpha val="8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enutzerdefiniertes Design">
  <a:themeElements>
    <a:clrScheme name="ZALF_PPT_2020">
      <a:dk1>
        <a:sysClr val="windowText" lastClr="000000"/>
      </a:dk1>
      <a:lt1>
        <a:srgbClr val="FFFFFF"/>
      </a:lt1>
      <a:dk2>
        <a:srgbClr val="38463F"/>
      </a:dk2>
      <a:lt2>
        <a:srgbClr val="91A878"/>
      </a:lt2>
      <a:accent1>
        <a:srgbClr val="60ACAC"/>
      </a:accent1>
      <a:accent2>
        <a:srgbClr val="9DAE21"/>
      </a:accent2>
      <a:accent3>
        <a:srgbClr val="3AAE6C"/>
      </a:accent3>
      <a:accent4>
        <a:srgbClr val="356259"/>
      </a:accent4>
      <a:accent5>
        <a:srgbClr val="252F2A"/>
      </a:accent5>
      <a:accent6>
        <a:srgbClr val="7E9862"/>
      </a:accent6>
      <a:hlink>
        <a:srgbClr val="3AAE6C"/>
      </a:hlink>
      <a:folHlink>
        <a:srgbClr val="3AAE6C"/>
      </a:folHlink>
    </a:clrScheme>
    <a:fontScheme name="Benutzerdefiniert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701</Words>
  <Application>Microsoft Office PowerPoint</Application>
  <PresentationFormat>Widescreen</PresentationFormat>
  <Paragraphs>102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Open Sans bold</vt:lpstr>
      <vt:lpstr>Open Sans Regular</vt:lpstr>
      <vt:lpstr>Segoe UI</vt:lpstr>
      <vt:lpstr>Segoe UI Semibold</vt:lpstr>
      <vt:lpstr>Wingdings</vt:lpstr>
      <vt:lpstr>Office Theme</vt:lpstr>
      <vt:lpstr>Office-Design</vt:lpstr>
      <vt:lpstr>Benutzerdefiniertes Design</vt:lpstr>
      <vt:lpstr>Winter wheat-soy strip intercropping supports natural enemy abundance and pest control in an intensive farming system</vt:lpstr>
      <vt:lpstr>Introduction</vt:lpstr>
      <vt:lpstr>Research questions</vt:lpstr>
      <vt:lpstr>Cropping systems and sampling</vt:lpstr>
      <vt:lpstr>Methods </vt:lpstr>
      <vt:lpstr>Results - Yields</vt:lpstr>
      <vt:lpstr>Results – Carabid abundance</vt:lpstr>
      <vt:lpstr>Results – Species composition</vt:lpstr>
      <vt:lpstr>Results – Pests &amp; pest predation</vt:lpstr>
      <vt:lpstr>Conclusions</vt:lpstr>
      <vt:lpstr>Thank you for your attention!</vt:lpstr>
      <vt:lpstr>Study system</vt:lpstr>
      <vt:lpstr>Results – carabid abundance</vt:lpstr>
      <vt:lpstr>Results – Spider abundance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title</dc:title>
  <dc:creator>Thompson, Jennifer</dc:creator>
  <cp:lastModifiedBy>Thompson, Jennifer</cp:lastModifiedBy>
  <cp:revision>69</cp:revision>
  <dcterms:created xsi:type="dcterms:W3CDTF">2024-06-09T17:28:30Z</dcterms:created>
  <dcterms:modified xsi:type="dcterms:W3CDTF">2024-08-27T07:00:35Z</dcterms:modified>
</cp:coreProperties>
</file>