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699" r:id="rId3"/>
    <p:sldMasterId id="2147483702" r:id="rId4"/>
    <p:sldMasterId id="2147483728" r:id="rId5"/>
  </p:sldMasterIdLst>
  <p:notesMasterIdLst>
    <p:notesMasterId r:id="rId42"/>
  </p:notesMasterIdLst>
  <p:sldIdLst>
    <p:sldId id="577" r:id="rId6"/>
    <p:sldId id="581" r:id="rId7"/>
    <p:sldId id="520" r:id="rId8"/>
    <p:sldId id="521" r:id="rId9"/>
    <p:sldId id="522" r:id="rId10"/>
    <p:sldId id="523" r:id="rId11"/>
    <p:sldId id="524" r:id="rId12"/>
    <p:sldId id="525" r:id="rId13"/>
    <p:sldId id="526" r:id="rId14"/>
    <p:sldId id="617" r:id="rId15"/>
    <p:sldId id="618" r:id="rId16"/>
    <p:sldId id="619" r:id="rId17"/>
    <p:sldId id="623" r:id="rId18"/>
    <p:sldId id="598" r:id="rId19"/>
    <p:sldId id="599" r:id="rId20"/>
    <p:sldId id="600" r:id="rId21"/>
    <p:sldId id="602" r:id="rId22"/>
    <p:sldId id="603" r:id="rId23"/>
    <p:sldId id="604" r:id="rId24"/>
    <p:sldId id="356" r:id="rId25"/>
    <p:sldId id="601" r:id="rId26"/>
    <p:sldId id="605" r:id="rId27"/>
    <p:sldId id="606" r:id="rId28"/>
    <p:sldId id="607" r:id="rId29"/>
    <p:sldId id="608" r:id="rId30"/>
    <p:sldId id="609" r:id="rId31"/>
    <p:sldId id="574" r:id="rId32"/>
    <p:sldId id="584" r:id="rId33"/>
    <p:sldId id="582" r:id="rId34"/>
    <p:sldId id="585" r:id="rId35"/>
    <p:sldId id="620" r:id="rId36"/>
    <p:sldId id="402" r:id="rId37"/>
    <p:sldId id="587" r:id="rId38"/>
    <p:sldId id="590" r:id="rId39"/>
    <p:sldId id="616" r:id="rId40"/>
    <p:sldId id="560" r:id="rId41"/>
  </p:sldIdLst>
  <p:sldSz cx="12192000" cy="6858000"/>
  <p:notesSz cx="6858000" cy="9144000"/>
  <p:defaultTextStyle>
    <a:defPPr>
      <a:defRPr lang="nl-NL"/>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1219" userDrawn="1">
          <p15:clr>
            <a:srgbClr val="A4A3A4"/>
          </p15:clr>
        </p15:guide>
        <p15:guide id="2" orient="horz" pos="147" userDrawn="1">
          <p15:clr>
            <a:srgbClr val="A4A3A4"/>
          </p15:clr>
        </p15:guide>
        <p15:guide id="3" orient="horz" userDrawn="1">
          <p15:clr>
            <a:srgbClr val="A4A3A4"/>
          </p15:clr>
        </p15:guide>
        <p15:guide id="4" orient="horz" pos="3756" userDrawn="1">
          <p15:clr>
            <a:srgbClr val="A4A3A4"/>
          </p15:clr>
        </p15:guide>
        <p15:guide id="5" orient="horz" pos="4085" userDrawn="1">
          <p15:clr>
            <a:srgbClr val="A4A3A4"/>
          </p15:clr>
        </p15:guide>
        <p15:guide id="6" pos="452" userDrawn="1">
          <p15:clr>
            <a:srgbClr val="A4A3A4"/>
          </p15:clr>
        </p15:guide>
        <p15:guide id="7" pos="751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3F9C35"/>
    <a:srgbClr val="34B233"/>
    <a:srgbClr val="292929"/>
    <a:srgbClr val="D5D2CA"/>
    <a:srgbClr val="005172"/>
    <a:srgbClr val="6AAD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C3F8D8-8B5E-4FF9-BEC2-E73227CD9BBD}" v="192" dt="2024-08-25T06:45:18.020"/>
  </p1510:revLst>
</p1510:revInfo>
</file>

<file path=ppt/tableStyles.xml><?xml version="1.0" encoding="utf-8"?>
<a:tblStyleLst xmlns:a="http://schemas.openxmlformats.org/drawingml/2006/main" def="{E8034E78-7F5D-4C2E-B375-FC64B27BC917}">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38B1855-1B75-4FBE-930C-398BA8C253C6}" styleName="Stijl, thema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Stijl, donker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202B0CA-FC54-4496-8BCA-5EF66A818D29}" styleName="Stijl, donker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344D84-9AFB-497E-A393-DC336BA19D2E}" styleName="Stijl, gemiddeld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Stijl, gemiddeld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Stijl, gemiddeld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Stijl, gemiddeld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Stijl, gemiddeld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Stijl, gemiddeld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A107856-5554-42FB-B03E-39F5DBC370BA}" styleName="Stijl, gemiddeld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194" autoAdjust="0"/>
    <p:restoredTop sz="94660"/>
  </p:normalViewPr>
  <p:slideViewPr>
    <p:cSldViewPr snapToGrid="0" showGuides="1">
      <p:cViewPr varScale="1">
        <p:scale>
          <a:sx n="39" d="100"/>
          <a:sy n="39" d="100"/>
        </p:scale>
        <p:origin x="77" y="398"/>
      </p:cViewPr>
      <p:guideLst>
        <p:guide orient="horz" pos="1219"/>
        <p:guide orient="horz" pos="147"/>
        <p:guide orient="horz"/>
        <p:guide orient="horz" pos="3756"/>
        <p:guide orient="horz" pos="4085"/>
        <p:guide pos="452"/>
        <p:guide pos="7511"/>
      </p:guideLst>
    </p:cSldViewPr>
  </p:slideViewPr>
  <p:notesTextViewPr>
    <p:cViewPr>
      <p:scale>
        <a:sx n="1" d="1"/>
        <a:sy n="1" d="1"/>
      </p:scale>
      <p:origin x="0" y="0"/>
    </p:cViewPr>
  </p:notesTextViewPr>
  <p:sorterViewPr>
    <p:cViewPr>
      <p:scale>
        <a:sx n="75" d="100"/>
        <a:sy n="75" d="100"/>
      </p:scale>
      <p:origin x="0" y="-1123"/>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EFC83C-B988-4A9E-9713-F559C31F4362}" type="datetimeFigureOut">
              <a:rPr lang="nl-NL" smtClean="0"/>
              <a:t>25-8-2024</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D45D2F-C69D-4D90-B22B-9B2DC58DBD55}" type="slidenum">
              <a:rPr lang="nl-NL" smtClean="0"/>
              <a:t>‹#›</a:t>
            </a:fld>
            <a:endParaRPr lang="nl-NL"/>
          </a:p>
        </p:txBody>
      </p:sp>
    </p:spTree>
    <p:extLst>
      <p:ext uri="{BB962C8B-B14F-4D97-AF65-F5344CB8AC3E}">
        <p14:creationId xmlns:p14="http://schemas.microsoft.com/office/powerpoint/2010/main" val="3454121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4210" name="Rectangle 3"/>
          <p:cNvSpPr>
            <a:spLocks noGrp="1"/>
          </p:cNvSpPr>
          <p:nvPr>
            <p:ph type="body" idx="1"/>
          </p:nvPr>
        </p:nvSpPr>
        <p:spPr bwMode="auto">
          <a:noFill/>
        </p:spPr>
        <p:txBody>
          <a:bodyPr wrap="square"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1910767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6258" name="Rectangle 3"/>
          <p:cNvSpPr>
            <a:spLocks noGrp="1"/>
          </p:cNvSpPr>
          <p:nvPr>
            <p:ph type="body" idx="1"/>
          </p:nvPr>
        </p:nvSpPr>
        <p:spPr bwMode="auto">
          <a:noFill/>
        </p:spPr>
        <p:txBody>
          <a:bodyPr wrap="square"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3222144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8306" name="Rectangle 3"/>
          <p:cNvSpPr>
            <a:spLocks noGrp="1"/>
          </p:cNvSpPr>
          <p:nvPr>
            <p:ph type="body" idx="1"/>
          </p:nvPr>
        </p:nvSpPr>
        <p:spPr bwMode="auto">
          <a:noFill/>
        </p:spPr>
        <p:txBody>
          <a:bodyPr wrap="square"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1226236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00354" name="Rectangle 3"/>
          <p:cNvSpPr>
            <a:spLocks noGrp="1"/>
          </p:cNvSpPr>
          <p:nvPr>
            <p:ph type="body" idx="1"/>
          </p:nvPr>
        </p:nvSpPr>
        <p:spPr bwMode="auto">
          <a:noFill/>
        </p:spPr>
        <p:txBody>
          <a:bodyPr wrap="square"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839469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D45D2F-C69D-4D90-B22B-9B2DC58DBD55}" type="slidenum">
              <a:rPr kumimoji="0" lang="nl-NL"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nl-NL"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833332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5D45D2F-C69D-4D90-B22B-9B2DC58DBD55}" type="slidenum">
              <a:rPr lang="nl-NL" smtClean="0"/>
              <a:t>35</a:t>
            </a:fld>
            <a:endParaRPr lang="nl-NL"/>
          </a:p>
        </p:txBody>
      </p:sp>
    </p:spTree>
    <p:extLst>
      <p:ext uri="{BB962C8B-B14F-4D97-AF65-F5344CB8AC3E}">
        <p14:creationId xmlns:p14="http://schemas.microsoft.com/office/powerpoint/2010/main" val="1208656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55524" y="230188"/>
            <a:ext cx="11257061" cy="79165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afbeelding 24"/>
          <p:cNvSpPr>
            <a:spLocks noGrp="1" noChangeAspect="1"/>
          </p:cNvSpPr>
          <p:nvPr>
            <p:ph type="pic" sz="quarter" idx="13" hasCustomPrompt="1"/>
          </p:nvPr>
        </p:nvSpPr>
        <p:spPr bwMode="auto">
          <a:xfrm>
            <a:off x="635344" y="3307559"/>
            <a:ext cx="353060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en-GB" sz="800" b="0" i="0" u="none" strike="noStrike" kern="0" cap="none" spc="0" normalizeH="0" baseline="0" noProof="0" dirty="0">
              <a:ln>
                <a:noFill/>
              </a:ln>
              <a:solidFill>
                <a:sysClr val="windowText" lastClr="000000"/>
              </a:solidFill>
              <a:effectLst/>
              <a:uLnTx/>
              <a:uFillTx/>
            </a:endParaRPr>
          </a:p>
        </p:txBody>
      </p:sp>
      <p:sp>
        <p:nvSpPr>
          <p:cNvPr id="6" name="Tijdelijke aanduiding voor afbeelding 24"/>
          <p:cNvSpPr>
            <a:spLocks noGrp="1" noChangeAspect="1"/>
          </p:cNvSpPr>
          <p:nvPr>
            <p:ph type="pic" sz="quarter" idx="19" hasCustomPrompt="1"/>
          </p:nvPr>
        </p:nvSpPr>
        <p:spPr bwMode="auto">
          <a:xfrm>
            <a:off x="8411757" y="3307559"/>
            <a:ext cx="353060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en-GB" sz="800" b="0" i="0" u="none" strike="noStrike" kern="0" cap="none" spc="0" normalizeH="0" baseline="0" noProof="0" dirty="0">
              <a:ln>
                <a:noFill/>
              </a:ln>
              <a:solidFill>
                <a:sysClr val="windowText" lastClr="000000"/>
              </a:solidFill>
              <a:effectLst/>
              <a:uLnTx/>
              <a:uFillTx/>
            </a:endParaRPr>
          </a:p>
        </p:txBody>
      </p:sp>
      <p:sp>
        <p:nvSpPr>
          <p:cNvPr id="7" name="Tijdelijke aanduiding voor afbeelding 24"/>
          <p:cNvSpPr>
            <a:spLocks noGrp="1" noChangeAspect="1"/>
          </p:cNvSpPr>
          <p:nvPr>
            <p:ph type="pic" sz="quarter" idx="16" hasCustomPrompt="1"/>
          </p:nvPr>
        </p:nvSpPr>
        <p:spPr bwMode="auto">
          <a:xfrm>
            <a:off x="6286207" y="3307559"/>
            <a:ext cx="353060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en-GB" sz="800" b="0" i="0" u="none" strike="noStrike" kern="0" cap="none" spc="0" normalizeH="0" baseline="0" noProof="0" dirty="0">
              <a:ln>
                <a:noFill/>
              </a:ln>
              <a:solidFill>
                <a:sysClr val="windowText" lastClr="000000"/>
              </a:solidFill>
              <a:effectLst/>
              <a:uLnTx/>
              <a:uFillTx/>
            </a:endParaRPr>
          </a:p>
        </p:txBody>
      </p:sp>
      <p:sp>
        <p:nvSpPr>
          <p:cNvPr id="8" name="Tijdelijke aanduiding voor afbeelding 24"/>
          <p:cNvSpPr>
            <a:spLocks noGrp="1" noChangeAspect="1"/>
          </p:cNvSpPr>
          <p:nvPr>
            <p:ph type="pic" sz="quarter" idx="15" hasCustomPrompt="1"/>
          </p:nvPr>
        </p:nvSpPr>
        <p:spPr bwMode="auto">
          <a:xfrm>
            <a:off x="4160656" y="3307559"/>
            <a:ext cx="3530600" cy="2647950"/>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en-GB" sz="800" b="0" i="0" u="none" strike="noStrike" kern="0" cap="none" spc="0" normalizeH="0" baseline="0" noProof="0" dirty="0">
              <a:ln>
                <a:noFill/>
              </a:ln>
              <a:solidFill>
                <a:sysClr val="windowText" lastClr="000000"/>
              </a:solidFill>
              <a:effectLst/>
              <a:uLnTx/>
              <a:uFillTx/>
            </a:endParaRPr>
          </a:p>
        </p:txBody>
      </p:sp>
      <p:sp>
        <p:nvSpPr>
          <p:cNvPr id="4" name="Tijdelijke aanduiding voor tekst 4"/>
          <p:cNvSpPr>
            <a:spLocks noGrp="1"/>
          </p:cNvSpPr>
          <p:nvPr>
            <p:ph type="body" sz="quarter" idx="17" hasCustomPrompt="1"/>
          </p:nvPr>
        </p:nvSpPr>
        <p:spPr bwMode="auto">
          <a:xfrm>
            <a:off x="647700" y="1616401"/>
            <a:ext cx="11262784" cy="371475"/>
          </a:xfrm>
          <a:prstGeom prst="rect">
            <a:avLst/>
          </a:prstGeom>
          <a:noFill/>
          <a:ln>
            <a:noFill/>
          </a:ln>
        </p:spPr>
        <p:txBody>
          <a:bodyPr lIns="36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FFFFFF"/>
                </a:solidFill>
                <a:effectLst/>
                <a:uLnTx/>
                <a:uFillTx/>
              </a:rPr>
              <a:t>Ondertitel</a:t>
            </a:r>
            <a:endParaRPr kumimoji="0" lang="en-GB" sz="1800" b="0" i="0" u="none" strike="noStrike" kern="0" cap="none" spc="0" normalizeH="0" baseline="0" noProof="0" dirty="0">
              <a:ln>
                <a:noFill/>
              </a:ln>
              <a:solidFill>
                <a:srgbClr val="FFFFFF"/>
              </a:solidFill>
              <a:effectLst/>
              <a:uLnTx/>
              <a:uFillTx/>
            </a:endParaRPr>
          </a:p>
        </p:txBody>
      </p:sp>
      <p:sp>
        <p:nvSpPr>
          <p:cNvPr id="5" name="Tijdelijke aanduiding voor tekst 4"/>
          <p:cNvSpPr>
            <a:spLocks noGrp="1"/>
          </p:cNvSpPr>
          <p:nvPr>
            <p:ph type="body" sz="quarter" idx="18" hasCustomPrompt="1"/>
          </p:nvPr>
        </p:nvSpPr>
        <p:spPr bwMode="auto">
          <a:xfrm>
            <a:off x="638178" y="2262387"/>
            <a:ext cx="11262783" cy="371475"/>
          </a:xfrm>
          <a:prstGeom prst="rect">
            <a:avLst/>
          </a:prstGeom>
          <a:noFill/>
          <a:ln>
            <a:noFill/>
          </a:ln>
        </p:spPr>
        <p:txBody>
          <a:bodyPr lIns="36000" rIns="90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rPr>
              <a:t>Datum, </a:t>
            </a:r>
            <a:r>
              <a:rPr kumimoji="0" lang="en-GB" sz="1800" b="0" i="0" u="none" strike="noStrike" kern="0" cap="none" spc="0" normalizeH="0" baseline="0" noProof="0" dirty="0" err="1">
                <a:ln>
                  <a:noFill/>
                </a:ln>
                <a:solidFill>
                  <a:srgbClr val="FFFFFF"/>
                </a:solidFill>
                <a:effectLst/>
                <a:uLnTx/>
                <a:uFillTx/>
              </a:rPr>
              <a:t>Auteursnaam</a:t>
            </a:r>
            <a:endParaRPr kumimoji="0" lang="en-GB" sz="1800" b="0" i="0" u="none" strike="noStrike" kern="0" cap="none" spc="0" normalizeH="0" baseline="0" noProof="0" dirty="0">
              <a:ln>
                <a:noFill/>
              </a:ln>
              <a:solidFill>
                <a:srgbClr val="FFFFFF"/>
              </a:solidFill>
              <a:effectLst/>
              <a:uLnTx/>
              <a:uFillTx/>
            </a:endParaRPr>
          </a:p>
        </p:txBody>
      </p:sp>
      <p:sp>
        <p:nvSpPr>
          <p:cNvPr id="10" name="Rectangle 9">
            <a:extLst>
              <a:ext uri="{FF2B5EF4-FFF2-40B4-BE49-F238E27FC236}">
                <a16:creationId xmlns:a16="http://schemas.microsoft.com/office/drawing/2014/main" id="{58B03932-F3CF-99D8-27E2-1A5D7FC1A1E3}"/>
              </a:ext>
            </a:extLst>
          </p:cNvPr>
          <p:cNvSpPr/>
          <p:nvPr userDrawn="1"/>
        </p:nvSpPr>
        <p:spPr>
          <a:xfrm>
            <a:off x="0" y="6164399"/>
            <a:ext cx="3830595" cy="80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US" sz="1400" dirty="0">
              <a:solidFill>
                <a:schemeClr val="tx1"/>
              </a:solidFill>
            </a:endParaRPr>
          </a:p>
        </p:txBody>
      </p:sp>
    </p:spTree>
    <p:extLst>
      <p:ext uri="{BB962C8B-B14F-4D97-AF65-F5344CB8AC3E}">
        <p14:creationId xmlns:p14="http://schemas.microsoft.com/office/powerpoint/2010/main" val="4239833962"/>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box with rectangular imag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55517" y="230188"/>
            <a:ext cx="4368000" cy="1353086"/>
          </a:xfrm>
        </p:spPr>
        <p:txBody>
          <a:bodyPr/>
          <a:lstStyle>
            <a:lvl1pPr>
              <a:defRPr/>
            </a:lvl1p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afbeelding 24"/>
          <p:cNvSpPr>
            <a:spLocks noGrp="1" noChangeAspect="1"/>
          </p:cNvSpPr>
          <p:nvPr>
            <p:ph type="pic" sz="quarter" idx="16" hasCustomPrompt="1"/>
          </p:nvPr>
        </p:nvSpPr>
        <p:spPr>
          <a:xfrm>
            <a:off x="5200008" y="226800"/>
            <a:ext cx="6720000" cy="573585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4" name="Tijdelijke aanduiding voor tekst 4"/>
          <p:cNvSpPr>
            <a:spLocks noGrp="1"/>
          </p:cNvSpPr>
          <p:nvPr>
            <p:ph type="body" sz="quarter" idx="17" hasCustomPrompt="1"/>
          </p:nvPr>
        </p:nvSpPr>
        <p:spPr>
          <a:xfrm>
            <a:off x="660403" y="1840012"/>
            <a:ext cx="4368800" cy="4122638"/>
          </a:xfrm>
        </p:spPr>
        <p:txBody>
          <a:bodyPr lIns="36000"/>
          <a:lstStyle>
            <a:lvl1pPr marL="0" indent="0">
              <a:buNone/>
              <a:defRPr>
                <a:solidFill>
                  <a:schemeClr val="tx1"/>
                </a:solidFill>
              </a:defRPr>
            </a:lvl1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p:txBody>
      </p:sp>
      <p:sp>
        <p:nvSpPr>
          <p:cNvPr id="5" name="Tijdelijke aanduiding voor dianummer 4"/>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4107234999"/>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images with text boxe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55523" y="230187"/>
            <a:ext cx="11257061" cy="79165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afbeelding 24"/>
          <p:cNvSpPr>
            <a:spLocks noGrp="1" noChangeAspect="1"/>
          </p:cNvSpPr>
          <p:nvPr>
            <p:ph type="pic" sz="quarter" idx="16" hasCustomPrompt="1"/>
          </p:nvPr>
        </p:nvSpPr>
        <p:spPr>
          <a:xfrm>
            <a:off x="716825" y="1933314"/>
            <a:ext cx="3519547" cy="262800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4" name="Tijdelijke aanduiding voor afbeelding 24"/>
          <p:cNvSpPr>
            <a:spLocks noGrp="1" noChangeAspect="1"/>
          </p:cNvSpPr>
          <p:nvPr>
            <p:ph type="pic" sz="quarter" idx="17" hasCustomPrompt="1"/>
          </p:nvPr>
        </p:nvSpPr>
        <p:spPr>
          <a:xfrm>
            <a:off x="4557616" y="1933314"/>
            <a:ext cx="3519547" cy="262800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5" name="Tijdelijke aanduiding voor afbeelding 24"/>
          <p:cNvSpPr>
            <a:spLocks noGrp="1" noChangeAspect="1"/>
          </p:cNvSpPr>
          <p:nvPr>
            <p:ph type="pic" sz="quarter" idx="18" hasCustomPrompt="1"/>
          </p:nvPr>
        </p:nvSpPr>
        <p:spPr>
          <a:xfrm>
            <a:off x="8398407" y="1933314"/>
            <a:ext cx="3519547" cy="262800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7" name="Tijdelijke aanduiding voor tekst 6"/>
          <p:cNvSpPr>
            <a:spLocks noGrp="1"/>
          </p:cNvSpPr>
          <p:nvPr>
            <p:ph type="body" sz="quarter" idx="19" hasCustomPrompt="1"/>
          </p:nvPr>
        </p:nvSpPr>
        <p:spPr>
          <a:xfrm>
            <a:off x="654051" y="4610101"/>
            <a:ext cx="3670300"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8" name="Tijdelijke aanduiding voor tekst 6"/>
          <p:cNvSpPr>
            <a:spLocks noGrp="1"/>
          </p:cNvSpPr>
          <p:nvPr>
            <p:ph type="body" sz="quarter" idx="20" hasCustomPrompt="1"/>
          </p:nvPr>
        </p:nvSpPr>
        <p:spPr>
          <a:xfrm>
            <a:off x="4488227" y="4610101"/>
            <a:ext cx="3670300"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9" name="Tijdelijke aanduiding voor tekst 6"/>
          <p:cNvSpPr>
            <a:spLocks noGrp="1"/>
          </p:cNvSpPr>
          <p:nvPr>
            <p:ph type="body" sz="quarter" idx="21" hasCustomPrompt="1"/>
          </p:nvPr>
        </p:nvSpPr>
        <p:spPr>
          <a:xfrm>
            <a:off x="8322403" y="4610101"/>
            <a:ext cx="3670300"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10" name="Tijdelijke aanduiding voor tekst 6"/>
          <p:cNvSpPr>
            <a:spLocks noGrp="1"/>
          </p:cNvSpPr>
          <p:nvPr>
            <p:ph type="body" sz="quarter" idx="22" hasCustomPrompt="1"/>
          </p:nvPr>
        </p:nvSpPr>
        <p:spPr>
          <a:xfrm>
            <a:off x="654051" y="4985219"/>
            <a:ext cx="3670300"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11" name="Tijdelijke aanduiding voor tekst 6"/>
          <p:cNvSpPr>
            <a:spLocks noGrp="1"/>
          </p:cNvSpPr>
          <p:nvPr>
            <p:ph type="body" sz="quarter" idx="23" hasCustomPrompt="1"/>
          </p:nvPr>
        </p:nvSpPr>
        <p:spPr>
          <a:xfrm>
            <a:off x="4487567" y="4985219"/>
            <a:ext cx="3670300"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12" name="Tijdelijke aanduiding voor tekst 6"/>
          <p:cNvSpPr>
            <a:spLocks noGrp="1"/>
          </p:cNvSpPr>
          <p:nvPr>
            <p:ph type="body" sz="quarter" idx="24" hasCustomPrompt="1"/>
          </p:nvPr>
        </p:nvSpPr>
        <p:spPr>
          <a:xfrm>
            <a:off x="8322403" y="4985219"/>
            <a:ext cx="3670300"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6" name="Tijdelijke aanduiding voor dianummer 5"/>
          <p:cNvSpPr>
            <a:spLocks noGrp="1"/>
          </p:cNvSpPr>
          <p:nvPr>
            <p:ph type="sldNum" sz="quarter" idx="25"/>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2791031037"/>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 with 2 square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55523" y="230187"/>
            <a:ext cx="11257061" cy="79165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afbeelding 24"/>
          <p:cNvSpPr>
            <a:spLocks noGrp="1" noChangeAspect="1"/>
          </p:cNvSpPr>
          <p:nvPr>
            <p:ph type="pic" sz="quarter" idx="16" hasCustomPrompt="1"/>
          </p:nvPr>
        </p:nvSpPr>
        <p:spPr>
          <a:xfrm>
            <a:off x="715199" y="1929601"/>
            <a:ext cx="5472000" cy="4027383"/>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5" name="Tijdelijke aanduiding voor afbeelding 24"/>
          <p:cNvSpPr>
            <a:spLocks noGrp="1" noChangeAspect="1"/>
          </p:cNvSpPr>
          <p:nvPr>
            <p:ph type="pic" sz="quarter" idx="17" hasCustomPrompt="1"/>
          </p:nvPr>
        </p:nvSpPr>
        <p:spPr>
          <a:xfrm>
            <a:off x="6434881" y="1929600"/>
            <a:ext cx="5472000" cy="403305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243262763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with large image">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hasCustomPrompt="1"/>
          </p:nvPr>
        </p:nvSpPr>
        <p:spPr>
          <a:xfrm>
            <a:off x="715200" y="1402557"/>
            <a:ext cx="11203200" cy="455295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2" name="Titel 1"/>
          <p:cNvSpPr>
            <a:spLocks noGrp="1"/>
          </p:cNvSpPr>
          <p:nvPr>
            <p:ph type="title" hasCustomPrompt="1"/>
          </p:nvPr>
        </p:nvSpPr>
        <p:spPr>
          <a:xfrm>
            <a:off x="655523" y="230187"/>
            <a:ext cx="11257061" cy="79165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4" name="Tijdelijke aanduiding voor dianummer 3"/>
          <p:cNvSpPr>
            <a:spLocks noGrp="1"/>
          </p:cNvSpPr>
          <p:nvPr>
            <p:ph type="sldNum" sz="quarter" idx="17"/>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2178015802"/>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rectangular images">
    <p:spTree>
      <p:nvGrpSpPr>
        <p:cNvPr id="1" name=""/>
        <p:cNvGrpSpPr/>
        <p:nvPr/>
      </p:nvGrpSpPr>
      <p:grpSpPr>
        <a:xfrm>
          <a:off x="0" y="0"/>
          <a:ext cx="0" cy="0"/>
          <a:chOff x="0" y="0"/>
          <a:chExt cx="0" cy="0"/>
        </a:xfrm>
      </p:grpSpPr>
      <p:sp>
        <p:nvSpPr>
          <p:cNvPr id="3" name="Tijdelijke aanduiding voor afbeelding 24"/>
          <p:cNvSpPr>
            <a:spLocks noGrp="1"/>
          </p:cNvSpPr>
          <p:nvPr>
            <p:ph type="pic" sz="quarter" idx="16" hasCustomPrompt="1"/>
          </p:nvPr>
        </p:nvSpPr>
        <p:spPr>
          <a:xfrm>
            <a:off x="715200" y="233362"/>
            <a:ext cx="5348469" cy="572040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4" name="Tijdelijke aanduiding voor afbeelding 24"/>
          <p:cNvSpPr>
            <a:spLocks noGrp="1"/>
          </p:cNvSpPr>
          <p:nvPr>
            <p:ph type="pic" sz="quarter" idx="17" hasCustomPrompt="1"/>
          </p:nvPr>
        </p:nvSpPr>
        <p:spPr>
          <a:xfrm>
            <a:off x="6436353" y="233363"/>
            <a:ext cx="5472000" cy="5719559"/>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2" name="Tijdelijke aanduiding voor dianummer 1"/>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270447091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hasCustomPrompt="1"/>
          </p:nvPr>
        </p:nvSpPr>
        <p:spPr bwMode="gray">
          <a:xfrm>
            <a:off x="1" y="0"/>
            <a:ext cx="12191999" cy="685800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4" name="Titel 1"/>
          <p:cNvSpPr>
            <a:spLocks noGrp="1"/>
          </p:cNvSpPr>
          <p:nvPr>
            <p:ph type="title" hasCustomPrompt="1"/>
          </p:nvPr>
        </p:nvSpPr>
        <p:spPr bwMode="white">
          <a:xfrm>
            <a:off x="655523" y="230188"/>
            <a:ext cx="11257061" cy="791650"/>
          </a:xfrm>
          <a:noFill/>
          <a:ln>
            <a:gradFill>
              <a:gsLst>
                <a:gs pos="0">
                  <a:schemeClr val="bg1"/>
                </a:gs>
                <a:gs pos="1000">
                  <a:schemeClr val="bg1">
                    <a:alpha val="0"/>
                  </a:schemeClr>
                </a:gs>
                <a:gs pos="99000">
                  <a:srgbClr val="FFFFFF">
                    <a:alpha val="0"/>
                  </a:srgbClr>
                </a:gs>
                <a:gs pos="100000">
                  <a:schemeClr val="bg1"/>
                </a:gs>
              </a:gsLst>
              <a:lin ang="5400000" scaled="0"/>
            </a:gradFill>
          </a:ln>
        </p:spPr>
        <p:txBody>
          <a:bodyPr/>
          <a:lstStyle>
            <a:lvl1pPr>
              <a:defRPr>
                <a:solidFill>
                  <a:schemeClr val="bg1"/>
                </a:solidFill>
              </a:defRPr>
            </a:lvl1p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2" name="Tijdelijke aanduiding voor dianummer 1"/>
          <p:cNvSpPr>
            <a:spLocks noGrp="1"/>
          </p:cNvSpPr>
          <p:nvPr>
            <p:ph type="sldNum" sz="quarter" idx="17"/>
          </p:nvPr>
        </p:nvSpPr>
        <p:spPr/>
        <p:txBody>
          <a:bodyPr/>
          <a:lstStyle>
            <a:lvl1pPr>
              <a:defRPr>
                <a:solidFill>
                  <a:schemeClr val="bg1"/>
                </a:solidFill>
              </a:defRPr>
            </a:lvl1p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92662833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240158299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55523" y="230188"/>
            <a:ext cx="11257061" cy="79165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grafiek 5"/>
          <p:cNvSpPr>
            <a:spLocks noGrp="1"/>
          </p:cNvSpPr>
          <p:nvPr>
            <p:ph type="chart" sz="quarter" idx="17"/>
          </p:nvPr>
        </p:nvSpPr>
        <p:spPr>
          <a:xfrm>
            <a:off x="583095" y="1752601"/>
            <a:ext cx="11469204" cy="4314825"/>
          </a:xfrm>
          <a:noFill/>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4161377382"/>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57600" y="230187"/>
            <a:ext cx="11257061" cy="791650"/>
          </a:xfrm>
        </p:spPr>
        <p:txBody>
          <a:bodyPr/>
          <a:lstStyle>
            <a:lvl1pPr>
              <a:defRPr/>
            </a:lvl1p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5" name="Tijdelijke aanduiding voor tabel 4"/>
          <p:cNvSpPr>
            <a:spLocks noGrp="1"/>
          </p:cNvSpPr>
          <p:nvPr>
            <p:ph type="tbl" sz="quarter" idx="10"/>
          </p:nvPr>
        </p:nvSpPr>
        <p:spPr>
          <a:xfrm>
            <a:off x="717551" y="1933575"/>
            <a:ext cx="11197452" cy="4028400"/>
          </a:xfrm>
        </p:spPr>
        <p:txBody>
          <a:bodyPr/>
          <a:lstStyle>
            <a:lvl1pPr>
              <a:defRPr>
                <a:solidFill>
                  <a:schemeClr val="bg2"/>
                </a:solidFill>
              </a:defRPr>
            </a:lvl1pPr>
          </a:lstStyle>
          <a:p>
            <a:endParaRPr lang="nl-NL" dirty="0"/>
          </a:p>
        </p:txBody>
      </p:sp>
      <p:sp>
        <p:nvSpPr>
          <p:cNvPr id="3" name="Tijdelijke aanduiding voor dianummer 2"/>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1369337120"/>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with circle imag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57600" y="230188"/>
            <a:ext cx="4368000" cy="1353086"/>
          </a:xfrm>
        </p:spPr>
        <p:txBody>
          <a:bodyPr/>
          <a:lstStyle>
            <a:lvl1pPr>
              <a:defRPr/>
            </a:lvl1p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7" name="Tijdelijke aanduiding voor afbeelding 24"/>
          <p:cNvSpPr>
            <a:spLocks noGrp="1" noChangeAspect="1"/>
          </p:cNvSpPr>
          <p:nvPr>
            <p:ph type="pic" sz="quarter" idx="16" hasCustomPrompt="1"/>
          </p:nvPr>
        </p:nvSpPr>
        <p:spPr>
          <a:xfrm>
            <a:off x="5183599" y="224477"/>
            <a:ext cx="6720000" cy="5040000"/>
          </a:xfrm>
          <a:prstGeom prst="ellipse">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8" name="Tijdelijke aanduiding voor tekst 4"/>
          <p:cNvSpPr>
            <a:spLocks noGrp="1"/>
          </p:cNvSpPr>
          <p:nvPr>
            <p:ph type="body" sz="quarter" idx="17" hasCustomPrompt="1"/>
          </p:nvPr>
        </p:nvSpPr>
        <p:spPr>
          <a:xfrm>
            <a:off x="660401" y="1835250"/>
            <a:ext cx="4368800" cy="4127400"/>
          </a:xfrm>
        </p:spPr>
        <p:txBody>
          <a:bodyPr lIns="36000"/>
          <a:lstStyle>
            <a:lvl1pPr marL="0" indent="0">
              <a:buNone/>
              <a:defRPr>
                <a:solidFill>
                  <a:schemeClr val="tx1"/>
                </a:solidFill>
              </a:defRPr>
            </a:lvl1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p:txBody>
      </p:sp>
      <p:sp>
        <p:nvSpPr>
          <p:cNvPr id="3" name="Tijdelijke aanduiding voor dianummer 2"/>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3203450791"/>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55523" y="230188"/>
            <a:ext cx="11257061" cy="79165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tekst 6"/>
          <p:cNvSpPr>
            <a:spLocks noGrp="1"/>
          </p:cNvSpPr>
          <p:nvPr>
            <p:ph type="body" sz="quarter" idx="10" hasCustomPrompt="1"/>
          </p:nvPr>
        </p:nvSpPr>
        <p:spPr>
          <a:xfrm>
            <a:off x="561600" y="1835249"/>
            <a:ext cx="11361584"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4" name="Tijdelijke aanduiding voor dianumm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a:t>
            </a:fld>
            <a:endParaRPr lang="en-GB" dirty="0"/>
          </a:p>
        </p:txBody>
      </p:sp>
      <p:sp>
        <p:nvSpPr>
          <p:cNvPr id="5" name="Rectangle 4">
            <a:extLst>
              <a:ext uri="{FF2B5EF4-FFF2-40B4-BE49-F238E27FC236}">
                <a16:creationId xmlns:a16="http://schemas.microsoft.com/office/drawing/2014/main" id="{AE69F326-5216-5EBE-F2EF-36299E32294E}"/>
              </a:ext>
            </a:extLst>
          </p:cNvPr>
          <p:cNvSpPr/>
          <p:nvPr userDrawn="1"/>
        </p:nvSpPr>
        <p:spPr>
          <a:xfrm>
            <a:off x="147781" y="6164399"/>
            <a:ext cx="3386667" cy="33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US" sz="1400" dirty="0">
              <a:solidFill>
                <a:schemeClr val="tx1"/>
              </a:solidFill>
            </a:endParaRPr>
          </a:p>
        </p:txBody>
      </p:sp>
      <p:sp>
        <p:nvSpPr>
          <p:cNvPr id="7" name="Rectangle 6">
            <a:extLst>
              <a:ext uri="{FF2B5EF4-FFF2-40B4-BE49-F238E27FC236}">
                <a16:creationId xmlns:a16="http://schemas.microsoft.com/office/drawing/2014/main" id="{9E080B4D-DBEF-42FA-5CBE-EBEC284EB117}"/>
              </a:ext>
            </a:extLst>
          </p:cNvPr>
          <p:cNvSpPr/>
          <p:nvPr userDrawn="1"/>
        </p:nvSpPr>
        <p:spPr>
          <a:xfrm>
            <a:off x="0" y="6164399"/>
            <a:ext cx="3830595" cy="80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US" sz="1400" dirty="0">
              <a:solidFill>
                <a:schemeClr val="tx1"/>
              </a:solidFill>
            </a:endParaRPr>
          </a:p>
        </p:txBody>
      </p:sp>
    </p:spTree>
    <p:extLst>
      <p:ext uri="{BB962C8B-B14F-4D97-AF65-F5344CB8AC3E}">
        <p14:creationId xmlns:p14="http://schemas.microsoft.com/office/powerpoint/2010/main" val="2403301044"/>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with multiple logo'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57600" y="230188"/>
            <a:ext cx="4368000" cy="1353086"/>
          </a:xfrm>
        </p:spPr>
        <p:txBody>
          <a:bodyPr/>
          <a:lstStyle>
            <a:lvl1pPr>
              <a:defRPr/>
            </a:lvl1p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8" name="Tijdelijke aanduiding voor tekst 4"/>
          <p:cNvSpPr>
            <a:spLocks noGrp="1"/>
          </p:cNvSpPr>
          <p:nvPr>
            <p:ph type="body" sz="quarter" idx="17" hasCustomPrompt="1"/>
          </p:nvPr>
        </p:nvSpPr>
        <p:spPr>
          <a:xfrm>
            <a:off x="660401" y="1835250"/>
            <a:ext cx="4368800" cy="3657600"/>
          </a:xfrm>
        </p:spPr>
        <p:txBody>
          <a:bodyPr lIns="36000"/>
          <a:lstStyle>
            <a:lvl1pPr marL="0" indent="0">
              <a:buNone/>
              <a:defRPr>
                <a:solidFill>
                  <a:schemeClr val="tx1"/>
                </a:solidFill>
              </a:defRPr>
            </a:lvl1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p:txBody>
      </p:sp>
      <p:sp>
        <p:nvSpPr>
          <p:cNvPr id="12" name="Tijdelijke aanduiding voor afbeelding 24"/>
          <p:cNvSpPr>
            <a:spLocks noGrp="1" noChangeAspect="1"/>
          </p:cNvSpPr>
          <p:nvPr>
            <p:ph type="pic" sz="quarter" idx="18" hasCustomPrompt="1"/>
          </p:nvPr>
        </p:nvSpPr>
        <p:spPr>
          <a:xfrm>
            <a:off x="4058818"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GB" noProof="0"/>
              <a:t>Klik op het pictogram als u een logo wilt toevoegen</a:t>
            </a:r>
            <a:endParaRPr lang="en-GB" noProof="0" dirty="0"/>
          </a:p>
        </p:txBody>
      </p:sp>
      <p:sp>
        <p:nvSpPr>
          <p:cNvPr id="13" name="Tijdelijke aanduiding voor afbeelding 24"/>
          <p:cNvSpPr>
            <a:spLocks noGrp="1" noChangeAspect="1"/>
          </p:cNvSpPr>
          <p:nvPr>
            <p:ph type="pic" sz="quarter" idx="24" hasCustomPrompt="1"/>
          </p:nvPr>
        </p:nvSpPr>
        <p:spPr>
          <a:xfrm>
            <a:off x="6121485"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GB" noProof="0"/>
              <a:t>Klik op het pictogram als u een logo wilt toevoegen</a:t>
            </a:r>
            <a:endParaRPr lang="en-GB" noProof="0" dirty="0"/>
          </a:p>
        </p:txBody>
      </p:sp>
      <p:sp>
        <p:nvSpPr>
          <p:cNvPr id="14" name="Tijdelijke aanduiding voor afbeelding 24"/>
          <p:cNvSpPr>
            <a:spLocks noGrp="1" noChangeAspect="1"/>
          </p:cNvSpPr>
          <p:nvPr>
            <p:ph type="pic" sz="quarter" idx="25" hasCustomPrompt="1"/>
          </p:nvPr>
        </p:nvSpPr>
        <p:spPr>
          <a:xfrm>
            <a:off x="8184151"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GB" noProof="0"/>
              <a:t>Klik op het pictogram als u een logo wilt toevoegen</a:t>
            </a:r>
            <a:endParaRPr lang="en-GB" noProof="0" dirty="0"/>
          </a:p>
        </p:txBody>
      </p:sp>
      <p:sp>
        <p:nvSpPr>
          <p:cNvPr id="15" name="Tijdelijke aanduiding voor afbeelding 24"/>
          <p:cNvSpPr>
            <a:spLocks noGrp="1" noChangeAspect="1"/>
          </p:cNvSpPr>
          <p:nvPr>
            <p:ph type="pic" sz="quarter" idx="26" hasCustomPrompt="1"/>
          </p:nvPr>
        </p:nvSpPr>
        <p:spPr>
          <a:xfrm>
            <a:off x="10246817"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GB" noProof="0"/>
              <a:t>Klik op het pictogram als u een logo wilt toevoegen</a:t>
            </a:r>
            <a:endParaRPr lang="en-GB" noProof="0" dirty="0"/>
          </a:p>
        </p:txBody>
      </p:sp>
      <p:sp>
        <p:nvSpPr>
          <p:cNvPr id="17" name="Tijdelijke aanduiding voor afbeelding 24"/>
          <p:cNvSpPr>
            <a:spLocks noGrp="1" noChangeAspect="1"/>
          </p:cNvSpPr>
          <p:nvPr>
            <p:ph type="pic" sz="quarter" idx="16" hasCustomPrompt="1"/>
          </p:nvPr>
        </p:nvSpPr>
        <p:spPr>
          <a:xfrm>
            <a:off x="5183599" y="224477"/>
            <a:ext cx="6720000" cy="5040000"/>
          </a:xfrm>
          <a:prstGeom prst="ellipse">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Tree>
    <p:extLst>
      <p:ext uri="{BB962C8B-B14F-4D97-AF65-F5344CB8AC3E}">
        <p14:creationId xmlns:p14="http://schemas.microsoft.com/office/powerpoint/2010/main" val="3911264069"/>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1D7AE1-F227-F723-1D10-16B9699DDB27}"/>
              </a:ext>
            </a:extLst>
          </p:cNvPr>
          <p:cNvSpPr/>
          <p:nvPr userDrawn="1"/>
        </p:nvSpPr>
        <p:spPr>
          <a:xfrm>
            <a:off x="0" y="6164399"/>
            <a:ext cx="3830595" cy="80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US" sz="1400" dirty="0">
              <a:solidFill>
                <a:schemeClr val="tx1"/>
              </a:solidFill>
            </a:endParaRPr>
          </a:p>
        </p:txBody>
      </p:sp>
    </p:spTree>
    <p:extLst>
      <p:ext uri="{BB962C8B-B14F-4D97-AF65-F5344CB8AC3E}">
        <p14:creationId xmlns:p14="http://schemas.microsoft.com/office/powerpoint/2010/main" val="204443701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D636C07-7E76-46D3-B86B-6AF7C60E533E}" type="datetimeFigureOut">
              <a:rPr lang="nl-NL" smtClean="0">
                <a:solidFill>
                  <a:prstClr val="black">
                    <a:tint val="75000"/>
                  </a:prstClr>
                </a:solidFill>
              </a:rPr>
              <a:pPr/>
              <a:t>25-8-2024</a:t>
            </a:fld>
            <a:endParaRPr lang="nl-NL">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NL">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A9096D49-DAE3-40DE-93E0-41688E0A5016}"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17455578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423E9546-77F3-4978-A5FB-AC57C33FE9CF}" type="datetimeFigureOut">
              <a:rPr lang="en-US" smtClean="0">
                <a:solidFill>
                  <a:srgbClr val="000000"/>
                </a:solidFill>
                <a:cs typeface="Arial" charset="0"/>
              </a:rPr>
              <a:pPr>
                <a:defRPr/>
              </a:pPr>
              <a:t>8/25/2024</a:t>
            </a:fld>
            <a:endParaRPr lang="en-US">
              <a:solidFill>
                <a:srgbClr val="000000"/>
              </a:solidFill>
              <a:cs typeface="Arial" charset="0"/>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charset="0"/>
            </a:endParaRPr>
          </a:p>
        </p:txBody>
      </p:sp>
      <p:sp>
        <p:nvSpPr>
          <p:cNvPr id="7" name="Rectangle 6"/>
          <p:cNvSpPr>
            <a:spLocks noGrp="1" noChangeArrowheads="1"/>
          </p:cNvSpPr>
          <p:nvPr>
            <p:ph type="sldNum" sz="quarter" idx="12"/>
          </p:nvPr>
        </p:nvSpPr>
        <p:spPr>
          <a:ln/>
        </p:spPr>
        <p:txBody>
          <a:bodyPr/>
          <a:lstStyle>
            <a:lvl1pPr>
              <a:defRPr/>
            </a:lvl1pPr>
          </a:lstStyle>
          <a:p>
            <a:pPr>
              <a:defRPr/>
            </a:pPr>
            <a:fld id="{F8765D4C-31B4-4B6D-B142-38CC35A0B34C}" type="slidenum">
              <a:rPr lang="en-US" smtClean="0">
                <a:solidFill>
                  <a:srgbClr val="000000"/>
                </a:solidFill>
                <a:cs typeface="Arial" charset="0"/>
              </a:rPr>
              <a:pPr>
                <a:defRPr/>
              </a:pPr>
              <a:t>‹#›</a:t>
            </a:fld>
            <a:endParaRPr lang="en-US">
              <a:solidFill>
                <a:srgbClr val="000000"/>
              </a:solidFill>
              <a:cs typeface="Arial" charset="0"/>
            </a:endParaRPr>
          </a:p>
        </p:txBody>
      </p:sp>
    </p:spTree>
    <p:extLst>
      <p:ext uri="{BB962C8B-B14F-4D97-AF65-F5344CB8AC3E}">
        <p14:creationId xmlns:p14="http://schemas.microsoft.com/office/powerpoint/2010/main" val="3743771637"/>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684E5F6B-33B6-4C69-AC2C-95F11BD5C8BE}" type="datetimeFigureOut">
              <a:rPr lang="zh-CN" altLang="en-US" smtClean="0">
                <a:solidFill>
                  <a:srgbClr val="000000"/>
                </a:solidFill>
                <a:cs typeface="Arial" charset="0"/>
              </a:rPr>
              <a:pPr>
                <a:defRPr/>
              </a:pPr>
              <a:t>2024/8/25</a:t>
            </a:fld>
            <a:endParaRPr lang="en-US" altLang="zh-CN">
              <a:solidFill>
                <a:srgbClr val="000000"/>
              </a:solidFill>
              <a:cs typeface="Arial" charset="0"/>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charset="0"/>
            </a:endParaRPr>
          </a:p>
        </p:txBody>
      </p:sp>
      <p:sp>
        <p:nvSpPr>
          <p:cNvPr id="9" name="Rectangle 6"/>
          <p:cNvSpPr>
            <a:spLocks noGrp="1" noChangeArrowheads="1"/>
          </p:cNvSpPr>
          <p:nvPr>
            <p:ph type="sldNum" sz="quarter" idx="12"/>
          </p:nvPr>
        </p:nvSpPr>
        <p:spPr>
          <a:ln/>
        </p:spPr>
        <p:txBody>
          <a:bodyPr/>
          <a:lstStyle>
            <a:lvl1pPr>
              <a:defRPr/>
            </a:lvl1pPr>
          </a:lstStyle>
          <a:p>
            <a:pPr>
              <a:defRPr/>
            </a:pPr>
            <a:fld id="{EB8A5A09-AF90-409F-A76A-DD15D736835C}" type="slidenum">
              <a:rPr lang="en-US" altLang="zh-CN" smtClean="0">
                <a:solidFill>
                  <a:srgbClr val="000000"/>
                </a:solidFill>
                <a:cs typeface="Arial" charset="0"/>
              </a:rPr>
              <a:pPr>
                <a:defRPr/>
              </a:pPr>
              <a:t>‹#›</a:t>
            </a:fld>
            <a:endParaRPr lang="en-US" altLang="zh-CN">
              <a:solidFill>
                <a:srgbClr val="000000"/>
              </a:solidFill>
              <a:cs typeface="Arial" charset="0"/>
            </a:endParaRPr>
          </a:p>
        </p:txBody>
      </p:sp>
    </p:spTree>
    <p:extLst>
      <p:ext uri="{BB962C8B-B14F-4D97-AF65-F5344CB8AC3E}">
        <p14:creationId xmlns:p14="http://schemas.microsoft.com/office/powerpoint/2010/main" val="2357116446"/>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684E5F6B-33B6-4C69-AC2C-95F11BD5C8BE}" type="datetimeFigureOut">
              <a:rPr lang="zh-CN" altLang="en-US" smtClean="0">
                <a:solidFill>
                  <a:srgbClr val="000000"/>
                </a:solidFill>
                <a:cs typeface="Arial" charset="0"/>
              </a:rPr>
              <a:pPr>
                <a:defRPr/>
              </a:pPr>
              <a:t>2024/8/25</a:t>
            </a:fld>
            <a:endParaRPr lang="en-US" altLang="zh-CN">
              <a:solidFill>
                <a:srgbClr val="000000"/>
              </a:solidFill>
              <a:cs typeface="Arial" charset="0"/>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charset="0"/>
            </a:endParaRPr>
          </a:p>
        </p:txBody>
      </p:sp>
      <p:sp>
        <p:nvSpPr>
          <p:cNvPr id="9" name="Rectangle 6"/>
          <p:cNvSpPr>
            <a:spLocks noGrp="1" noChangeArrowheads="1"/>
          </p:cNvSpPr>
          <p:nvPr>
            <p:ph type="sldNum" sz="quarter" idx="12"/>
          </p:nvPr>
        </p:nvSpPr>
        <p:spPr>
          <a:ln/>
        </p:spPr>
        <p:txBody>
          <a:bodyPr/>
          <a:lstStyle>
            <a:lvl1pPr>
              <a:defRPr/>
            </a:lvl1pPr>
          </a:lstStyle>
          <a:p>
            <a:pPr>
              <a:defRPr/>
            </a:pPr>
            <a:fld id="{EB8A5A09-AF90-409F-A76A-DD15D736835C}" type="slidenum">
              <a:rPr lang="en-US" altLang="zh-CN" smtClean="0">
                <a:solidFill>
                  <a:srgbClr val="000000"/>
                </a:solidFill>
                <a:cs typeface="Arial" charset="0"/>
              </a:rPr>
              <a:pPr>
                <a:defRPr/>
              </a:pPr>
              <a:t>‹#›</a:t>
            </a:fld>
            <a:endParaRPr lang="en-US" altLang="zh-CN">
              <a:solidFill>
                <a:srgbClr val="000000"/>
              </a:solidFill>
              <a:cs typeface="Arial" charset="0"/>
            </a:endParaRPr>
          </a:p>
        </p:txBody>
      </p:sp>
    </p:spTree>
    <p:extLst>
      <p:ext uri="{BB962C8B-B14F-4D97-AF65-F5344CB8AC3E}">
        <p14:creationId xmlns:p14="http://schemas.microsoft.com/office/powerpoint/2010/main" val="2980944904"/>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el 1"/>
          <p:cNvSpPr>
            <a:spLocks noGrp="1"/>
          </p:cNvSpPr>
          <p:nvPr>
            <p:ph type="title"/>
          </p:nvPr>
        </p:nvSpPr>
        <p:spPr>
          <a:xfrm>
            <a:off x="655524" y="230189"/>
            <a:ext cx="11257061" cy="791650"/>
          </a:xfrm>
        </p:spPr>
        <p:txBody>
          <a:bodyPr/>
          <a:lstStyle/>
          <a:p>
            <a:r>
              <a:rPr lang="nl-NL" dirty="0"/>
              <a:t>Klik om de stijl te bewerken</a:t>
            </a:r>
          </a:p>
        </p:txBody>
      </p:sp>
      <p:sp>
        <p:nvSpPr>
          <p:cNvPr id="3" name="Tijdelijke aanduiding voor afbeelding 24"/>
          <p:cNvSpPr>
            <a:spLocks noGrp="1" noChangeAspect="1"/>
          </p:cNvSpPr>
          <p:nvPr>
            <p:ph type="pic" sz="quarter" idx="13"/>
          </p:nvPr>
        </p:nvSpPr>
        <p:spPr bwMode="auto">
          <a:xfrm>
            <a:off x="635344" y="3307559"/>
            <a:ext cx="3530600" cy="2647950"/>
          </a:xfrm>
          <a:prstGeom prst="ellipse">
            <a:avLst/>
          </a:prstGeom>
          <a:solidFill>
            <a:schemeClr val="accent3"/>
          </a:solidFill>
          <a:ln>
            <a:noFill/>
          </a:ln>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6" name="Tijdelijke aanduiding voor afbeelding 24"/>
          <p:cNvSpPr>
            <a:spLocks noGrp="1" noChangeAspect="1"/>
          </p:cNvSpPr>
          <p:nvPr>
            <p:ph type="pic" sz="quarter" idx="19"/>
          </p:nvPr>
        </p:nvSpPr>
        <p:spPr bwMode="auto">
          <a:xfrm>
            <a:off x="8411757" y="3307559"/>
            <a:ext cx="3530600" cy="2647950"/>
          </a:xfrm>
          <a:prstGeom prst="ellipse">
            <a:avLst/>
          </a:prstGeom>
          <a:solidFill>
            <a:srgbClr val="D5D2CA"/>
          </a:solidFill>
          <a:ln>
            <a:noFill/>
          </a:ln>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7" name="Tijdelijke aanduiding voor afbeelding 24"/>
          <p:cNvSpPr>
            <a:spLocks noGrp="1" noChangeAspect="1"/>
          </p:cNvSpPr>
          <p:nvPr>
            <p:ph type="pic" sz="quarter" idx="16"/>
          </p:nvPr>
        </p:nvSpPr>
        <p:spPr bwMode="auto">
          <a:xfrm>
            <a:off x="6286207" y="3307559"/>
            <a:ext cx="3530600" cy="2647950"/>
          </a:xfrm>
          <a:prstGeom prst="ellipse">
            <a:avLst/>
          </a:prstGeom>
          <a:solidFill>
            <a:schemeClr val="accent3"/>
          </a:solidFill>
          <a:ln>
            <a:noFill/>
          </a:ln>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8" name="Tijdelijke aanduiding voor afbeelding 24"/>
          <p:cNvSpPr>
            <a:spLocks noGrp="1" noChangeAspect="1"/>
          </p:cNvSpPr>
          <p:nvPr>
            <p:ph type="pic" sz="quarter" idx="15"/>
          </p:nvPr>
        </p:nvSpPr>
        <p:spPr bwMode="auto">
          <a:xfrm>
            <a:off x="4160656" y="3307559"/>
            <a:ext cx="3530600" cy="2647950"/>
          </a:xfrm>
          <a:prstGeom prst="ellipse">
            <a:avLst/>
          </a:prstGeom>
          <a:solidFill>
            <a:srgbClr val="D5D2CA"/>
          </a:solidFill>
          <a:ln>
            <a:noFill/>
          </a:ln>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4" name="Tijdelijke aanduiding voor tekst 4"/>
          <p:cNvSpPr>
            <a:spLocks noGrp="1"/>
          </p:cNvSpPr>
          <p:nvPr>
            <p:ph type="body" sz="quarter" idx="17"/>
          </p:nvPr>
        </p:nvSpPr>
        <p:spPr bwMode="auto">
          <a:xfrm>
            <a:off x="647700" y="1616401"/>
            <a:ext cx="11262784" cy="371475"/>
          </a:xfrm>
          <a:prstGeom prst="rect">
            <a:avLst/>
          </a:prstGeom>
          <a:noFill/>
          <a:ln>
            <a:noFill/>
          </a:ln>
        </p:spPr>
        <p:txBody>
          <a:bodyPr lIns="36000"/>
          <a:lstStyle>
            <a:lvl1pPr marL="0" indent="0">
              <a:buNone/>
              <a:defRPr>
                <a:solidFill>
                  <a:schemeClr val="bg2"/>
                </a:solidFill>
              </a:defRPr>
            </a:lvl1pPr>
          </a:lstStyle>
          <a:p>
            <a:pPr lvl="0"/>
            <a:r>
              <a:rPr lang="en-US" noProof="0" dirty="0"/>
              <a:t>Click to edit Master text styles</a:t>
            </a:r>
          </a:p>
        </p:txBody>
      </p:sp>
      <p:sp>
        <p:nvSpPr>
          <p:cNvPr id="5" name="Tijdelijke aanduiding voor tekst 4"/>
          <p:cNvSpPr>
            <a:spLocks noGrp="1"/>
          </p:cNvSpPr>
          <p:nvPr>
            <p:ph type="body" sz="quarter" idx="18"/>
          </p:nvPr>
        </p:nvSpPr>
        <p:spPr bwMode="auto">
          <a:xfrm>
            <a:off x="638178" y="2262387"/>
            <a:ext cx="11262783" cy="371475"/>
          </a:xfrm>
          <a:prstGeom prst="rect">
            <a:avLst/>
          </a:prstGeom>
          <a:noFill/>
          <a:ln>
            <a:noFill/>
          </a:ln>
        </p:spPr>
        <p:txBody>
          <a:bodyPr lIns="36000" rIns="90000"/>
          <a:lstStyle>
            <a:lvl1pPr marL="0" indent="0">
              <a:buNone/>
              <a:defRPr>
                <a:solidFill>
                  <a:schemeClr val="bg2"/>
                </a:solidFill>
              </a:defRPr>
            </a:lvl1pPr>
          </a:lstStyle>
          <a:p>
            <a:pPr lvl="0"/>
            <a:r>
              <a:rPr lang="en-US" noProof="0" dirty="0"/>
              <a:t>Click to edit Master text styles</a:t>
            </a:r>
          </a:p>
        </p:txBody>
      </p:sp>
    </p:spTree>
    <p:extLst>
      <p:ext uri="{BB962C8B-B14F-4D97-AF65-F5344CB8AC3E}">
        <p14:creationId xmlns:p14="http://schemas.microsoft.com/office/powerpoint/2010/main" val="1771851291"/>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655523" y="230189"/>
            <a:ext cx="11257061" cy="791650"/>
          </a:xfrm>
        </p:spPr>
        <p:txBody>
          <a:bodyPr/>
          <a:lstStyle/>
          <a:p>
            <a:r>
              <a:rPr lang="nl-NL" dirty="0"/>
              <a:t>Klik om de stijl te bewerken</a:t>
            </a:r>
          </a:p>
        </p:txBody>
      </p:sp>
      <p:sp>
        <p:nvSpPr>
          <p:cNvPr id="3" name="Tijdelijke aanduiding voor tekst 6"/>
          <p:cNvSpPr>
            <a:spLocks noGrp="1"/>
          </p:cNvSpPr>
          <p:nvPr>
            <p:ph type="body" sz="quarter" idx="10"/>
          </p:nvPr>
        </p:nvSpPr>
        <p:spPr>
          <a:xfrm>
            <a:off x="561600" y="1835249"/>
            <a:ext cx="11361584"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Rectangle 3"/>
          <p:cNvSpPr/>
          <p:nvPr userDrawn="1"/>
        </p:nvSpPr>
        <p:spPr>
          <a:xfrm>
            <a:off x="432122" y="6123010"/>
            <a:ext cx="3595868" cy="734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3341338983"/>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tekst 6"/>
          <p:cNvSpPr>
            <a:spLocks noGrp="1"/>
          </p:cNvSpPr>
          <p:nvPr>
            <p:ph type="body" sz="quarter" idx="10"/>
          </p:nvPr>
        </p:nvSpPr>
        <p:spPr>
          <a:xfrm>
            <a:off x="561600" y="1835249"/>
            <a:ext cx="552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4" name="Tijdelijke aanduiding voor tekst 6"/>
          <p:cNvSpPr>
            <a:spLocks noGrp="1"/>
          </p:cNvSpPr>
          <p:nvPr>
            <p:ph type="body" sz="quarter" idx="11"/>
          </p:nvPr>
        </p:nvSpPr>
        <p:spPr>
          <a:xfrm>
            <a:off x="6391143" y="1835249"/>
            <a:ext cx="552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92124832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box with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tekst 6"/>
          <p:cNvSpPr>
            <a:spLocks noGrp="1"/>
          </p:cNvSpPr>
          <p:nvPr>
            <p:ph type="body" sz="quarter" idx="10"/>
          </p:nvPr>
        </p:nvSpPr>
        <p:spPr>
          <a:xfrm>
            <a:off x="561600" y="1835249"/>
            <a:ext cx="552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5" name="Tijdelijke aanduiding voor afbeelding 24"/>
          <p:cNvSpPr>
            <a:spLocks noGrp="1" noChangeAspect="1"/>
          </p:cNvSpPr>
          <p:nvPr>
            <p:ph type="pic" sz="quarter" idx="17"/>
          </p:nvPr>
        </p:nvSpPr>
        <p:spPr>
          <a:xfrm>
            <a:off x="6434881" y="1929600"/>
            <a:ext cx="5472000" cy="403305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Tree>
    <p:extLst>
      <p:ext uri="{BB962C8B-B14F-4D97-AF65-F5344CB8AC3E}">
        <p14:creationId xmlns:p14="http://schemas.microsoft.com/office/powerpoint/2010/main" val="373582670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tekst 6"/>
          <p:cNvSpPr>
            <a:spLocks noGrp="1"/>
          </p:cNvSpPr>
          <p:nvPr>
            <p:ph type="body" sz="quarter" idx="10" hasCustomPrompt="1"/>
          </p:nvPr>
        </p:nvSpPr>
        <p:spPr>
          <a:xfrm>
            <a:off x="561600" y="1835249"/>
            <a:ext cx="552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4" name="Tijdelijke aanduiding voor tekst 6"/>
          <p:cNvSpPr>
            <a:spLocks noGrp="1"/>
          </p:cNvSpPr>
          <p:nvPr>
            <p:ph type="body" sz="quarter" idx="11" hasCustomPrompt="1"/>
          </p:nvPr>
        </p:nvSpPr>
        <p:spPr>
          <a:xfrm>
            <a:off x="6391143" y="1835249"/>
            <a:ext cx="552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5" name="Tijdelijke aanduiding voor dianummer 4"/>
          <p:cNvSpPr>
            <a:spLocks noGrp="1"/>
          </p:cNvSpPr>
          <p:nvPr>
            <p:ph type="sldNum" sz="quarter" idx="12"/>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1270493174"/>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box with grap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tekst 6"/>
          <p:cNvSpPr>
            <a:spLocks noGrp="1"/>
          </p:cNvSpPr>
          <p:nvPr>
            <p:ph type="body" sz="quarter" idx="10"/>
          </p:nvPr>
        </p:nvSpPr>
        <p:spPr>
          <a:xfrm>
            <a:off x="561600" y="1835249"/>
            <a:ext cx="552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6" name="Tijdelijke aanduiding voor grafiek 5"/>
          <p:cNvSpPr>
            <a:spLocks noGrp="1"/>
          </p:cNvSpPr>
          <p:nvPr>
            <p:ph type="chart" sz="quarter" idx="17"/>
          </p:nvPr>
        </p:nvSpPr>
        <p:spPr>
          <a:xfrm>
            <a:off x="6388100" y="1752601"/>
            <a:ext cx="5520000" cy="4314825"/>
          </a:xfrm>
          <a:noFill/>
        </p:spPr>
        <p:txBody>
          <a:bodyPr/>
          <a:lstStyle>
            <a:lvl1pPr>
              <a:defRPr>
                <a:solidFill>
                  <a:schemeClr val="bg2"/>
                </a:solidFill>
              </a:defRPr>
            </a:lvl1pPr>
          </a:lstStyle>
          <a:p>
            <a:pPr lvl="0"/>
            <a:endParaRPr lang="nl-NL" noProof="0" dirty="0"/>
          </a:p>
        </p:txBody>
      </p:sp>
    </p:spTree>
    <p:extLst>
      <p:ext uri="{BB962C8B-B14F-4D97-AF65-F5344CB8AC3E}">
        <p14:creationId xmlns:p14="http://schemas.microsoft.com/office/powerpoint/2010/main" val="2934519636"/>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box with tab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tekst 6"/>
          <p:cNvSpPr>
            <a:spLocks noGrp="1"/>
          </p:cNvSpPr>
          <p:nvPr>
            <p:ph type="body" sz="quarter" idx="10"/>
          </p:nvPr>
        </p:nvSpPr>
        <p:spPr>
          <a:xfrm>
            <a:off x="561600" y="1835249"/>
            <a:ext cx="552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5" name="Tijdelijke aanduiding voor tabel 4"/>
          <p:cNvSpPr>
            <a:spLocks noGrp="1"/>
          </p:cNvSpPr>
          <p:nvPr>
            <p:ph type="tbl" sz="quarter" idx="11"/>
          </p:nvPr>
        </p:nvSpPr>
        <p:spPr>
          <a:xfrm>
            <a:off x="6388100" y="1933575"/>
            <a:ext cx="5520000" cy="4028400"/>
          </a:xfrm>
        </p:spPr>
        <p:txBody>
          <a:bodyPr/>
          <a:lstStyle>
            <a:lvl1pPr>
              <a:defRPr>
                <a:solidFill>
                  <a:schemeClr val="bg2"/>
                </a:solidFill>
              </a:defRPr>
            </a:lvl1pPr>
          </a:lstStyle>
          <a:p>
            <a:pPr lvl="0"/>
            <a:endParaRPr lang="nl-NL" noProof="0" dirty="0"/>
          </a:p>
        </p:txBody>
      </p:sp>
    </p:spTree>
    <p:extLst>
      <p:ext uri="{BB962C8B-B14F-4D97-AF65-F5344CB8AC3E}">
        <p14:creationId xmlns:p14="http://schemas.microsoft.com/office/powerpoint/2010/main" val="792889657"/>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rganogra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8" name="Tijdelijke aanduiding voor SmartArt 7"/>
          <p:cNvSpPr>
            <a:spLocks noGrp="1"/>
          </p:cNvSpPr>
          <p:nvPr>
            <p:ph type="dgm" sz="quarter" idx="10"/>
          </p:nvPr>
        </p:nvSpPr>
        <p:spPr>
          <a:xfrm>
            <a:off x="717552" y="1828800"/>
            <a:ext cx="11205633" cy="4133850"/>
          </a:xfrm>
        </p:spPr>
        <p:txBody>
          <a:bodyPr/>
          <a:lstStyle/>
          <a:p>
            <a:pPr lvl="0"/>
            <a:endParaRPr lang="nl-NL" noProof="0" dirty="0"/>
          </a:p>
        </p:txBody>
      </p:sp>
    </p:spTree>
    <p:extLst>
      <p:ext uri="{BB962C8B-B14F-4D97-AF65-F5344CB8AC3E}">
        <p14:creationId xmlns:p14="http://schemas.microsoft.com/office/powerpoint/2010/main" val="981563957"/>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p>
        </p:txBody>
      </p:sp>
    </p:spTree>
    <p:extLst>
      <p:ext uri="{BB962C8B-B14F-4D97-AF65-F5344CB8AC3E}">
        <p14:creationId xmlns:p14="http://schemas.microsoft.com/office/powerpoint/2010/main" val="3675626051"/>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with multiple logo's">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4058818"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US" noProof="0" dirty="0"/>
              <a:t>Click icon to add picture</a:t>
            </a:r>
            <a:endParaRPr lang="nl-NL" noProof="0" dirty="0"/>
          </a:p>
        </p:txBody>
      </p:sp>
      <p:sp>
        <p:nvSpPr>
          <p:cNvPr id="7" name="Tijdelijke aanduiding voor afbeelding 24"/>
          <p:cNvSpPr>
            <a:spLocks noGrp="1" noChangeAspect="1"/>
          </p:cNvSpPr>
          <p:nvPr>
            <p:ph type="pic" sz="quarter" idx="13"/>
          </p:nvPr>
        </p:nvSpPr>
        <p:spPr bwMode="auto">
          <a:xfrm>
            <a:off x="635344" y="3307559"/>
            <a:ext cx="3530600" cy="2647950"/>
          </a:xfrm>
          <a:prstGeom prst="ellipse">
            <a:avLst/>
          </a:prstGeom>
          <a:solidFill>
            <a:schemeClr val="accent3"/>
          </a:solidFill>
          <a:ln>
            <a:noFill/>
          </a:ln>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8" name="Tijdelijke aanduiding voor afbeelding 24"/>
          <p:cNvSpPr>
            <a:spLocks noGrp="1" noChangeAspect="1"/>
          </p:cNvSpPr>
          <p:nvPr>
            <p:ph type="pic" sz="quarter" idx="20"/>
          </p:nvPr>
        </p:nvSpPr>
        <p:spPr bwMode="auto">
          <a:xfrm>
            <a:off x="8411757" y="3307559"/>
            <a:ext cx="3530600" cy="2647950"/>
          </a:xfrm>
          <a:prstGeom prst="ellipse">
            <a:avLst/>
          </a:prstGeom>
          <a:solidFill>
            <a:srgbClr val="D5D2CA"/>
          </a:solidFill>
          <a:ln>
            <a:noFill/>
          </a:ln>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9" name="Tijdelijke aanduiding voor afbeelding 24"/>
          <p:cNvSpPr>
            <a:spLocks noGrp="1" noChangeAspect="1"/>
          </p:cNvSpPr>
          <p:nvPr>
            <p:ph type="pic" sz="quarter" idx="21"/>
          </p:nvPr>
        </p:nvSpPr>
        <p:spPr bwMode="auto">
          <a:xfrm>
            <a:off x="6286207" y="3307559"/>
            <a:ext cx="3530600" cy="2647950"/>
          </a:xfrm>
          <a:prstGeom prst="ellipse">
            <a:avLst/>
          </a:prstGeom>
          <a:solidFill>
            <a:schemeClr val="accent3"/>
          </a:solidFill>
          <a:ln>
            <a:noFill/>
          </a:ln>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10" name="Tijdelijke aanduiding voor afbeelding 24"/>
          <p:cNvSpPr>
            <a:spLocks noGrp="1" noChangeAspect="1"/>
          </p:cNvSpPr>
          <p:nvPr>
            <p:ph type="pic" sz="quarter" idx="15"/>
          </p:nvPr>
        </p:nvSpPr>
        <p:spPr bwMode="auto">
          <a:xfrm>
            <a:off x="4160656" y="3307559"/>
            <a:ext cx="3530600" cy="2647950"/>
          </a:xfrm>
          <a:prstGeom prst="ellipse">
            <a:avLst/>
          </a:prstGeom>
          <a:solidFill>
            <a:srgbClr val="D5D2CA"/>
          </a:solidFill>
          <a:ln>
            <a:noFill/>
          </a:ln>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11" name="Titel 10"/>
          <p:cNvSpPr>
            <a:spLocks noGrp="1"/>
          </p:cNvSpPr>
          <p:nvPr>
            <p:ph type="title"/>
          </p:nvPr>
        </p:nvSpPr>
        <p:spPr>
          <a:xfrm>
            <a:off x="655523" y="230187"/>
            <a:ext cx="11257061" cy="791650"/>
          </a:xfrm>
        </p:spPr>
        <p:txBody>
          <a:bodyPr/>
          <a:lstStyle/>
          <a:p>
            <a:r>
              <a:rPr lang="nl-NL" dirty="0"/>
              <a:t>Klik om de stijl te bewerken</a:t>
            </a:r>
          </a:p>
        </p:txBody>
      </p:sp>
      <p:sp>
        <p:nvSpPr>
          <p:cNvPr id="14" name="Tijdelijke aanduiding voor tekst 4"/>
          <p:cNvSpPr>
            <a:spLocks noGrp="1"/>
          </p:cNvSpPr>
          <p:nvPr>
            <p:ph type="body" sz="quarter" idx="22"/>
          </p:nvPr>
        </p:nvSpPr>
        <p:spPr bwMode="auto">
          <a:xfrm>
            <a:off x="647700" y="1616401"/>
            <a:ext cx="11262784" cy="371475"/>
          </a:xfrm>
          <a:prstGeom prst="rect">
            <a:avLst/>
          </a:prstGeom>
          <a:noFill/>
          <a:ln>
            <a:noFill/>
          </a:ln>
        </p:spPr>
        <p:txBody>
          <a:bodyPr lIns="36000"/>
          <a:lstStyle>
            <a:lvl1pPr marL="0" indent="0">
              <a:buNone/>
              <a:defRPr>
                <a:solidFill>
                  <a:schemeClr val="bg2"/>
                </a:solidFill>
              </a:defRPr>
            </a:lvl1pPr>
          </a:lstStyle>
          <a:p>
            <a:pPr lvl="0"/>
            <a:r>
              <a:rPr lang="en-US" noProof="0" dirty="0"/>
              <a:t>Click to edit Master text styles</a:t>
            </a:r>
          </a:p>
        </p:txBody>
      </p:sp>
      <p:sp>
        <p:nvSpPr>
          <p:cNvPr id="15" name="Tijdelijke aanduiding voor tekst 4"/>
          <p:cNvSpPr>
            <a:spLocks noGrp="1"/>
          </p:cNvSpPr>
          <p:nvPr>
            <p:ph type="body" sz="quarter" idx="23"/>
          </p:nvPr>
        </p:nvSpPr>
        <p:spPr bwMode="auto">
          <a:xfrm>
            <a:off x="635002" y="2262387"/>
            <a:ext cx="11262783" cy="371475"/>
          </a:xfrm>
          <a:prstGeom prst="rect">
            <a:avLst/>
          </a:prstGeom>
          <a:noFill/>
          <a:ln>
            <a:noFill/>
          </a:ln>
        </p:spPr>
        <p:txBody>
          <a:bodyPr lIns="36000" rIns="90000"/>
          <a:lstStyle>
            <a:lvl1pPr marL="0" indent="0">
              <a:buNone/>
              <a:defRPr>
                <a:solidFill>
                  <a:schemeClr val="bg2"/>
                </a:solidFill>
              </a:defRPr>
            </a:lvl1pPr>
          </a:lstStyle>
          <a:p>
            <a:pPr lvl="0"/>
            <a:r>
              <a:rPr lang="en-US" noProof="0" dirty="0"/>
              <a:t>Click to edit Master text styles</a:t>
            </a:r>
          </a:p>
        </p:txBody>
      </p:sp>
      <p:sp>
        <p:nvSpPr>
          <p:cNvPr id="16" name="Tijdelijke aanduiding voor afbeelding 24"/>
          <p:cNvSpPr>
            <a:spLocks noGrp="1" noChangeAspect="1"/>
          </p:cNvSpPr>
          <p:nvPr>
            <p:ph type="pic" sz="quarter" idx="24"/>
          </p:nvPr>
        </p:nvSpPr>
        <p:spPr>
          <a:xfrm>
            <a:off x="6121485"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US" noProof="0" dirty="0"/>
              <a:t>Click icon to add picture</a:t>
            </a:r>
            <a:endParaRPr lang="nl-NL" noProof="0" dirty="0"/>
          </a:p>
        </p:txBody>
      </p:sp>
      <p:sp>
        <p:nvSpPr>
          <p:cNvPr id="17" name="Tijdelijke aanduiding voor afbeelding 24"/>
          <p:cNvSpPr>
            <a:spLocks noGrp="1" noChangeAspect="1"/>
          </p:cNvSpPr>
          <p:nvPr>
            <p:ph type="pic" sz="quarter" idx="25"/>
          </p:nvPr>
        </p:nvSpPr>
        <p:spPr>
          <a:xfrm>
            <a:off x="8184151"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US" noProof="0" dirty="0"/>
              <a:t>Click icon to add picture</a:t>
            </a:r>
            <a:endParaRPr lang="nl-NL" noProof="0" dirty="0"/>
          </a:p>
        </p:txBody>
      </p:sp>
      <p:sp>
        <p:nvSpPr>
          <p:cNvPr id="18" name="Tijdelijke aanduiding voor afbeelding 24"/>
          <p:cNvSpPr>
            <a:spLocks noGrp="1" noChangeAspect="1"/>
          </p:cNvSpPr>
          <p:nvPr>
            <p:ph type="pic" sz="quarter" idx="26"/>
          </p:nvPr>
        </p:nvSpPr>
        <p:spPr>
          <a:xfrm>
            <a:off x="10246817"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US" noProof="0" dirty="0"/>
              <a:t>Click icon to add picture</a:t>
            </a:r>
            <a:endParaRPr lang="nl-NL" noProof="0" dirty="0"/>
          </a:p>
        </p:txBody>
      </p:sp>
    </p:spTree>
    <p:extLst>
      <p:ext uri="{BB962C8B-B14F-4D97-AF65-F5344CB8AC3E}">
        <p14:creationId xmlns:p14="http://schemas.microsoft.com/office/powerpoint/2010/main" val="1959681665"/>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box with rectangular image">
    <p:spTree>
      <p:nvGrpSpPr>
        <p:cNvPr id="1" name=""/>
        <p:cNvGrpSpPr/>
        <p:nvPr/>
      </p:nvGrpSpPr>
      <p:grpSpPr>
        <a:xfrm>
          <a:off x="0" y="0"/>
          <a:ext cx="0" cy="0"/>
          <a:chOff x="0" y="0"/>
          <a:chExt cx="0" cy="0"/>
        </a:xfrm>
      </p:grpSpPr>
      <p:sp>
        <p:nvSpPr>
          <p:cNvPr id="2" name="Titel 1"/>
          <p:cNvSpPr>
            <a:spLocks noGrp="1"/>
          </p:cNvSpPr>
          <p:nvPr>
            <p:ph type="title"/>
          </p:nvPr>
        </p:nvSpPr>
        <p:spPr>
          <a:xfrm>
            <a:off x="655517" y="230188"/>
            <a:ext cx="4368000" cy="1353086"/>
          </a:xfrm>
        </p:spPr>
        <p:txBody>
          <a:bodyPr/>
          <a:lstStyle>
            <a:lvl1pPr>
              <a:defRPr/>
            </a:lvl1pPr>
          </a:lstStyle>
          <a:p>
            <a:r>
              <a:rPr lang="nl-NL" dirty="0"/>
              <a:t>Klik om de stijl te bewerken</a:t>
            </a:r>
          </a:p>
        </p:txBody>
      </p:sp>
      <p:sp>
        <p:nvSpPr>
          <p:cNvPr id="3" name="Tijdelijke aanduiding voor afbeelding 24"/>
          <p:cNvSpPr>
            <a:spLocks noGrp="1" noChangeAspect="1"/>
          </p:cNvSpPr>
          <p:nvPr>
            <p:ph type="pic" sz="quarter" idx="16"/>
          </p:nvPr>
        </p:nvSpPr>
        <p:spPr>
          <a:xfrm>
            <a:off x="5200008" y="226800"/>
            <a:ext cx="6720000" cy="573585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4" name="Tijdelijke aanduiding voor tekst 4"/>
          <p:cNvSpPr>
            <a:spLocks noGrp="1"/>
          </p:cNvSpPr>
          <p:nvPr>
            <p:ph type="body" sz="quarter" idx="17"/>
          </p:nvPr>
        </p:nvSpPr>
        <p:spPr>
          <a:xfrm>
            <a:off x="660403" y="1840012"/>
            <a:ext cx="4368800" cy="4122638"/>
          </a:xfrm>
        </p:spPr>
        <p:txBody>
          <a:bodyPr lIns="36000"/>
          <a:lstStyle>
            <a:lvl1pPr marL="0" indent="0">
              <a:buNone/>
              <a:defRPr>
                <a:solidFill>
                  <a:schemeClr val="tx1"/>
                </a:solidFill>
              </a:defRPr>
            </a:lvl1pPr>
          </a:lstStyle>
          <a:p>
            <a:pPr lvl="0"/>
            <a:r>
              <a:rPr lang="nl-NL" dirty="0"/>
              <a:t>Klik om de modelstijlen te bewerken</a:t>
            </a:r>
          </a:p>
        </p:txBody>
      </p:sp>
    </p:spTree>
    <p:extLst>
      <p:ext uri="{BB962C8B-B14F-4D97-AF65-F5344CB8AC3E}">
        <p14:creationId xmlns:p14="http://schemas.microsoft.com/office/powerpoint/2010/main" val="363135945"/>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images with text boxes">
    <p:spTree>
      <p:nvGrpSpPr>
        <p:cNvPr id="1" name=""/>
        <p:cNvGrpSpPr/>
        <p:nvPr/>
      </p:nvGrpSpPr>
      <p:grpSpPr>
        <a:xfrm>
          <a:off x="0" y="0"/>
          <a:ext cx="0" cy="0"/>
          <a:chOff x="0" y="0"/>
          <a:chExt cx="0" cy="0"/>
        </a:xfrm>
      </p:grpSpPr>
      <p:sp>
        <p:nvSpPr>
          <p:cNvPr id="2" name="Titel 1"/>
          <p:cNvSpPr>
            <a:spLocks noGrp="1"/>
          </p:cNvSpPr>
          <p:nvPr>
            <p:ph type="title"/>
          </p:nvPr>
        </p:nvSpPr>
        <p:spPr>
          <a:xfrm>
            <a:off x="655523" y="230187"/>
            <a:ext cx="11257061" cy="791650"/>
          </a:xfrm>
        </p:spPr>
        <p:txBody>
          <a:bodyPr/>
          <a:lstStyle/>
          <a:p>
            <a:r>
              <a:rPr lang="nl-NL" dirty="0"/>
              <a:t>Klik om de stijl te bewerken</a:t>
            </a:r>
          </a:p>
        </p:txBody>
      </p:sp>
      <p:sp>
        <p:nvSpPr>
          <p:cNvPr id="3" name="Tijdelijke aanduiding voor afbeelding 24"/>
          <p:cNvSpPr>
            <a:spLocks noGrp="1" noChangeAspect="1"/>
          </p:cNvSpPr>
          <p:nvPr>
            <p:ph type="pic" sz="quarter" idx="16"/>
          </p:nvPr>
        </p:nvSpPr>
        <p:spPr>
          <a:xfrm>
            <a:off x="716825" y="1933314"/>
            <a:ext cx="3519547" cy="2628000"/>
          </a:xfrm>
          <a:prstGeom prst="rect">
            <a:avLst/>
          </a:prstGeom>
          <a:solidFill>
            <a:schemeClr val="accent3"/>
          </a:solidFill>
        </p:spPr>
        <p:txBody>
          <a:bodyPr anchor="ctr"/>
          <a:lstStyle>
            <a:lvl1pPr marL="0" indent="0" algn="ctr">
              <a:buNone/>
              <a:defRPr sz="800"/>
            </a:lvl1pPr>
          </a:lstStyle>
          <a:p>
            <a:pPr lvl="0"/>
            <a:r>
              <a:rPr lang="nl-NL" noProof="0" dirty="0"/>
              <a:t>Klik op het pictogram als u een afbeelding wilt toevoegen</a:t>
            </a:r>
          </a:p>
        </p:txBody>
      </p:sp>
      <p:sp>
        <p:nvSpPr>
          <p:cNvPr id="4" name="Tijdelijke aanduiding voor afbeelding 24"/>
          <p:cNvSpPr>
            <a:spLocks noGrp="1" noChangeAspect="1"/>
          </p:cNvSpPr>
          <p:nvPr>
            <p:ph type="pic" sz="quarter" idx="17"/>
          </p:nvPr>
        </p:nvSpPr>
        <p:spPr>
          <a:xfrm>
            <a:off x="4557616" y="1933314"/>
            <a:ext cx="3519547" cy="262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5" name="Tijdelijke aanduiding voor afbeelding 24"/>
          <p:cNvSpPr>
            <a:spLocks noGrp="1" noChangeAspect="1"/>
          </p:cNvSpPr>
          <p:nvPr>
            <p:ph type="pic" sz="quarter" idx="18"/>
          </p:nvPr>
        </p:nvSpPr>
        <p:spPr>
          <a:xfrm>
            <a:off x="8398407" y="1933314"/>
            <a:ext cx="3519547" cy="262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7" name="Tijdelijke aanduiding voor tekst 6"/>
          <p:cNvSpPr>
            <a:spLocks noGrp="1"/>
          </p:cNvSpPr>
          <p:nvPr>
            <p:ph type="body" sz="quarter" idx="19"/>
          </p:nvPr>
        </p:nvSpPr>
        <p:spPr>
          <a:xfrm>
            <a:off x="654051" y="4610101"/>
            <a:ext cx="3670300"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8" name="Tijdelijke aanduiding voor tekst 6"/>
          <p:cNvSpPr>
            <a:spLocks noGrp="1"/>
          </p:cNvSpPr>
          <p:nvPr>
            <p:ph type="body" sz="quarter" idx="20"/>
          </p:nvPr>
        </p:nvSpPr>
        <p:spPr>
          <a:xfrm>
            <a:off x="4488227" y="4610101"/>
            <a:ext cx="3670300"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9" name="Tijdelijke aanduiding voor tekst 6"/>
          <p:cNvSpPr>
            <a:spLocks noGrp="1"/>
          </p:cNvSpPr>
          <p:nvPr>
            <p:ph type="body" sz="quarter" idx="21"/>
          </p:nvPr>
        </p:nvSpPr>
        <p:spPr>
          <a:xfrm>
            <a:off x="8322403" y="4610101"/>
            <a:ext cx="3670300"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10" name="Tijdelijke aanduiding voor tekst 6"/>
          <p:cNvSpPr>
            <a:spLocks noGrp="1"/>
          </p:cNvSpPr>
          <p:nvPr>
            <p:ph type="body" sz="quarter" idx="22"/>
          </p:nvPr>
        </p:nvSpPr>
        <p:spPr>
          <a:xfrm>
            <a:off x="654051" y="4985219"/>
            <a:ext cx="3670300" cy="360000"/>
          </a:xfrm>
        </p:spPr>
        <p:txBody>
          <a:bodyPr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11" name="Tijdelijke aanduiding voor tekst 6"/>
          <p:cNvSpPr>
            <a:spLocks noGrp="1"/>
          </p:cNvSpPr>
          <p:nvPr>
            <p:ph type="body" sz="quarter" idx="23"/>
          </p:nvPr>
        </p:nvSpPr>
        <p:spPr>
          <a:xfrm>
            <a:off x="4487567" y="4985219"/>
            <a:ext cx="3670300" cy="360000"/>
          </a:xfrm>
        </p:spPr>
        <p:txBody>
          <a:bodyPr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12" name="Tijdelijke aanduiding voor tekst 6"/>
          <p:cNvSpPr>
            <a:spLocks noGrp="1"/>
          </p:cNvSpPr>
          <p:nvPr>
            <p:ph type="body" sz="quarter" idx="24"/>
          </p:nvPr>
        </p:nvSpPr>
        <p:spPr>
          <a:xfrm>
            <a:off x="8322403" y="4985219"/>
            <a:ext cx="3670300" cy="360000"/>
          </a:xfrm>
        </p:spPr>
        <p:txBody>
          <a:bodyPr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Tree>
    <p:extLst>
      <p:ext uri="{BB962C8B-B14F-4D97-AF65-F5344CB8AC3E}">
        <p14:creationId xmlns:p14="http://schemas.microsoft.com/office/powerpoint/2010/main" val="738670024"/>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te with 2 square images">
    <p:spTree>
      <p:nvGrpSpPr>
        <p:cNvPr id="1" name=""/>
        <p:cNvGrpSpPr/>
        <p:nvPr/>
      </p:nvGrpSpPr>
      <p:grpSpPr>
        <a:xfrm>
          <a:off x="0" y="0"/>
          <a:ext cx="0" cy="0"/>
          <a:chOff x="0" y="0"/>
          <a:chExt cx="0" cy="0"/>
        </a:xfrm>
      </p:grpSpPr>
      <p:sp>
        <p:nvSpPr>
          <p:cNvPr id="2" name="Titel 1"/>
          <p:cNvSpPr>
            <a:spLocks noGrp="1"/>
          </p:cNvSpPr>
          <p:nvPr>
            <p:ph type="title"/>
          </p:nvPr>
        </p:nvSpPr>
        <p:spPr>
          <a:xfrm>
            <a:off x="655523" y="230187"/>
            <a:ext cx="11257061" cy="791650"/>
          </a:xfrm>
        </p:spPr>
        <p:txBody>
          <a:bodyPr/>
          <a:lstStyle/>
          <a:p>
            <a:r>
              <a:rPr lang="nl-NL" dirty="0"/>
              <a:t>Klik om de stijl te bewerken</a:t>
            </a:r>
          </a:p>
        </p:txBody>
      </p:sp>
      <p:sp>
        <p:nvSpPr>
          <p:cNvPr id="3" name="Tijdelijke aanduiding voor afbeelding 24"/>
          <p:cNvSpPr>
            <a:spLocks noGrp="1" noChangeAspect="1"/>
          </p:cNvSpPr>
          <p:nvPr>
            <p:ph type="pic" sz="quarter" idx="16"/>
          </p:nvPr>
        </p:nvSpPr>
        <p:spPr>
          <a:xfrm>
            <a:off x="715199" y="1929601"/>
            <a:ext cx="5472000" cy="4027383"/>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5" name="Tijdelijke aanduiding voor afbeelding 24"/>
          <p:cNvSpPr>
            <a:spLocks noGrp="1" noChangeAspect="1"/>
          </p:cNvSpPr>
          <p:nvPr>
            <p:ph type="pic" sz="quarter" idx="17"/>
          </p:nvPr>
        </p:nvSpPr>
        <p:spPr>
          <a:xfrm>
            <a:off x="6434881" y="1929600"/>
            <a:ext cx="5472000" cy="403305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Tree>
    <p:extLst>
      <p:ext uri="{BB962C8B-B14F-4D97-AF65-F5344CB8AC3E}">
        <p14:creationId xmlns:p14="http://schemas.microsoft.com/office/powerpoint/2010/main" val="2831094611"/>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with large image">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715200" y="1402557"/>
            <a:ext cx="11203200" cy="455295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2" name="Titel 1"/>
          <p:cNvSpPr>
            <a:spLocks noGrp="1"/>
          </p:cNvSpPr>
          <p:nvPr>
            <p:ph type="title"/>
          </p:nvPr>
        </p:nvSpPr>
        <p:spPr>
          <a:xfrm>
            <a:off x="655523" y="230187"/>
            <a:ext cx="11257061" cy="791650"/>
          </a:xfrm>
        </p:spPr>
        <p:txBody>
          <a:bodyPr/>
          <a:lstStyle/>
          <a:p>
            <a:r>
              <a:rPr lang="nl-NL" dirty="0"/>
              <a:t>Klik om de stijl te bewerken</a:t>
            </a:r>
          </a:p>
        </p:txBody>
      </p:sp>
    </p:spTree>
    <p:extLst>
      <p:ext uri="{BB962C8B-B14F-4D97-AF65-F5344CB8AC3E}">
        <p14:creationId xmlns:p14="http://schemas.microsoft.com/office/powerpoint/2010/main" val="3223442954"/>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rectangular images">
    <p:spTree>
      <p:nvGrpSpPr>
        <p:cNvPr id="1" name=""/>
        <p:cNvGrpSpPr/>
        <p:nvPr/>
      </p:nvGrpSpPr>
      <p:grpSpPr>
        <a:xfrm>
          <a:off x="0" y="0"/>
          <a:ext cx="0" cy="0"/>
          <a:chOff x="0" y="0"/>
          <a:chExt cx="0" cy="0"/>
        </a:xfrm>
      </p:grpSpPr>
      <p:sp>
        <p:nvSpPr>
          <p:cNvPr id="3" name="Tijdelijke aanduiding voor afbeelding 24"/>
          <p:cNvSpPr>
            <a:spLocks noGrp="1"/>
          </p:cNvSpPr>
          <p:nvPr>
            <p:ph type="pic" sz="quarter" idx="16"/>
          </p:nvPr>
        </p:nvSpPr>
        <p:spPr>
          <a:xfrm>
            <a:off x="715200" y="233362"/>
            <a:ext cx="5348469" cy="57204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4" name="Tijdelijke aanduiding voor afbeelding 24"/>
          <p:cNvSpPr>
            <a:spLocks noGrp="1"/>
          </p:cNvSpPr>
          <p:nvPr>
            <p:ph type="pic" sz="quarter" idx="17"/>
          </p:nvPr>
        </p:nvSpPr>
        <p:spPr>
          <a:xfrm>
            <a:off x="6436353" y="233363"/>
            <a:ext cx="5472000" cy="5719559"/>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Tree>
    <p:extLst>
      <p:ext uri="{BB962C8B-B14F-4D97-AF65-F5344CB8AC3E}">
        <p14:creationId xmlns:p14="http://schemas.microsoft.com/office/powerpoint/2010/main" val="1031731986"/>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box with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tekst 6"/>
          <p:cNvSpPr>
            <a:spLocks noGrp="1"/>
          </p:cNvSpPr>
          <p:nvPr>
            <p:ph type="body" sz="quarter" idx="10" hasCustomPrompt="1"/>
          </p:nvPr>
        </p:nvSpPr>
        <p:spPr>
          <a:xfrm>
            <a:off x="561600" y="1835249"/>
            <a:ext cx="552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5" name="Tijdelijke aanduiding voor afbeelding 24"/>
          <p:cNvSpPr>
            <a:spLocks noGrp="1" noChangeAspect="1"/>
          </p:cNvSpPr>
          <p:nvPr>
            <p:ph type="pic" sz="quarter" idx="17" hasCustomPrompt="1"/>
          </p:nvPr>
        </p:nvSpPr>
        <p:spPr>
          <a:xfrm>
            <a:off x="6434881" y="1929600"/>
            <a:ext cx="5472000" cy="403305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3295017417"/>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1" y="0"/>
            <a:ext cx="12191999" cy="685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Tree>
    <p:extLst>
      <p:ext uri="{BB962C8B-B14F-4D97-AF65-F5344CB8AC3E}">
        <p14:creationId xmlns:p14="http://schemas.microsoft.com/office/powerpoint/2010/main" val="2265416504"/>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340204"/>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2" name="Titel 1"/>
          <p:cNvSpPr>
            <a:spLocks noGrp="1"/>
          </p:cNvSpPr>
          <p:nvPr>
            <p:ph type="title"/>
          </p:nvPr>
        </p:nvSpPr>
        <p:spPr>
          <a:xfrm>
            <a:off x="655523" y="230189"/>
            <a:ext cx="11257061" cy="791650"/>
          </a:xfrm>
        </p:spPr>
        <p:txBody>
          <a:bodyPr/>
          <a:lstStyle/>
          <a:p>
            <a:r>
              <a:rPr lang="nl-NL" dirty="0"/>
              <a:t>Klik om de stijl te bewerken</a:t>
            </a:r>
          </a:p>
        </p:txBody>
      </p:sp>
      <p:sp>
        <p:nvSpPr>
          <p:cNvPr id="3" name="Tijdelijke aanduiding voor grafiek 5"/>
          <p:cNvSpPr>
            <a:spLocks noGrp="1"/>
          </p:cNvSpPr>
          <p:nvPr>
            <p:ph type="chart" sz="quarter" idx="17"/>
          </p:nvPr>
        </p:nvSpPr>
        <p:spPr>
          <a:xfrm>
            <a:off x="583095" y="1752601"/>
            <a:ext cx="11469204" cy="4314825"/>
          </a:xfrm>
          <a:noFill/>
        </p:spPr>
        <p:txBody>
          <a:bodyPr/>
          <a:lstStyle>
            <a:lvl1pPr>
              <a:defRPr>
                <a:solidFill>
                  <a:schemeClr val="bg2"/>
                </a:solidFill>
              </a:defRPr>
            </a:lvl1pPr>
          </a:lstStyle>
          <a:p>
            <a:pPr lvl="0"/>
            <a:endParaRPr lang="nl-NL" noProof="0" dirty="0"/>
          </a:p>
        </p:txBody>
      </p:sp>
    </p:spTree>
    <p:extLst>
      <p:ext uri="{BB962C8B-B14F-4D97-AF65-F5344CB8AC3E}">
        <p14:creationId xmlns:p14="http://schemas.microsoft.com/office/powerpoint/2010/main" val="3069009075"/>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el 1"/>
          <p:cNvSpPr>
            <a:spLocks noGrp="1"/>
          </p:cNvSpPr>
          <p:nvPr>
            <p:ph type="title"/>
          </p:nvPr>
        </p:nvSpPr>
        <p:spPr>
          <a:xfrm>
            <a:off x="657600" y="230187"/>
            <a:ext cx="11257061" cy="791650"/>
          </a:xfrm>
        </p:spPr>
        <p:txBody>
          <a:bodyPr/>
          <a:lstStyle>
            <a:lvl1pPr>
              <a:defRPr/>
            </a:lvl1pPr>
          </a:lstStyle>
          <a:p>
            <a:r>
              <a:rPr lang="nl-NL" dirty="0"/>
              <a:t>Klik om de stijl te bewerken</a:t>
            </a:r>
          </a:p>
        </p:txBody>
      </p:sp>
      <p:sp>
        <p:nvSpPr>
          <p:cNvPr id="5" name="Tijdelijke aanduiding voor tabel 4"/>
          <p:cNvSpPr>
            <a:spLocks noGrp="1"/>
          </p:cNvSpPr>
          <p:nvPr>
            <p:ph type="tbl" sz="quarter" idx="10"/>
          </p:nvPr>
        </p:nvSpPr>
        <p:spPr>
          <a:xfrm>
            <a:off x="717551" y="1933575"/>
            <a:ext cx="11197452" cy="4028400"/>
          </a:xfrm>
        </p:spPr>
        <p:txBody>
          <a:bodyPr/>
          <a:lstStyle>
            <a:lvl1pPr>
              <a:defRPr>
                <a:solidFill>
                  <a:schemeClr val="bg2"/>
                </a:solidFill>
              </a:defRPr>
            </a:lvl1pPr>
          </a:lstStyle>
          <a:p>
            <a:pPr lvl="0"/>
            <a:endParaRPr lang="nl-NL" noProof="0" dirty="0"/>
          </a:p>
        </p:txBody>
      </p:sp>
    </p:spTree>
    <p:extLst>
      <p:ext uri="{BB962C8B-B14F-4D97-AF65-F5344CB8AC3E}">
        <p14:creationId xmlns:p14="http://schemas.microsoft.com/office/powerpoint/2010/main" val="1437582591"/>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nd slide with circle image">
    <p:spTree>
      <p:nvGrpSpPr>
        <p:cNvPr id="1" name=""/>
        <p:cNvGrpSpPr/>
        <p:nvPr/>
      </p:nvGrpSpPr>
      <p:grpSpPr>
        <a:xfrm>
          <a:off x="0" y="0"/>
          <a:ext cx="0" cy="0"/>
          <a:chOff x="0" y="0"/>
          <a:chExt cx="0" cy="0"/>
        </a:xfrm>
      </p:grpSpPr>
      <p:sp>
        <p:nvSpPr>
          <p:cNvPr id="2" name="Titel 1"/>
          <p:cNvSpPr>
            <a:spLocks noGrp="1"/>
          </p:cNvSpPr>
          <p:nvPr>
            <p:ph type="title"/>
          </p:nvPr>
        </p:nvSpPr>
        <p:spPr>
          <a:xfrm>
            <a:off x="657600" y="230188"/>
            <a:ext cx="4368000" cy="1353086"/>
          </a:xfrm>
        </p:spPr>
        <p:txBody>
          <a:bodyPr/>
          <a:lstStyle>
            <a:lvl1pPr>
              <a:defRPr/>
            </a:lvl1pPr>
          </a:lstStyle>
          <a:p>
            <a:r>
              <a:rPr lang="nl-NL" dirty="0"/>
              <a:t>Klik om de stijl te bewerken</a:t>
            </a:r>
          </a:p>
        </p:txBody>
      </p:sp>
      <p:sp>
        <p:nvSpPr>
          <p:cNvPr id="7" name="Tijdelijke aanduiding voor afbeelding 24"/>
          <p:cNvSpPr>
            <a:spLocks noGrp="1" noChangeAspect="1"/>
          </p:cNvSpPr>
          <p:nvPr>
            <p:ph type="pic" sz="quarter" idx="16"/>
          </p:nvPr>
        </p:nvSpPr>
        <p:spPr>
          <a:xfrm>
            <a:off x="5183599" y="224477"/>
            <a:ext cx="6720000" cy="5040000"/>
          </a:xfrm>
          <a:prstGeom prst="ellipse">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8" name="Tijdelijke aanduiding voor tekst 4"/>
          <p:cNvSpPr>
            <a:spLocks noGrp="1"/>
          </p:cNvSpPr>
          <p:nvPr>
            <p:ph type="body" sz="quarter" idx="17"/>
          </p:nvPr>
        </p:nvSpPr>
        <p:spPr>
          <a:xfrm>
            <a:off x="660401" y="1835250"/>
            <a:ext cx="4368800" cy="4127400"/>
          </a:xfrm>
        </p:spPr>
        <p:txBody>
          <a:bodyPr lIns="36000"/>
          <a:lstStyle>
            <a:lvl1pPr marL="0" indent="0">
              <a:buNone/>
              <a:defRPr>
                <a:solidFill>
                  <a:schemeClr val="tx1"/>
                </a:solidFill>
              </a:defRPr>
            </a:lvl1pPr>
          </a:lstStyle>
          <a:p>
            <a:pPr lvl="0"/>
            <a:r>
              <a:rPr lang="nl-NL" dirty="0"/>
              <a:t>Klik om de modelstijlen te bewerken</a:t>
            </a:r>
          </a:p>
        </p:txBody>
      </p:sp>
    </p:spTree>
    <p:extLst>
      <p:ext uri="{BB962C8B-B14F-4D97-AF65-F5344CB8AC3E}">
        <p14:creationId xmlns:p14="http://schemas.microsoft.com/office/powerpoint/2010/main" val="148688250"/>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nd slide with multiple logo's">
    <p:spTree>
      <p:nvGrpSpPr>
        <p:cNvPr id="1" name=""/>
        <p:cNvGrpSpPr/>
        <p:nvPr/>
      </p:nvGrpSpPr>
      <p:grpSpPr>
        <a:xfrm>
          <a:off x="0" y="0"/>
          <a:ext cx="0" cy="0"/>
          <a:chOff x="0" y="0"/>
          <a:chExt cx="0" cy="0"/>
        </a:xfrm>
      </p:grpSpPr>
      <p:sp>
        <p:nvSpPr>
          <p:cNvPr id="2" name="Titel 1"/>
          <p:cNvSpPr>
            <a:spLocks noGrp="1"/>
          </p:cNvSpPr>
          <p:nvPr>
            <p:ph type="title"/>
          </p:nvPr>
        </p:nvSpPr>
        <p:spPr>
          <a:xfrm>
            <a:off x="657600" y="230188"/>
            <a:ext cx="4368000" cy="1353086"/>
          </a:xfrm>
        </p:spPr>
        <p:txBody>
          <a:bodyPr/>
          <a:lstStyle>
            <a:lvl1pPr>
              <a:defRPr/>
            </a:lvl1pPr>
          </a:lstStyle>
          <a:p>
            <a:r>
              <a:rPr lang="nl-NL" dirty="0"/>
              <a:t>Klik om de stijl te bewerken</a:t>
            </a:r>
          </a:p>
        </p:txBody>
      </p:sp>
      <p:sp>
        <p:nvSpPr>
          <p:cNvPr id="8" name="Tijdelijke aanduiding voor tekst 4"/>
          <p:cNvSpPr>
            <a:spLocks noGrp="1"/>
          </p:cNvSpPr>
          <p:nvPr>
            <p:ph type="body" sz="quarter" idx="17"/>
          </p:nvPr>
        </p:nvSpPr>
        <p:spPr>
          <a:xfrm>
            <a:off x="660401" y="1835250"/>
            <a:ext cx="4368800" cy="3657600"/>
          </a:xfrm>
        </p:spPr>
        <p:txBody>
          <a:bodyPr lIns="36000"/>
          <a:lstStyle>
            <a:lvl1pPr marL="0" indent="0">
              <a:buNone/>
              <a:defRPr>
                <a:solidFill>
                  <a:schemeClr val="tx1"/>
                </a:solidFill>
              </a:defRPr>
            </a:lvl1pPr>
          </a:lstStyle>
          <a:p>
            <a:pPr lvl="0"/>
            <a:r>
              <a:rPr lang="nl-NL" dirty="0"/>
              <a:t>Klik om de modelstijlen te bewerken</a:t>
            </a:r>
          </a:p>
        </p:txBody>
      </p:sp>
      <p:sp>
        <p:nvSpPr>
          <p:cNvPr id="12" name="Tijdelijke aanduiding voor afbeelding 24"/>
          <p:cNvSpPr>
            <a:spLocks noGrp="1" noChangeAspect="1"/>
          </p:cNvSpPr>
          <p:nvPr>
            <p:ph type="pic" sz="quarter" idx="18"/>
          </p:nvPr>
        </p:nvSpPr>
        <p:spPr>
          <a:xfrm>
            <a:off x="4058818"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US" noProof="0" dirty="0"/>
              <a:t>Click icon to add picture</a:t>
            </a:r>
            <a:endParaRPr lang="nl-NL" noProof="0" dirty="0"/>
          </a:p>
        </p:txBody>
      </p:sp>
      <p:sp>
        <p:nvSpPr>
          <p:cNvPr id="13" name="Tijdelijke aanduiding voor afbeelding 24"/>
          <p:cNvSpPr>
            <a:spLocks noGrp="1" noChangeAspect="1"/>
          </p:cNvSpPr>
          <p:nvPr>
            <p:ph type="pic" sz="quarter" idx="24"/>
          </p:nvPr>
        </p:nvSpPr>
        <p:spPr>
          <a:xfrm>
            <a:off x="6121485"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US" noProof="0" dirty="0"/>
              <a:t>Click icon to add picture</a:t>
            </a:r>
            <a:endParaRPr lang="nl-NL" noProof="0" dirty="0"/>
          </a:p>
        </p:txBody>
      </p:sp>
      <p:sp>
        <p:nvSpPr>
          <p:cNvPr id="14" name="Tijdelijke aanduiding voor afbeelding 24"/>
          <p:cNvSpPr>
            <a:spLocks noGrp="1" noChangeAspect="1"/>
          </p:cNvSpPr>
          <p:nvPr>
            <p:ph type="pic" sz="quarter" idx="25"/>
          </p:nvPr>
        </p:nvSpPr>
        <p:spPr>
          <a:xfrm>
            <a:off x="8184151"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US" noProof="0" dirty="0"/>
              <a:t>Click icon to add picture</a:t>
            </a:r>
            <a:endParaRPr lang="nl-NL" noProof="0" dirty="0"/>
          </a:p>
        </p:txBody>
      </p:sp>
      <p:sp>
        <p:nvSpPr>
          <p:cNvPr id="15" name="Tijdelijke aanduiding voor afbeelding 24"/>
          <p:cNvSpPr>
            <a:spLocks noGrp="1" noChangeAspect="1"/>
          </p:cNvSpPr>
          <p:nvPr>
            <p:ph type="pic" sz="quarter" idx="26"/>
          </p:nvPr>
        </p:nvSpPr>
        <p:spPr>
          <a:xfrm>
            <a:off x="10246817"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US" noProof="0" dirty="0"/>
              <a:t>Click icon to add picture</a:t>
            </a:r>
            <a:endParaRPr lang="nl-NL" noProof="0" dirty="0"/>
          </a:p>
        </p:txBody>
      </p:sp>
      <p:sp>
        <p:nvSpPr>
          <p:cNvPr id="17" name="Tijdelijke aanduiding voor afbeelding 24"/>
          <p:cNvSpPr>
            <a:spLocks noGrp="1" noChangeAspect="1"/>
          </p:cNvSpPr>
          <p:nvPr>
            <p:ph type="pic" sz="quarter" idx="16"/>
          </p:nvPr>
        </p:nvSpPr>
        <p:spPr>
          <a:xfrm>
            <a:off x="5183599" y="224477"/>
            <a:ext cx="6720000" cy="5040000"/>
          </a:xfrm>
          <a:prstGeom prst="ellipse">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Tree>
    <p:extLst>
      <p:ext uri="{BB962C8B-B14F-4D97-AF65-F5344CB8AC3E}">
        <p14:creationId xmlns:p14="http://schemas.microsoft.com/office/powerpoint/2010/main" val="3137679422"/>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961409"/>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6168" y="230189"/>
            <a:ext cx="11256433" cy="791650"/>
          </a:xfrm>
        </p:spPr>
        <p:txBody>
          <a:bodyPr/>
          <a:lstStyle/>
          <a:p>
            <a:r>
              <a:rPr lang="en-US"/>
              <a:t>Click to edit Master title style</a:t>
            </a:r>
            <a:endParaRPr lang="nl-NL"/>
          </a:p>
        </p:txBody>
      </p:sp>
      <p:sp>
        <p:nvSpPr>
          <p:cNvPr id="3" name="Content Placeholder 2"/>
          <p:cNvSpPr>
            <a:spLocks noGrp="1"/>
          </p:cNvSpPr>
          <p:nvPr>
            <p:ph idx="1"/>
          </p:nvPr>
        </p:nvSpPr>
        <p:spPr>
          <a:xfrm>
            <a:off x="560917" y="1843088"/>
            <a:ext cx="11362267" cy="408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132124964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56168" y="230189"/>
            <a:ext cx="11256433" cy="791650"/>
          </a:xfrm>
        </p:spPr>
        <p:txBody>
          <a:bodyPr/>
          <a:lstStyle/>
          <a:p>
            <a:r>
              <a:rPr lang="en-US"/>
              <a:t>Click to edit Master title style</a:t>
            </a:r>
            <a:endParaRPr lang="nl-NL"/>
          </a:p>
        </p:txBody>
      </p:sp>
      <p:sp>
        <p:nvSpPr>
          <p:cNvPr id="3" name="SmartArt Placeholder 2"/>
          <p:cNvSpPr>
            <a:spLocks noGrp="1"/>
          </p:cNvSpPr>
          <p:nvPr>
            <p:ph type="dgm" idx="1"/>
          </p:nvPr>
        </p:nvSpPr>
        <p:spPr>
          <a:xfrm>
            <a:off x="560917" y="1843088"/>
            <a:ext cx="11362267" cy="4089400"/>
          </a:xfrm>
        </p:spPr>
        <p:txBody>
          <a:bodyPr/>
          <a:lstStyle/>
          <a:p>
            <a:pPr lvl="0"/>
            <a:endParaRPr lang="nl-NL" noProof="0"/>
          </a:p>
        </p:txBody>
      </p:sp>
    </p:spTree>
    <p:extLst>
      <p:ext uri="{BB962C8B-B14F-4D97-AF65-F5344CB8AC3E}">
        <p14:creationId xmlns:p14="http://schemas.microsoft.com/office/powerpoint/2010/main" val="2724602681"/>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6168" y="230189"/>
            <a:ext cx="11256433" cy="791650"/>
          </a:xfrm>
        </p:spPr>
        <p:txBody>
          <a:bodyPr/>
          <a:lstStyle/>
          <a:p>
            <a:r>
              <a:rPr lang="en-US"/>
              <a:t>Click to edit Master title style</a:t>
            </a:r>
          </a:p>
        </p:txBody>
      </p:sp>
      <p:sp>
        <p:nvSpPr>
          <p:cNvPr id="3" name="Content Placeholder 2"/>
          <p:cNvSpPr>
            <a:spLocks noGrp="1"/>
          </p:cNvSpPr>
          <p:nvPr>
            <p:ph sz="half" idx="1"/>
          </p:nvPr>
        </p:nvSpPr>
        <p:spPr>
          <a:xfrm>
            <a:off x="560918" y="1843088"/>
            <a:ext cx="5579533" cy="408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43651" y="1843088"/>
            <a:ext cx="5579533" cy="408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2803503"/>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box with grap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55523" y="230188"/>
            <a:ext cx="11257061" cy="79165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tekst 6"/>
          <p:cNvSpPr>
            <a:spLocks noGrp="1"/>
          </p:cNvSpPr>
          <p:nvPr>
            <p:ph type="body" sz="quarter" idx="10" hasCustomPrompt="1"/>
          </p:nvPr>
        </p:nvSpPr>
        <p:spPr>
          <a:xfrm>
            <a:off x="561600" y="1835249"/>
            <a:ext cx="552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6" name="Tijdelijke aanduiding voor grafiek 5"/>
          <p:cNvSpPr>
            <a:spLocks noGrp="1"/>
          </p:cNvSpPr>
          <p:nvPr>
            <p:ph type="chart" sz="quarter" idx="17"/>
          </p:nvPr>
        </p:nvSpPr>
        <p:spPr>
          <a:xfrm>
            <a:off x="6388100" y="1752601"/>
            <a:ext cx="5520000" cy="4314825"/>
          </a:xfrm>
          <a:noFill/>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895406752"/>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8ACF582B-EE30-4DC3-B561-D50DFC26B39B}" type="datetimeFigureOut">
              <a:rPr lang="en-US"/>
              <a:pPr>
                <a:defRPr/>
              </a:pPr>
              <a:t>8/25/2024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65843F-CEC9-4EE1-B2C6-A85E5832C3DB}" type="slidenum">
              <a:rPr lang="en-US"/>
              <a:pPr>
                <a:defRPr/>
              </a:pPr>
              <a:t>‹#›</a:t>
            </a:fld>
            <a:endParaRPr lang="en-US"/>
          </a:p>
        </p:txBody>
      </p:sp>
    </p:spTree>
    <p:extLst>
      <p:ext uri="{BB962C8B-B14F-4D97-AF65-F5344CB8AC3E}">
        <p14:creationId xmlns:p14="http://schemas.microsoft.com/office/powerpoint/2010/main" val="3680270842"/>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FA5030D5-83B0-45B3-92B5-2F3900066F7D}" type="datetimeFigureOut">
              <a:rPr lang="en-US"/>
              <a:pPr>
                <a:defRPr/>
              </a:pPr>
              <a:t>8/25/2024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830FFC-C926-4713-9052-57E46B70742D}" type="slidenum">
              <a:rPr lang="en-US"/>
              <a:pPr>
                <a:defRPr/>
              </a:pPr>
              <a:t>‹#›</a:t>
            </a:fld>
            <a:endParaRPr lang="en-US"/>
          </a:p>
        </p:txBody>
      </p:sp>
    </p:spTree>
    <p:extLst>
      <p:ext uri="{BB962C8B-B14F-4D97-AF65-F5344CB8AC3E}">
        <p14:creationId xmlns:p14="http://schemas.microsoft.com/office/powerpoint/2010/main" val="17374361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9ED64B3C-EE52-43F2-9827-493718923959}" type="datetimeFigureOut">
              <a:rPr lang="en-US"/>
              <a:pPr>
                <a:defRPr/>
              </a:pPr>
              <a:t>8/25/2024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46C075-4442-4530-BCBE-DF729B653472}" type="slidenum">
              <a:rPr lang="en-US"/>
              <a:pPr>
                <a:defRPr/>
              </a:pPr>
              <a:t>‹#›</a:t>
            </a:fld>
            <a:endParaRPr lang="en-US"/>
          </a:p>
        </p:txBody>
      </p:sp>
    </p:spTree>
    <p:extLst>
      <p:ext uri="{BB962C8B-B14F-4D97-AF65-F5344CB8AC3E}">
        <p14:creationId xmlns:p14="http://schemas.microsoft.com/office/powerpoint/2010/main" val="97679025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5E795A8-CF27-47E9-9278-95F7476588A9}" type="datetimeFigureOut">
              <a:rPr lang="en-US"/>
              <a:pPr>
                <a:defRPr/>
              </a:pPr>
              <a:t>8/25/2024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A651C3-889D-49E7-ADAC-3D49785BDB21}" type="slidenum">
              <a:rPr lang="en-US"/>
              <a:pPr>
                <a:defRPr/>
              </a:pPr>
              <a:t>‹#›</a:t>
            </a:fld>
            <a:endParaRPr lang="en-US"/>
          </a:p>
        </p:txBody>
      </p:sp>
    </p:spTree>
    <p:extLst>
      <p:ext uri="{BB962C8B-B14F-4D97-AF65-F5344CB8AC3E}">
        <p14:creationId xmlns:p14="http://schemas.microsoft.com/office/powerpoint/2010/main" val="3503364613"/>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1D1F51D6-3801-4DFE-95FB-125205C6FF04}" type="datetimeFigureOut">
              <a:rPr lang="en-US"/>
              <a:pPr>
                <a:defRPr/>
              </a:pPr>
              <a:t>8/25/2024</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37F589-9DDE-453B-BDB2-F5A8BBDC6FC2}" type="slidenum">
              <a:rPr lang="en-US"/>
              <a:pPr>
                <a:defRPr/>
              </a:pPr>
              <a:t>‹#›</a:t>
            </a:fld>
            <a:endParaRPr lang="en-US"/>
          </a:p>
        </p:txBody>
      </p:sp>
    </p:spTree>
    <p:extLst>
      <p:ext uri="{BB962C8B-B14F-4D97-AF65-F5344CB8AC3E}">
        <p14:creationId xmlns:p14="http://schemas.microsoft.com/office/powerpoint/2010/main" val="1329305420"/>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4938D403-70E7-411E-971D-01D18E2D666A}" type="datetimeFigureOut">
              <a:rPr lang="en-US"/>
              <a:pPr>
                <a:defRPr/>
              </a:pPr>
              <a:t>8/25/2024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90FE305-7A75-4472-A6D1-F3E3A1597C8F}" type="slidenum">
              <a:rPr lang="en-US"/>
              <a:pPr>
                <a:defRPr/>
              </a:pPr>
              <a:t>‹#›</a:t>
            </a:fld>
            <a:endParaRPr lang="en-US"/>
          </a:p>
        </p:txBody>
      </p:sp>
    </p:spTree>
    <p:extLst>
      <p:ext uri="{BB962C8B-B14F-4D97-AF65-F5344CB8AC3E}">
        <p14:creationId xmlns:p14="http://schemas.microsoft.com/office/powerpoint/2010/main" val="3546999559"/>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1C566E7-1366-4840-B0E1-FAD1B402C33E}" type="datetimeFigureOut">
              <a:rPr lang="en-US"/>
              <a:pPr>
                <a:defRPr/>
              </a:pPr>
              <a:t>8/25/2024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BA3E29-DE81-48A7-B39E-15FB389DC5F5}" type="slidenum">
              <a:rPr lang="en-US"/>
              <a:pPr>
                <a:defRPr/>
              </a:pPr>
              <a:t>‹#›</a:t>
            </a:fld>
            <a:endParaRPr lang="en-US"/>
          </a:p>
        </p:txBody>
      </p:sp>
    </p:spTree>
    <p:extLst>
      <p:ext uri="{BB962C8B-B14F-4D97-AF65-F5344CB8AC3E}">
        <p14:creationId xmlns:p14="http://schemas.microsoft.com/office/powerpoint/2010/main" val="384790023"/>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1D56D80-7E91-4A2D-BB4B-8F9DAD9ED5A9}" type="datetimeFigureOut">
              <a:rPr lang="en-US"/>
              <a:pPr>
                <a:defRPr/>
              </a:pPr>
              <a:t>8/25/2024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62B296-F578-432F-A9E9-A1128DBE6F5A}" type="slidenum">
              <a:rPr lang="en-US"/>
              <a:pPr>
                <a:defRPr/>
              </a:pPr>
              <a:t>‹#›</a:t>
            </a:fld>
            <a:endParaRPr lang="en-US"/>
          </a:p>
        </p:txBody>
      </p:sp>
    </p:spTree>
    <p:extLst>
      <p:ext uri="{BB962C8B-B14F-4D97-AF65-F5344CB8AC3E}">
        <p14:creationId xmlns:p14="http://schemas.microsoft.com/office/powerpoint/2010/main" val="453510053"/>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581DDAA-DEC3-4EA7-AB5D-F3B29077742F}" type="datetimeFigureOut">
              <a:rPr lang="en-US"/>
              <a:pPr>
                <a:defRPr/>
              </a:pPr>
              <a:t>8/25/2024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7F3688-6F0E-415F-99FC-588BCBFF2313}" type="slidenum">
              <a:rPr lang="en-US"/>
              <a:pPr>
                <a:defRPr/>
              </a:pPr>
              <a:t>‹#›</a:t>
            </a:fld>
            <a:endParaRPr lang="en-US"/>
          </a:p>
        </p:txBody>
      </p:sp>
    </p:spTree>
    <p:extLst>
      <p:ext uri="{BB962C8B-B14F-4D97-AF65-F5344CB8AC3E}">
        <p14:creationId xmlns:p14="http://schemas.microsoft.com/office/powerpoint/2010/main" val="2839384763"/>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A3412F7-1A63-4841-A536-FF9871C27EC7}" type="datetimeFigureOut">
              <a:rPr lang="en-US"/>
              <a:pPr>
                <a:defRPr/>
              </a:pPr>
              <a:t>8/25/2024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6F2DDE-6B89-4D44-9AEF-3FE8586785AD}" type="slidenum">
              <a:rPr lang="en-US"/>
              <a:pPr>
                <a:defRPr/>
              </a:pPr>
              <a:t>‹#›</a:t>
            </a:fld>
            <a:endParaRPr lang="en-US"/>
          </a:p>
        </p:txBody>
      </p:sp>
    </p:spTree>
    <p:extLst>
      <p:ext uri="{BB962C8B-B14F-4D97-AF65-F5344CB8AC3E}">
        <p14:creationId xmlns:p14="http://schemas.microsoft.com/office/powerpoint/2010/main" val="1159156720"/>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box with tabl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tekst 6"/>
          <p:cNvSpPr>
            <a:spLocks noGrp="1"/>
          </p:cNvSpPr>
          <p:nvPr>
            <p:ph type="body" sz="quarter" idx="10" hasCustomPrompt="1"/>
          </p:nvPr>
        </p:nvSpPr>
        <p:spPr>
          <a:xfrm>
            <a:off x="561600" y="1835249"/>
            <a:ext cx="552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5" name="Tijdelijke aanduiding voor tabel 4"/>
          <p:cNvSpPr>
            <a:spLocks noGrp="1"/>
          </p:cNvSpPr>
          <p:nvPr>
            <p:ph type="tbl" sz="quarter" idx="11"/>
          </p:nvPr>
        </p:nvSpPr>
        <p:spPr>
          <a:xfrm>
            <a:off x="6388100" y="1933575"/>
            <a:ext cx="5520000" cy="4028400"/>
          </a:xfrm>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2"/>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1628394089"/>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C84ED94-FB42-44B7-A7FE-616D75C4CA10}" type="datetimeFigureOut">
              <a:rPr lang="en-US"/>
              <a:pPr>
                <a:defRPr/>
              </a:pPr>
              <a:t>8/25/2024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262C86-64E1-42C8-B978-432BBBA5A3E9}" type="slidenum">
              <a:rPr lang="en-US"/>
              <a:pPr>
                <a:defRPr/>
              </a:pPr>
              <a:t>‹#›</a:t>
            </a:fld>
            <a:endParaRPr lang="en-US"/>
          </a:p>
        </p:txBody>
      </p:sp>
    </p:spTree>
    <p:extLst>
      <p:ext uri="{BB962C8B-B14F-4D97-AF65-F5344CB8AC3E}">
        <p14:creationId xmlns:p14="http://schemas.microsoft.com/office/powerpoint/2010/main" val="291749235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rganogram">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8" name="Tijdelijke aanduiding voor SmartArt 7"/>
          <p:cNvSpPr>
            <a:spLocks noGrp="1"/>
          </p:cNvSpPr>
          <p:nvPr>
            <p:ph type="dgm" sz="quarter" idx="10"/>
          </p:nvPr>
        </p:nvSpPr>
        <p:spPr>
          <a:xfrm>
            <a:off x="717552" y="1828800"/>
            <a:ext cx="11205633" cy="4133850"/>
          </a:xfrm>
        </p:spPr>
        <p:txBody>
          <a:bodyPr/>
          <a:lstStyle/>
          <a:p>
            <a:endParaRPr lang="nl-NL" dirty="0"/>
          </a:p>
        </p:txBody>
      </p:sp>
      <p:sp>
        <p:nvSpPr>
          <p:cNvPr id="3" name="Tijdelijke aanduiding voor dianummer 2"/>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46075916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dianummer 2"/>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a:t>
            </a:fld>
            <a:endParaRPr lang="en-GB" dirty="0"/>
          </a:p>
        </p:txBody>
      </p:sp>
      <p:sp>
        <p:nvSpPr>
          <p:cNvPr id="4" name="Rectangle 3">
            <a:extLst>
              <a:ext uri="{FF2B5EF4-FFF2-40B4-BE49-F238E27FC236}">
                <a16:creationId xmlns:a16="http://schemas.microsoft.com/office/drawing/2014/main" id="{82DCEB8C-DBD4-9C99-2FFB-7B7C51BF6C56}"/>
              </a:ext>
            </a:extLst>
          </p:cNvPr>
          <p:cNvSpPr/>
          <p:nvPr userDrawn="1"/>
        </p:nvSpPr>
        <p:spPr>
          <a:xfrm>
            <a:off x="0" y="6164399"/>
            <a:ext cx="3830595" cy="80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US" sz="1400" dirty="0">
              <a:solidFill>
                <a:schemeClr val="tx1"/>
              </a:solidFill>
            </a:endParaRPr>
          </a:p>
        </p:txBody>
      </p:sp>
    </p:spTree>
    <p:extLst>
      <p:ext uri="{BB962C8B-B14F-4D97-AF65-F5344CB8AC3E}">
        <p14:creationId xmlns:p14="http://schemas.microsoft.com/office/powerpoint/2010/main" val="32035172"/>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with multiple logo's">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hasCustomPrompt="1"/>
          </p:nvPr>
        </p:nvSpPr>
        <p:spPr>
          <a:xfrm>
            <a:off x="4058818"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GB" noProof="0"/>
              <a:t>Klik op het pictogram als u een logo wilt toevoegen</a:t>
            </a:r>
            <a:endParaRPr lang="en-GB" noProof="0" dirty="0"/>
          </a:p>
        </p:txBody>
      </p:sp>
      <p:sp>
        <p:nvSpPr>
          <p:cNvPr id="7" name="Tijdelijke aanduiding voor afbeelding 24"/>
          <p:cNvSpPr>
            <a:spLocks noGrp="1" noChangeAspect="1"/>
          </p:cNvSpPr>
          <p:nvPr>
            <p:ph type="pic" sz="quarter" idx="13" hasCustomPrompt="1"/>
          </p:nvPr>
        </p:nvSpPr>
        <p:spPr bwMode="auto">
          <a:xfrm>
            <a:off x="635344" y="3307559"/>
            <a:ext cx="353060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en-GB" sz="800" b="0" i="0" u="none" strike="noStrike" kern="0" cap="none" spc="0" normalizeH="0" baseline="0" noProof="0" dirty="0">
              <a:ln>
                <a:noFill/>
              </a:ln>
              <a:solidFill>
                <a:sysClr val="windowText" lastClr="000000"/>
              </a:solidFill>
              <a:effectLst/>
              <a:uLnTx/>
              <a:uFillTx/>
            </a:endParaRPr>
          </a:p>
        </p:txBody>
      </p:sp>
      <p:sp>
        <p:nvSpPr>
          <p:cNvPr id="8" name="Tijdelijke aanduiding voor afbeelding 24"/>
          <p:cNvSpPr>
            <a:spLocks noGrp="1" noChangeAspect="1"/>
          </p:cNvSpPr>
          <p:nvPr>
            <p:ph type="pic" sz="quarter" idx="20" hasCustomPrompt="1"/>
          </p:nvPr>
        </p:nvSpPr>
        <p:spPr bwMode="auto">
          <a:xfrm>
            <a:off x="8411757" y="3307559"/>
            <a:ext cx="353060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en-GB" sz="800" b="0" i="0" u="none" strike="noStrike" kern="0" cap="none" spc="0" normalizeH="0" baseline="0" noProof="0" dirty="0">
              <a:ln>
                <a:noFill/>
              </a:ln>
              <a:solidFill>
                <a:sysClr val="windowText" lastClr="000000"/>
              </a:solidFill>
              <a:effectLst/>
              <a:uLnTx/>
              <a:uFillTx/>
            </a:endParaRPr>
          </a:p>
        </p:txBody>
      </p:sp>
      <p:sp>
        <p:nvSpPr>
          <p:cNvPr id="9" name="Tijdelijke aanduiding voor afbeelding 24"/>
          <p:cNvSpPr>
            <a:spLocks noGrp="1" noChangeAspect="1"/>
          </p:cNvSpPr>
          <p:nvPr>
            <p:ph type="pic" sz="quarter" idx="21" hasCustomPrompt="1"/>
          </p:nvPr>
        </p:nvSpPr>
        <p:spPr bwMode="auto">
          <a:xfrm>
            <a:off x="6286207" y="3307559"/>
            <a:ext cx="353060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en-GB" sz="800" b="0" i="0" u="none" strike="noStrike" kern="0" cap="none" spc="0" normalizeH="0" baseline="0" noProof="0" dirty="0">
              <a:ln>
                <a:noFill/>
              </a:ln>
              <a:solidFill>
                <a:sysClr val="windowText" lastClr="000000"/>
              </a:solidFill>
              <a:effectLst/>
              <a:uLnTx/>
              <a:uFillTx/>
            </a:endParaRPr>
          </a:p>
        </p:txBody>
      </p:sp>
      <p:sp>
        <p:nvSpPr>
          <p:cNvPr id="10" name="Tijdelijke aanduiding voor afbeelding 24"/>
          <p:cNvSpPr>
            <a:spLocks noGrp="1" noChangeAspect="1"/>
          </p:cNvSpPr>
          <p:nvPr>
            <p:ph type="pic" sz="quarter" idx="15" hasCustomPrompt="1"/>
          </p:nvPr>
        </p:nvSpPr>
        <p:spPr bwMode="auto">
          <a:xfrm>
            <a:off x="4160656" y="3307559"/>
            <a:ext cx="3530600" cy="2647950"/>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en-GB" sz="800" b="0" i="0" u="none" strike="noStrike" kern="0" cap="none" spc="0" normalizeH="0" baseline="0" noProof="0" dirty="0">
              <a:ln>
                <a:noFill/>
              </a:ln>
              <a:solidFill>
                <a:sysClr val="windowText" lastClr="000000"/>
              </a:solidFill>
              <a:effectLst/>
              <a:uLnTx/>
              <a:uFillTx/>
            </a:endParaRPr>
          </a:p>
        </p:txBody>
      </p:sp>
      <p:sp>
        <p:nvSpPr>
          <p:cNvPr id="11" name="Titel 10"/>
          <p:cNvSpPr>
            <a:spLocks noGrp="1"/>
          </p:cNvSpPr>
          <p:nvPr>
            <p:ph type="title" hasCustomPrompt="1"/>
          </p:nvPr>
        </p:nvSpPr>
        <p:spPr>
          <a:xfrm>
            <a:off x="655523" y="230187"/>
            <a:ext cx="11257061" cy="79165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14" name="Tijdelijke aanduiding voor tekst 4"/>
          <p:cNvSpPr>
            <a:spLocks noGrp="1"/>
          </p:cNvSpPr>
          <p:nvPr>
            <p:ph type="body" sz="quarter" idx="22" hasCustomPrompt="1"/>
          </p:nvPr>
        </p:nvSpPr>
        <p:spPr bwMode="auto">
          <a:xfrm>
            <a:off x="647700" y="1616401"/>
            <a:ext cx="11262784" cy="371475"/>
          </a:xfrm>
          <a:prstGeom prst="rect">
            <a:avLst/>
          </a:prstGeom>
          <a:noFill/>
          <a:ln>
            <a:noFill/>
          </a:ln>
        </p:spPr>
        <p:txBody>
          <a:bodyPr lIns="36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FFFFFF"/>
                </a:solidFill>
                <a:effectLst/>
                <a:uLnTx/>
                <a:uFillTx/>
              </a:rPr>
              <a:t>Ondertitel</a:t>
            </a:r>
            <a:endParaRPr kumimoji="0" lang="en-GB" sz="1800" b="0" i="0" u="none" strike="noStrike" kern="0" cap="none" spc="0" normalizeH="0" baseline="0" noProof="0" dirty="0">
              <a:ln>
                <a:noFill/>
              </a:ln>
              <a:solidFill>
                <a:srgbClr val="FFFFFF"/>
              </a:solidFill>
              <a:effectLst/>
              <a:uLnTx/>
              <a:uFillTx/>
            </a:endParaRPr>
          </a:p>
        </p:txBody>
      </p:sp>
      <p:sp>
        <p:nvSpPr>
          <p:cNvPr id="15" name="Tijdelijke aanduiding voor tekst 4"/>
          <p:cNvSpPr>
            <a:spLocks noGrp="1"/>
          </p:cNvSpPr>
          <p:nvPr>
            <p:ph type="body" sz="quarter" idx="23" hasCustomPrompt="1"/>
          </p:nvPr>
        </p:nvSpPr>
        <p:spPr bwMode="auto">
          <a:xfrm>
            <a:off x="635002" y="2262387"/>
            <a:ext cx="11262783" cy="371475"/>
          </a:xfrm>
          <a:prstGeom prst="rect">
            <a:avLst/>
          </a:prstGeom>
          <a:noFill/>
          <a:ln>
            <a:noFill/>
          </a:ln>
        </p:spPr>
        <p:txBody>
          <a:bodyPr lIns="36000" rIns="90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rPr>
              <a:t>Datum, </a:t>
            </a:r>
            <a:r>
              <a:rPr kumimoji="0" lang="en-GB" sz="1800" b="0" i="0" u="none" strike="noStrike" kern="0" cap="none" spc="0" normalizeH="0" baseline="0" noProof="0" dirty="0" err="1">
                <a:ln>
                  <a:noFill/>
                </a:ln>
                <a:solidFill>
                  <a:srgbClr val="FFFFFF"/>
                </a:solidFill>
                <a:effectLst/>
                <a:uLnTx/>
                <a:uFillTx/>
              </a:rPr>
              <a:t>Auteursnaam</a:t>
            </a:r>
            <a:endParaRPr kumimoji="0" lang="en-GB" sz="1800" b="0" i="0" u="none" strike="noStrike" kern="0" cap="none" spc="0" normalizeH="0" baseline="0" noProof="0" dirty="0">
              <a:ln>
                <a:noFill/>
              </a:ln>
              <a:solidFill>
                <a:srgbClr val="FFFFFF"/>
              </a:solidFill>
              <a:effectLst/>
              <a:uLnTx/>
              <a:uFillTx/>
            </a:endParaRPr>
          </a:p>
        </p:txBody>
      </p:sp>
      <p:sp>
        <p:nvSpPr>
          <p:cNvPr id="16" name="Tijdelijke aanduiding voor afbeelding 24"/>
          <p:cNvSpPr>
            <a:spLocks noGrp="1" noChangeAspect="1"/>
          </p:cNvSpPr>
          <p:nvPr>
            <p:ph type="pic" sz="quarter" idx="24" hasCustomPrompt="1"/>
          </p:nvPr>
        </p:nvSpPr>
        <p:spPr>
          <a:xfrm>
            <a:off x="6121485"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GB" noProof="0"/>
              <a:t>Klik op het pictogram als u een logo wilt toevoegen</a:t>
            </a:r>
            <a:endParaRPr lang="en-GB" noProof="0" dirty="0"/>
          </a:p>
        </p:txBody>
      </p:sp>
      <p:sp>
        <p:nvSpPr>
          <p:cNvPr id="17" name="Tijdelijke aanduiding voor afbeelding 24"/>
          <p:cNvSpPr>
            <a:spLocks noGrp="1" noChangeAspect="1"/>
          </p:cNvSpPr>
          <p:nvPr>
            <p:ph type="pic" sz="quarter" idx="25" hasCustomPrompt="1"/>
          </p:nvPr>
        </p:nvSpPr>
        <p:spPr>
          <a:xfrm>
            <a:off x="8184151"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GB" noProof="0"/>
              <a:t>Klik op het pictogram als u een logo wilt toevoegen</a:t>
            </a:r>
            <a:endParaRPr lang="en-GB" noProof="0" dirty="0"/>
          </a:p>
        </p:txBody>
      </p:sp>
      <p:sp>
        <p:nvSpPr>
          <p:cNvPr id="18" name="Tijdelijke aanduiding voor afbeelding 24"/>
          <p:cNvSpPr>
            <a:spLocks noGrp="1" noChangeAspect="1"/>
          </p:cNvSpPr>
          <p:nvPr>
            <p:ph type="pic" sz="quarter" idx="26" hasCustomPrompt="1"/>
          </p:nvPr>
        </p:nvSpPr>
        <p:spPr>
          <a:xfrm>
            <a:off x="10246817" y="6126566"/>
            <a:ext cx="1664143"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GB" noProof="0"/>
              <a:t>Klik op het pictogram als u een logo wilt toevoegen</a:t>
            </a:r>
            <a:endParaRPr lang="en-GB" noProof="0" dirty="0"/>
          </a:p>
        </p:txBody>
      </p:sp>
    </p:spTree>
    <p:extLst>
      <p:ext uri="{BB962C8B-B14F-4D97-AF65-F5344CB8AC3E}">
        <p14:creationId xmlns:p14="http://schemas.microsoft.com/office/powerpoint/2010/main" val="3864516944"/>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image" Target="../media/image4.png"/><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4.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3.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a:blip r:embed="rId24"/>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655523" y="230188"/>
            <a:ext cx="11257061" cy="791650"/>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p:spPr>
        <p:txBody>
          <a:bodyPr vert="horz" wrap="square" lIns="18000" tIns="0" rIns="91440" bIns="324000" numCol="1" anchor="t" anchorCtr="0" compatLnSpc="1">
            <a:prstTxWarp prst="textNoShape">
              <a:avLst/>
            </a:prstTxWarp>
            <a:spAutoFit/>
          </a:bodyPr>
          <a:lstStyle/>
          <a:p>
            <a:pPr lvl="0"/>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1028" name="Tijdelijke aanduiding voor tekst 23"/>
          <p:cNvSpPr>
            <a:spLocks noGrp="1"/>
          </p:cNvSpPr>
          <p:nvPr>
            <p:ph type="body" idx="1"/>
          </p:nvPr>
        </p:nvSpPr>
        <p:spPr bwMode="auto">
          <a:xfrm>
            <a:off x="561600" y="1843200"/>
            <a:ext cx="11361584" cy="40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a:p>
            <a:pPr lvl="4"/>
            <a:endParaRPr lang="en-GB" dirty="0"/>
          </a:p>
        </p:txBody>
      </p:sp>
      <p:sp>
        <p:nvSpPr>
          <p:cNvPr id="4" name="Tijdelijke aanduiding voor dianummer 1"/>
          <p:cNvSpPr>
            <a:spLocks noGrp="1"/>
          </p:cNvSpPr>
          <p:nvPr>
            <p:ph type="sldNum" sz="quarter" idx="4"/>
          </p:nvPr>
        </p:nvSpPr>
        <p:spPr>
          <a:xfrm>
            <a:off x="11360576" y="6370465"/>
            <a:ext cx="624000" cy="164250"/>
          </a:xfrm>
          <a:prstGeom prst="rect">
            <a:avLst/>
          </a:prstGeom>
          <a:noFill/>
        </p:spPr>
        <p:txBody>
          <a:bodyPr wrap="square" tIns="0" rIns="36000" bIns="0" rtlCol="0">
            <a:noAutofit/>
          </a:bodyPr>
          <a:lstStyle>
            <a:lvl1pPr>
              <a:defRPr lang="nl-NL" sz="900" smtClean="0">
                <a:latin typeface="Verdana" pitchFamily="34" charset="0"/>
              </a:defRPr>
            </a:lvl1pPr>
          </a:lstStyle>
          <a:p>
            <a:pPr algn="r">
              <a:lnSpc>
                <a:spcPts val="1200"/>
              </a:lnSpc>
            </a:pPr>
            <a:fld id="{F25965E0-7062-474C-8671-DB3A3CE669B0}" type="slidenum">
              <a:rPr lang="en-GB" smtClean="0"/>
              <a:pPr algn="r">
                <a:lnSpc>
                  <a:spcPts val="1200"/>
                </a:lnSpc>
              </a:pPr>
              <a:t>‹#›</a:t>
            </a:fld>
            <a:endParaRPr lang="en-GB" dirty="0"/>
          </a:p>
        </p:txBody>
      </p:sp>
      <p:pic>
        <p:nvPicPr>
          <p:cNvPr id="3" name="Picture 2">
            <a:extLst>
              <a:ext uri="{FF2B5EF4-FFF2-40B4-BE49-F238E27FC236}">
                <a16:creationId xmlns:a16="http://schemas.microsoft.com/office/drawing/2014/main" id="{1B5315BE-2AD8-4D68-A50C-DF9590A91C7B}"/>
              </a:ext>
            </a:extLst>
          </p:cNvPr>
          <p:cNvPicPr>
            <a:picLocks/>
          </p:cNvPicPr>
          <p:nvPr userDrawn="1"/>
        </p:nvPicPr>
        <p:blipFill>
          <a:blip r:embed="rId25">
            <a:extLst>
              <a:ext uri="{28A0092B-C50C-407E-A947-70E740481C1C}">
                <a14:useLocalDpi xmlns:a14="http://schemas.microsoft.com/office/drawing/2010/main" val="0"/>
              </a:ext>
            </a:extLst>
          </a:blip>
          <a:stretch>
            <a:fillRect/>
          </a:stretch>
        </p:blipFill>
        <p:spPr bwMode="hidden">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67" r:id="rId2"/>
    <p:sldLayoutId id="2147483669" r:id="rId3"/>
    <p:sldLayoutId id="2147483670" r:id="rId4"/>
    <p:sldLayoutId id="2147483671" r:id="rId5"/>
    <p:sldLayoutId id="2147483672" r:id="rId6"/>
    <p:sldLayoutId id="2147483673" r:id="rId7"/>
    <p:sldLayoutId id="2147483668" r:id="rId8"/>
    <p:sldLayoutId id="2147483664" r:id="rId9"/>
    <p:sldLayoutId id="2147483653" r:id="rId10"/>
    <p:sldLayoutId id="2147483655" r:id="rId11"/>
    <p:sldLayoutId id="2147483656" r:id="rId12"/>
    <p:sldLayoutId id="2147483657" r:id="rId13"/>
    <p:sldLayoutId id="2147483659" r:id="rId14"/>
    <p:sldLayoutId id="2147483660" r:id="rId15"/>
    <p:sldLayoutId id="2147483661" r:id="rId16"/>
    <p:sldLayoutId id="2147483663" r:id="rId17"/>
    <p:sldLayoutId id="2147483665" r:id="rId18"/>
    <p:sldLayoutId id="2147483654" r:id="rId19"/>
    <p:sldLayoutId id="2147483666" r:id="rId20"/>
    <p:sldLayoutId id="2147483742" r:id="rId21"/>
    <p:sldLayoutId id="2147483743" r:id="rId22"/>
  </p:sldLayoutIdLst>
  <mc:AlternateContent xmlns:mc="http://schemas.openxmlformats.org/markup-compatibility/2006" xmlns:p14="http://schemas.microsoft.com/office/powerpoint/2010/main">
    <mc:Choice Requires="p14">
      <p:transition spd="slow" p14:dur="20000"/>
    </mc:Choice>
    <mc:Fallback xmlns="">
      <p:transition spd="slow"/>
    </mc:Fallback>
  </mc:AlternateContent>
  <p:hf hdr="0" ftr="0" dt="0"/>
  <p:txStyles>
    <p:titleStyle>
      <a:lvl1pPr algn="l" rtl="0" fontAlgn="base">
        <a:lnSpc>
          <a:spcPts val="4000"/>
        </a:lnSpc>
        <a:spcBef>
          <a:spcPct val="0"/>
        </a:spcBef>
        <a:spcAft>
          <a:spcPct val="0"/>
        </a:spcAft>
        <a:defRPr sz="30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p:titleStyle>
    <p:bodyStyle>
      <a:lvl1pPr marL="252413" indent="-252413" algn="l" rtl="0" fontAlgn="base">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fontAlgn="base">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fontAlgn="base">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fontAlgn="base">
        <a:lnSpc>
          <a:spcPts val="2500"/>
        </a:lnSpc>
        <a:spcBef>
          <a:spcPct val="20000"/>
        </a:spcBef>
        <a:spcAft>
          <a:spcPct val="0"/>
        </a:spcAft>
        <a:buSzPct val="115000"/>
        <a:buFont typeface="Verdana" pitchFamily="34" charset="0"/>
        <a:buChar char="●"/>
        <a:defRPr sz="2200" kern="1200" baseline="0">
          <a:solidFill>
            <a:schemeClr val="bg2"/>
          </a:solidFill>
          <a:latin typeface="Verdana" pitchFamily="34" charset="0"/>
          <a:ea typeface="+mn-ea"/>
          <a:cs typeface="+mn-cs"/>
        </a:defRPr>
      </a:lvl4pPr>
      <a:lvl5pPr marL="3405188" indent="-352425" algn="l" rtl="0" fontAlgn="base">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fld id="{92A4D4A9-6ADB-4F77-9145-97A45416F693}" type="datetimeFigureOut">
              <a:rPr lang="en-US"/>
              <a:pPr>
                <a:defRPr/>
              </a:pPr>
              <a:t>8/25/2024</a:t>
            </a:fld>
            <a:endParaRPr lang="en-US"/>
          </a:p>
        </p:txBody>
      </p:sp>
      <p:sp>
        <p:nvSpPr>
          <p:cNvPr id="7270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7271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872D06C9-4408-4D6D-8574-AEB2771E23E9}" type="slidenum">
              <a:rPr lang="en-US"/>
              <a:pPr>
                <a:defRPr/>
              </a:pPr>
              <a:t>‹#›</a:t>
            </a:fld>
            <a:endParaRPr lang="en-US"/>
          </a:p>
        </p:txBody>
      </p:sp>
      <p:pic>
        <p:nvPicPr>
          <p:cNvPr id="25607" name="Picture 7" descr="DSCN1810"/>
          <p:cNvPicPr>
            <a:picLocks noChangeAspect="1" noChangeArrowheads="1"/>
          </p:cNvPicPr>
          <p:nvPr userDrawn="1"/>
        </p:nvPicPr>
        <p:blipFill>
          <a:blip r:embed="rId4">
            <a:lum bright="26000" contrast="-30000"/>
          </a:blip>
          <a:srcRect l="14026" t="13461" b="481"/>
          <a:stretch>
            <a:fillRect/>
          </a:stretch>
        </p:blipFill>
        <p:spPr bwMode="auto">
          <a:xfrm>
            <a:off x="0" y="1"/>
            <a:ext cx="12192000" cy="6850063"/>
          </a:xfrm>
          <a:prstGeom prst="rect">
            <a:avLst/>
          </a:prstGeom>
          <a:noFill/>
          <a:ln w="9525">
            <a:noFill/>
            <a:miter lim="800000"/>
            <a:headEnd/>
            <a:tailEnd/>
          </a:ln>
        </p:spPr>
      </p:pic>
    </p:spTree>
    <p:extLst>
      <p:ext uri="{BB962C8B-B14F-4D97-AF65-F5344CB8AC3E}">
        <p14:creationId xmlns:p14="http://schemas.microsoft.com/office/powerpoint/2010/main" val="1829893284"/>
      </p:ext>
    </p:extLst>
  </p:cSld>
  <p:clrMap bg1="lt1" tx1="dk1" bg2="lt2" tx2="dk2" accent1="accent1" accent2="accent2" accent3="accent3" accent4="accent4" accent5="accent5" accent6="accent6" hlink="hlink" folHlink="folHlink"/>
  <p:sldLayoutIdLst>
    <p:sldLayoutId id="2147483697" r:id="rId1"/>
    <p:sldLayoutId id="2147483698" r:id="rId2"/>
  </p:sldLayoutIdLst>
  <mc:AlternateContent xmlns:mc="http://schemas.openxmlformats.org/markup-compatibility/2006" xmlns:p14="http://schemas.microsoft.com/office/powerpoint/2010/main">
    <mc:Choice Requires="p14">
      <p:transition spd="slow" p14:dur="20000"/>
    </mc:Choice>
    <mc:Fallback xmlns="">
      <p:transition spd="slow"/>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8915"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8397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400">
                <a:latin typeface="+mn-lt"/>
                <a:ea typeface="+mn-ea"/>
              </a:defRPr>
            </a:lvl1pPr>
          </a:lstStyle>
          <a:p>
            <a:pPr>
              <a:defRPr/>
            </a:pPr>
            <a:fld id="{FD4EDD68-DC58-46B2-854F-449DCC372B62}" type="datetimeFigureOut">
              <a:rPr lang="zh-CN" altLang="en-US"/>
              <a:pPr>
                <a:defRPr/>
              </a:pPr>
              <a:t>2024/8/25</a:t>
            </a:fld>
            <a:endParaRPr lang="en-US" altLang="zh-CN"/>
          </a:p>
        </p:txBody>
      </p:sp>
      <p:sp>
        <p:nvSpPr>
          <p:cNvPr id="8397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latin typeface="+mn-lt"/>
                <a:ea typeface="+mn-ea"/>
              </a:defRPr>
            </a:lvl1pPr>
          </a:lstStyle>
          <a:p>
            <a:pPr>
              <a:defRPr/>
            </a:pPr>
            <a:endParaRPr lang="en-US" altLang="zh-CN"/>
          </a:p>
        </p:txBody>
      </p:sp>
      <p:sp>
        <p:nvSpPr>
          <p:cNvPr id="8397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1" sz="1400">
                <a:latin typeface="+mn-lt"/>
                <a:ea typeface="+mn-ea"/>
              </a:defRPr>
            </a:lvl1pPr>
          </a:lstStyle>
          <a:p>
            <a:pPr>
              <a:defRPr/>
            </a:pPr>
            <a:fld id="{04A38AC7-DCA5-48DE-BFFE-090E03ECF4D2}" type="slidenum">
              <a:rPr lang="en-US" altLang="zh-CN"/>
              <a:pPr>
                <a:defRPr/>
              </a:pPr>
              <a:t>‹#›</a:t>
            </a:fld>
            <a:endParaRPr lang="en-US" altLang="zh-CN"/>
          </a:p>
        </p:txBody>
      </p:sp>
    </p:spTree>
    <p:extLst>
      <p:ext uri="{BB962C8B-B14F-4D97-AF65-F5344CB8AC3E}">
        <p14:creationId xmlns:p14="http://schemas.microsoft.com/office/powerpoint/2010/main" val="54084831"/>
      </p:ext>
    </p:extLst>
  </p:cSld>
  <p:clrMap bg1="lt1" tx1="dk1" bg2="lt2" tx2="dk2" accent1="accent1" accent2="accent2" accent3="accent3" accent4="accent4" accent5="accent5" accent6="accent6" hlink="hlink" folHlink="folHlink"/>
  <p:sldLayoutIdLst>
    <p:sldLayoutId id="2147483700" r:id="rId1"/>
  </p:sldLayoutIdLst>
  <mc:AlternateContent xmlns:mc="http://schemas.openxmlformats.org/markup-compatibility/2006" xmlns:p14="http://schemas.microsoft.com/office/powerpoint/2010/main">
    <mc:Choice Requires="p14">
      <p:transition spd="slow" p14:dur="20000"/>
    </mc:Choice>
    <mc:Fallback xmlns="">
      <p:transition spd="slow"/>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2pPr>
      <a:lvl3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3pPr>
      <a:lvl4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4pPr>
      <a:lvl5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5pPr>
      <a:lvl6pPr marL="457200" algn="ctr" rtl="0" fontAlgn="base">
        <a:spcBef>
          <a:spcPct val="0"/>
        </a:spcBef>
        <a:spcAft>
          <a:spcPct val="0"/>
        </a:spcAft>
        <a:defRPr kumimoji="1" sz="4400">
          <a:solidFill>
            <a:schemeClr val="tx2"/>
          </a:solidFill>
          <a:latin typeface="Times New Roman" pitchFamily="18" charset="0"/>
          <a:ea typeface="宋体" pitchFamily="2" charset="-122"/>
        </a:defRPr>
      </a:lvl6pPr>
      <a:lvl7pPr marL="914400" algn="ctr" rtl="0" fontAlgn="base">
        <a:spcBef>
          <a:spcPct val="0"/>
        </a:spcBef>
        <a:spcAft>
          <a:spcPct val="0"/>
        </a:spcAft>
        <a:defRPr kumimoji="1" sz="4400">
          <a:solidFill>
            <a:schemeClr val="tx2"/>
          </a:solidFill>
          <a:latin typeface="Times New Roman" pitchFamily="18" charset="0"/>
          <a:ea typeface="宋体" pitchFamily="2" charset="-122"/>
        </a:defRPr>
      </a:lvl7pPr>
      <a:lvl8pPr marL="1371600" algn="ctr" rtl="0" fontAlgn="base">
        <a:spcBef>
          <a:spcPct val="0"/>
        </a:spcBef>
        <a:spcAft>
          <a:spcPct val="0"/>
        </a:spcAft>
        <a:defRPr kumimoji="1" sz="4400">
          <a:solidFill>
            <a:schemeClr val="tx2"/>
          </a:solidFill>
          <a:latin typeface="Times New Roman" pitchFamily="18" charset="0"/>
          <a:ea typeface="宋体" pitchFamily="2" charset="-122"/>
        </a:defRPr>
      </a:lvl8pPr>
      <a:lvl9pPr marL="1828800" algn="ctr" rtl="0" fontAlgn="base">
        <a:spcBef>
          <a:spcPct val="0"/>
        </a:spcBef>
        <a:spcAft>
          <a:spcPct val="0"/>
        </a:spcAft>
        <a:defRPr kumimoji="1" sz="4400">
          <a:solidFill>
            <a:schemeClr val="tx2"/>
          </a:solidFill>
          <a:latin typeface="Times New Roman" pitchFamily="18" charset="0"/>
          <a:ea typeface="宋体" pitchFamily="2" charset="-12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26"/>
          <a:srcRect/>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656168" y="230189"/>
            <a:ext cx="11256433" cy="791650"/>
          </a:xfrm>
          <a:prstGeom prst="rect">
            <a:avLst/>
          </a:prstGeom>
          <a:blipFill dpi="0" rotWithShape="1">
            <a:blip r:embed="rId27"/>
            <a:srcRect/>
            <a:stretch>
              <a:fillRect/>
            </a:stretch>
          </a:blipFill>
          <a:ln w="9525">
            <a:noFill/>
            <a:miter lim="800000"/>
            <a:headEnd/>
            <a:tailEnd/>
          </a:ln>
        </p:spPr>
        <p:txBody>
          <a:bodyPr vert="horz" wrap="square" lIns="18000" tIns="0" rIns="91440" bIns="324000" numCol="1" anchor="t" anchorCtr="0" compatLnSpc="1">
            <a:prstTxWarp prst="textNoShape">
              <a:avLst/>
            </a:prstTxWarp>
            <a:spAutoFit/>
          </a:bodyPr>
          <a:lstStyle/>
          <a:p>
            <a:pPr lvl="0"/>
            <a:r>
              <a:rPr lang="nl-NL"/>
              <a:t>Klik om de stijl te bewerken</a:t>
            </a:r>
          </a:p>
        </p:txBody>
      </p:sp>
      <p:sp>
        <p:nvSpPr>
          <p:cNvPr id="1027" name="Tijdelijke aanduiding voor tekst 23"/>
          <p:cNvSpPr>
            <a:spLocks noGrp="1"/>
          </p:cNvSpPr>
          <p:nvPr>
            <p:ph type="body" idx="1"/>
          </p:nvPr>
        </p:nvSpPr>
        <p:spPr bwMode="auto">
          <a:xfrm>
            <a:off x="560917" y="1843088"/>
            <a:ext cx="11362267" cy="408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a:p>
            <a:pPr lvl="4"/>
            <a:endParaRPr lang="nl-NL"/>
          </a:p>
        </p:txBody>
      </p:sp>
      <p:sp>
        <p:nvSpPr>
          <p:cNvPr id="4" name="AutoShape 3"/>
          <p:cNvSpPr>
            <a:spLocks noChangeAspect="1" noChangeArrowheads="1" noTextEdit="1"/>
          </p:cNvSpPr>
          <p:nvPr/>
        </p:nvSpPr>
        <p:spPr bwMode="auto">
          <a:xfrm>
            <a:off x="332317" y="3929064"/>
            <a:ext cx="10454216" cy="1620837"/>
          </a:xfrm>
          <a:prstGeom prst="rect">
            <a:avLst/>
          </a:prstGeom>
          <a:noFill/>
          <a:ln>
            <a:noFill/>
          </a:ln>
        </p:spPr>
        <p:txBody>
          <a:bodyPr/>
          <a:lstStyle/>
          <a:p>
            <a:pPr>
              <a:defRPr/>
            </a:pPr>
            <a:endParaRPr lang="nl-NL">
              <a:cs typeface="+mn-cs"/>
            </a:endParaRPr>
          </a:p>
        </p:txBody>
      </p:sp>
    </p:spTree>
    <p:extLst>
      <p:ext uri="{BB962C8B-B14F-4D97-AF65-F5344CB8AC3E}">
        <p14:creationId xmlns:p14="http://schemas.microsoft.com/office/powerpoint/2010/main" val="237364154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Lst>
  <mc:AlternateContent xmlns:mc="http://schemas.openxmlformats.org/markup-compatibility/2006" xmlns:p14="http://schemas.microsoft.com/office/powerpoint/2010/main">
    <mc:Choice Requires="p14">
      <p:transition spd="slow" p14:dur="20000"/>
    </mc:Choice>
    <mc:Fallback xmlns="">
      <p:transition spd="slow"/>
    </mc:Fallback>
  </mc:AlternateContent>
  <p:txStyles>
    <p:titleStyle>
      <a:lvl1pPr algn="l" rtl="0" eaLnBrk="0" fontAlgn="base" hangingPunct="0">
        <a:lnSpc>
          <a:spcPts val="4000"/>
        </a:lnSpc>
        <a:spcBef>
          <a:spcPct val="0"/>
        </a:spcBef>
        <a:spcAft>
          <a:spcPct val="0"/>
        </a:spcAft>
        <a:defRPr sz="3000" kern="1200">
          <a:solidFill>
            <a:schemeClr val="bg2"/>
          </a:solidFill>
          <a:latin typeface="Verdana" pitchFamily="34" charset="0"/>
          <a:ea typeface="+mj-ea"/>
          <a:cs typeface="+mj-cs"/>
        </a:defRPr>
      </a:lvl1pPr>
      <a:lvl2pPr algn="l" rtl="0" eaLnBrk="0" fontAlgn="base" hangingPunct="0">
        <a:lnSpc>
          <a:spcPts val="4000"/>
        </a:lnSpc>
        <a:spcBef>
          <a:spcPct val="0"/>
        </a:spcBef>
        <a:spcAft>
          <a:spcPct val="0"/>
        </a:spcAft>
        <a:defRPr sz="3000">
          <a:solidFill>
            <a:schemeClr val="bg2"/>
          </a:solidFill>
          <a:latin typeface="Verdana" pitchFamily="34" charset="0"/>
        </a:defRPr>
      </a:lvl2pPr>
      <a:lvl3pPr algn="l" rtl="0" eaLnBrk="0" fontAlgn="base" hangingPunct="0">
        <a:lnSpc>
          <a:spcPts val="4000"/>
        </a:lnSpc>
        <a:spcBef>
          <a:spcPct val="0"/>
        </a:spcBef>
        <a:spcAft>
          <a:spcPct val="0"/>
        </a:spcAft>
        <a:defRPr sz="3000">
          <a:solidFill>
            <a:schemeClr val="bg2"/>
          </a:solidFill>
          <a:latin typeface="Verdana" pitchFamily="34" charset="0"/>
        </a:defRPr>
      </a:lvl3pPr>
      <a:lvl4pPr algn="l" rtl="0" eaLnBrk="0" fontAlgn="base" hangingPunct="0">
        <a:lnSpc>
          <a:spcPts val="4000"/>
        </a:lnSpc>
        <a:spcBef>
          <a:spcPct val="0"/>
        </a:spcBef>
        <a:spcAft>
          <a:spcPct val="0"/>
        </a:spcAft>
        <a:defRPr sz="3000">
          <a:solidFill>
            <a:schemeClr val="bg2"/>
          </a:solidFill>
          <a:latin typeface="Verdana" pitchFamily="34" charset="0"/>
        </a:defRPr>
      </a:lvl4pPr>
      <a:lvl5pPr algn="l" rtl="0" eaLnBrk="0" fontAlgn="base" hangingPunct="0">
        <a:lnSpc>
          <a:spcPts val="4000"/>
        </a:lnSpc>
        <a:spcBef>
          <a:spcPct val="0"/>
        </a:spcBef>
        <a:spcAft>
          <a:spcPct val="0"/>
        </a:spcAft>
        <a:defRPr sz="3000">
          <a:solidFill>
            <a:schemeClr val="bg2"/>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p:titleStyle>
    <p:bodyStyle>
      <a:lvl1pPr marL="252413" indent="-252413" algn="l" rtl="0" eaLnBrk="0" fontAlgn="base" hangingPunct="0">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eaLnBrk="0" fontAlgn="base" hangingPunct="0">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eaLnBrk="0" fontAlgn="base" hangingPunct="0">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eaLnBrk="0" fontAlgn="base" hangingPunct="0">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4pPr>
      <a:lvl5pPr marL="3405188" indent="-352425" algn="l" rtl="0" eaLnBrk="0" fontAlgn="base" hangingPunct="0">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2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933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fld id="{F61526F9-978F-43BE-993D-95FEC10F5C54}" type="datetimeFigureOut">
              <a:rPr lang="en-US"/>
              <a:pPr>
                <a:defRPr/>
              </a:pPr>
              <a:t>8/25/2024</a:t>
            </a:fld>
            <a:endParaRPr lang="en-US"/>
          </a:p>
        </p:txBody>
      </p:sp>
      <p:sp>
        <p:nvSpPr>
          <p:cNvPr id="9933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9933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EEE7C04C-1EC5-4719-B188-798D916BC780}" type="slidenum">
              <a:rPr lang="en-US"/>
              <a:pPr>
                <a:defRPr/>
              </a:pPr>
              <a:t>‹#›</a:t>
            </a:fld>
            <a:endParaRPr lang="en-US"/>
          </a:p>
        </p:txBody>
      </p:sp>
      <p:pic>
        <p:nvPicPr>
          <p:cNvPr id="52231" name="Picture 7" descr="DSCN1810"/>
          <p:cNvPicPr>
            <a:picLocks noChangeAspect="1" noChangeArrowheads="1"/>
          </p:cNvPicPr>
          <p:nvPr/>
        </p:nvPicPr>
        <p:blipFill>
          <a:blip r:embed="rId13">
            <a:lum bright="26000" contrast="-30000"/>
          </a:blip>
          <a:srcRect l="14026" t="13461" b="481"/>
          <a:stretch>
            <a:fillRect/>
          </a:stretch>
        </p:blipFill>
        <p:spPr bwMode="auto">
          <a:xfrm>
            <a:off x="0" y="1"/>
            <a:ext cx="12192000" cy="6850063"/>
          </a:xfrm>
          <a:prstGeom prst="rect">
            <a:avLst/>
          </a:prstGeom>
          <a:noFill/>
          <a:ln w="9525">
            <a:noFill/>
            <a:miter lim="800000"/>
            <a:headEnd/>
            <a:tailEnd/>
          </a:ln>
        </p:spPr>
      </p:pic>
    </p:spTree>
    <p:extLst>
      <p:ext uri="{BB962C8B-B14F-4D97-AF65-F5344CB8AC3E}">
        <p14:creationId xmlns:p14="http://schemas.microsoft.com/office/powerpoint/2010/main" val="363497617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20000"/>
    </mc:Choice>
    <mc:Fallback xmlns="">
      <p:transition spd="slow"/>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51.xml"/><Relationship Id="rId6" Type="http://schemas.openxmlformats.org/officeDocument/2006/relationships/image" Target="../media/image22.jpe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tif"/><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doi.org/10.1016/bs.agron.2019.10.002"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8" Type="http://schemas.openxmlformats.org/officeDocument/2006/relationships/hyperlink" Target="http://dx.doi.org/10.1016/j.eja.2019.125987" TargetMode="External"/><Relationship Id="rId3" Type="http://schemas.openxmlformats.org/officeDocument/2006/relationships/hyperlink" Target="http://dx.doi.org/10.1016/j.fcr.2015.09.010" TargetMode="External"/><Relationship Id="rId7" Type="http://schemas.openxmlformats.org/officeDocument/2006/relationships/hyperlink" Target="http://dx.doi.org/10.1016/j.fcr.2021.108208"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hyperlink" Target="http://dx.doi.org/10.1016/j.fcr.2019.107661" TargetMode="External"/><Relationship Id="rId11" Type="http://schemas.openxmlformats.org/officeDocument/2006/relationships/hyperlink" Target="http://dx.doi.org/10.1007/s11104-020-04768-x" TargetMode="External"/><Relationship Id="rId5" Type="http://schemas.openxmlformats.org/officeDocument/2006/relationships/hyperlink" Target="http://dx.doi.org/10.2134/agronj2016.03.0170" TargetMode="External"/><Relationship Id="rId10" Type="http://schemas.openxmlformats.org/officeDocument/2006/relationships/hyperlink" Target="https://www.springer.com/gp/book/9789402416954" TargetMode="External"/><Relationship Id="rId4" Type="http://schemas.openxmlformats.org/officeDocument/2006/relationships/hyperlink" Target="http://dx.doi.org/10.1016/j.fcr.2016.08.001" TargetMode="External"/><Relationship Id="rId9" Type="http://schemas.openxmlformats.org/officeDocument/2006/relationships/hyperlink" Target="http://dx/doi.org/10.1038/s41477-020-0680-9"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BF453-4443-192A-86F9-762474B7628B}"/>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US" sz="1400" dirty="0">
              <a:solidFill>
                <a:schemeClr val="tx1"/>
              </a:solidFill>
            </a:endParaRPr>
          </a:p>
        </p:txBody>
      </p:sp>
      <p:sp>
        <p:nvSpPr>
          <p:cNvPr id="2" name="Titel 1"/>
          <p:cNvSpPr>
            <a:spLocks noGrp="1"/>
          </p:cNvSpPr>
          <p:nvPr>
            <p:ph type="title"/>
          </p:nvPr>
        </p:nvSpPr>
        <p:spPr>
          <a:xfrm>
            <a:off x="487017" y="513184"/>
            <a:ext cx="11121887" cy="1288646"/>
          </a:xfrm>
        </p:spPr>
        <p:txBody>
          <a:bodyPr/>
          <a:lstStyle/>
          <a:p>
            <a:r>
              <a:rPr lang="en-US" sz="2400" dirty="0"/>
              <a:t>The productive performance of intercropping; new insights from existing data through meta-analysis</a:t>
            </a:r>
          </a:p>
        </p:txBody>
      </p:sp>
      <p:pic>
        <p:nvPicPr>
          <p:cNvPr id="11" name="Picture 10">
            <a:extLst>
              <a:ext uri="{FF2B5EF4-FFF2-40B4-BE49-F238E27FC236}">
                <a16:creationId xmlns:a16="http://schemas.microsoft.com/office/drawing/2014/main" id="{9240D26E-C65E-4877-A827-8DD50E8B5BB0}"/>
              </a:ext>
            </a:extLst>
          </p:cNvPr>
          <p:cNvPicPr>
            <a:picLocks noChangeAspect="1"/>
          </p:cNvPicPr>
          <p:nvPr/>
        </p:nvPicPr>
        <p:blipFill>
          <a:blip r:embed="rId2" cstate="print">
            <a:extLst>
              <a:ext uri="{28A0092B-C50C-407E-A947-70E740481C1C}">
                <a14:useLocalDpi xmlns:a14="http://schemas.microsoft.com/office/drawing/2010/main" val="0"/>
              </a:ext>
            </a:extLst>
          </a:blip>
          <a:srcRect l="12500" r="12500"/>
          <a:stretch/>
        </p:blipFill>
        <p:spPr>
          <a:xfrm>
            <a:off x="8057508" y="2885687"/>
            <a:ext cx="3460777" cy="3460777"/>
          </a:xfrm>
          <a:prstGeom prst="ellipse">
            <a:avLst/>
          </a:prstGeom>
        </p:spPr>
      </p:pic>
      <p:pic>
        <p:nvPicPr>
          <p:cNvPr id="12" name="Picture Placeholder 12">
            <a:extLst>
              <a:ext uri="{FF2B5EF4-FFF2-40B4-BE49-F238E27FC236}">
                <a16:creationId xmlns:a16="http://schemas.microsoft.com/office/drawing/2014/main" id="{611AC281-19AB-4DD6-BAE5-CEAEE6CBA855}"/>
              </a:ext>
            </a:extLst>
          </p:cNvPr>
          <p:cNvPicPr>
            <a:picLocks noChangeAspect="1"/>
          </p:cNvPicPr>
          <p:nvPr/>
        </p:nvPicPr>
        <p:blipFill>
          <a:blip r:embed="rId3" cstate="print">
            <a:extLst>
              <a:ext uri="{28A0092B-C50C-407E-A947-70E740481C1C}">
                <a14:useLocalDpi xmlns:a14="http://schemas.microsoft.com/office/drawing/2010/main" val="0"/>
              </a:ext>
            </a:extLst>
          </a:blip>
          <a:srcRect l="12545" r="12545"/>
          <a:stretch/>
        </p:blipFill>
        <p:spPr bwMode="auto">
          <a:xfrm>
            <a:off x="487017" y="2878846"/>
            <a:ext cx="3460777" cy="3465970"/>
          </a:xfrm>
          <a:prstGeom prst="ellipse">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10">
            <a:extLst>
              <a:ext uri="{FF2B5EF4-FFF2-40B4-BE49-F238E27FC236}">
                <a16:creationId xmlns:a16="http://schemas.microsoft.com/office/drawing/2014/main" id="{63169817-5A36-4960-8771-D27344681B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2500" r="12500"/>
          <a:stretch/>
        </p:blipFill>
        <p:spPr bwMode="auto">
          <a:xfrm>
            <a:off x="5946264" y="2964477"/>
            <a:ext cx="3460777" cy="346077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a:extLst>
              <a:ext uri="{FF2B5EF4-FFF2-40B4-BE49-F238E27FC236}">
                <a16:creationId xmlns:a16="http://schemas.microsoft.com/office/drawing/2014/main" id="{122860A7-E198-4271-89FA-FAE2741EFB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2500" r="12500"/>
          <a:stretch/>
        </p:blipFill>
        <p:spPr bwMode="auto">
          <a:xfrm>
            <a:off x="3947794" y="2966127"/>
            <a:ext cx="3460777" cy="346077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0458001F-EC7A-4376-9128-44618B2B0220}"/>
              </a:ext>
            </a:extLst>
          </p:cNvPr>
          <p:cNvSpPr txBox="1"/>
          <p:nvPr/>
        </p:nvSpPr>
        <p:spPr>
          <a:xfrm>
            <a:off x="492633" y="2072706"/>
            <a:ext cx="11116271" cy="461665"/>
          </a:xfrm>
          <a:prstGeom prst="rect">
            <a:avLst/>
          </a:prstGeom>
          <a:noFill/>
        </p:spPr>
        <p:txBody>
          <a:bodyPr wrap="square">
            <a:spAutoFit/>
          </a:bodyPr>
          <a:lstStyle/>
          <a:p>
            <a:r>
              <a:rPr lang="en-GB" sz="2400" dirty="0"/>
              <a:t>Wopke van der Werf, Wageningen University, the Netherlands</a:t>
            </a:r>
          </a:p>
        </p:txBody>
      </p:sp>
    </p:spTree>
    <p:extLst>
      <p:ext uri="{BB962C8B-B14F-4D97-AF65-F5344CB8AC3E}">
        <p14:creationId xmlns:p14="http://schemas.microsoft.com/office/powerpoint/2010/main" val="2213934319"/>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8" name="Picture 4" descr="D:\d\大春多样性\玉米马铃薯8好.jpg"/>
          <p:cNvPicPr>
            <a:picLocks noChangeAspect="1" noChangeArrowheads="1"/>
          </p:cNvPicPr>
          <p:nvPr/>
        </p:nvPicPr>
        <p:blipFill>
          <a:blip r:embed="rId2">
            <a:lum bright="12000" contrast="12000"/>
          </a:blip>
          <a:srcRect t="15556" r="14166"/>
          <a:stretch>
            <a:fillRect/>
          </a:stretch>
        </p:blipFill>
        <p:spPr bwMode="auto">
          <a:xfrm>
            <a:off x="-241300" y="-1323975"/>
            <a:ext cx="12585700" cy="9439275"/>
          </a:xfrm>
          <a:prstGeom prst="rect">
            <a:avLst/>
          </a:prstGeom>
          <a:noFill/>
          <a:effectLst>
            <a:outerShdw dist="17961" dir="2700000" algn="ctr" rotWithShape="0">
              <a:srgbClr val="808080"/>
            </a:outerShdw>
          </a:effectLst>
        </p:spPr>
      </p:pic>
      <p:sp>
        <p:nvSpPr>
          <p:cNvPr id="105474" name="Text Box 6"/>
          <p:cNvSpPr txBox="1">
            <a:spLocks noChangeArrowheads="1"/>
          </p:cNvSpPr>
          <p:nvPr/>
        </p:nvSpPr>
        <p:spPr bwMode="auto">
          <a:xfrm>
            <a:off x="315913" y="6013450"/>
            <a:ext cx="2559050" cy="519112"/>
          </a:xfrm>
          <a:prstGeom prst="rect">
            <a:avLst/>
          </a:prstGeom>
          <a:noFill/>
          <a:ln w="9525">
            <a:noFill/>
            <a:miter lim="800000"/>
            <a:headEnd/>
            <a:tailEnd/>
          </a:ln>
        </p:spPr>
        <p:txBody>
          <a:bodyPr wrap="none">
            <a:spAutoFit/>
          </a:bodyPr>
          <a:lstStyle/>
          <a:p>
            <a:pPr>
              <a:defRPr/>
            </a:pPr>
            <a:r>
              <a:rPr kumimoji="1" lang="nl-NL" altLang="zh-CN" sz="2800" b="1" dirty="0" err="1">
                <a:solidFill>
                  <a:srgbClr val="FFFF00"/>
                </a:solidFill>
                <a:latin typeface="Arial" charset="0"/>
                <a:ea typeface="宋体"/>
                <a:cs typeface="Arial" charset="0"/>
              </a:rPr>
              <a:t>Maize</a:t>
            </a:r>
            <a:r>
              <a:rPr kumimoji="1" lang="nl-NL" altLang="zh-CN" sz="2800" b="1" dirty="0">
                <a:solidFill>
                  <a:srgbClr val="FFFF00"/>
                </a:solidFill>
                <a:latin typeface="Arial" charset="0"/>
                <a:ea typeface="宋体"/>
                <a:cs typeface="Arial" charset="0"/>
              </a:rPr>
              <a:t> - </a:t>
            </a:r>
            <a:r>
              <a:rPr kumimoji="1" lang="nl-NL" altLang="zh-CN" sz="2800" b="1" dirty="0" err="1">
                <a:solidFill>
                  <a:srgbClr val="FFFF00"/>
                </a:solidFill>
                <a:latin typeface="Arial" charset="0"/>
                <a:ea typeface="宋体"/>
                <a:cs typeface="Arial" charset="0"/>
              </a:rPr>
              <a:t>potato</a:t>
            </a:r>
            <a:endParaRPr kumimoji="1" lang="nl-NL" altLang="zh-CN" sz="2800" b="1" dirty="0">
              <a:solidFill>
                <a:srgbClr val="FFFF00"/>
              </a:solidFill>
              <a:latin typeface="Arial" charset="0"/>
              <a:ea typeface="宋体"/>
              <a:cs typeface="Arial" charset="0"/>
            </a:endParaRPr>
          </a:p>
        </p:txBody>
      </p:sp>
      <p:sp>
        <p:nvSpPr>
          <p:cNvPr id="105475" name="Text Box 10"/>
          <p:cNvSpPr txBox="1">
            <a:spLocks noChangeArrowheads="1"/>
          </p:cNvSpPr>
          <p:nvPr/>
        </p:nvSpPr>
        <p:spPr bwMode="auto">
          <a:xfrm>
            <a:off x="2046288" y="325438"/>
            <a:ext cx="8107362" cy="641350"/>
          </a:xfrm>
          <a:prstGeom prst="rect">
            <a:avLst/>
          </a:prstGeom>
          <a:noFill/>
          <a:ln w="9525">
            <a:noFill/>
            <a:miter lim="800000"/>
            <a:headEnd/>
            <a:tailEnd/>
          </a:ln>
        </p:spPr>
        <p:txBody>
          <a:bodyPr wrap="none">
            <a:spAutoFit/>
          </a:bodyPr>
          <a:lstStyle/>
          <a:p>
            <a:pPr>
              <a:defRPr/>
            </a:pPr>
            <a:r>
              <a:rPr kumimoji="1" lang="nl-NL" altLang="zh-CN" sz="3600" b="1" dirty="0" err="1">
                <a:solidFill>
                  <a:srgbClr val="000000"/>
                </a:solidFill>
                <a:ea typeface="宋体"/>
                <a:cs typeface="Arial" charset="0"/>
              </a:rPr>
              <a:t>There</a:t>
            </a:r>
            <a:r>
              <a:rPr kumimoji="1" lang="nl-NL" altLang="zh-CN" sz="3600" b="1" dirty="0">
                <a:solidFill>
                  <a:srgbClr val="000000"/>
                </a:solidFill>
                <a:ea typeface="宋体"/>
                <a:cs typeface="Arial" charset="0"/>
              </a:rPr>
              <a:t> is </a:t>
            </a:r>
            <a:r>
              <a:rPr kumimoji="1" lang="nl-NL" altLang="zh-CN" sz="3600" b="1" dirty="0" err="1">
                <a:solidFill>
                  <a:srgbClr val="000000"/>
                </a:solidFill>
                <a:ea typeface="宋体"/>
                <a:cs typeface="Arial" charset="0"/>
              </a:rPr>
              <a:t>an</a:t>
            </a:r>
            <a:r>
              <a:rPr kumimoji="1" lang="nl-NL" altLang="zh-CN" sz="3600" b="1" dirty="0">
                <a:solidFill>
                  <a:srgbClr val="000000"/>
                </a:solidFill>
                <a:ea typeface="宋体"/>
                <a:cs typeface="Arial" charset="0"/>
              </a:rPr>
              <a:t> </a:t>
            </a:r>
            <a:r>
              <a:rPr kumimoji="1" lang="nl-NL" altLang="zh-CN" sz="3600" b="1" dirty="0" err="1">
                <a:solidFill>
                  <a:srgbClr val="000000"/>
                </a:solidFill>
                <a:ea typeface="宋体"/>
                <a:cs typeface="Arial" charset="0"/>
              </a:rPr>
              <a:t>incredible</a:t>
            </a:r>
            <a:r>
              <a:rPr kumimoji="1" lang="nl-NL" altLang="zh-CN" sz="3600" b="1" dirty="0">
                <a:solidFill>
                  <a:srgbClr val="000000"/>
                </a:solidFill>
                <a:ea typeface="宋体"/>
                <a:cs typeface="Arial" charset="0"/>
              </a:rPr>
              <a:t> </a:t>
            </a:r>
            <a:r>
              <a:rPr kumimoji="1" lang="nl-NL" altLang="zh-CN" sz="3600" b="1" dirty="0" err="1">
                <a:solidFill>
                  <a:srgbClr val="000000"/>
                </a:solidFill>
                <a:ea typeface="宋体"/>
                <a:cs typeface="Arial" charset="0"/>
              </a:rPr>
              <a:t>diversity</a:t>
            </a:r>
            <a:r>
              <a:rPr kumimoji="1" lang="nl-NL" altLang="zh-CN" sz="3600" b="1" dirty="0">
                <a:solidFill>
                  <a:srgbClr val="000000"/>
                </a:solidFill>
                <a:ea typeface="宋体"/>
                <a:cs typeface="Arial" charset="0"/>
              </a:rPr>
              <a:t> of systems</a:t>
            </a:r>
          </a:p>
        </p:txBody>
      </p:sp>
    </p:spTree>
    <p:extLst>
      <p:ext uri="{BB962C8B-B14F-4D97-AF65-F5344CB8AC3E}">
        <p14:creationId xmlns:p14="http://schemas.microsoft.com/office/powerpoint/2010/main" val="2216151782"/>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ield of sunflowers&#10;&#10;Description automatically generated">
            <a:extLst>
              <a:ext uri="{FF2B5EF4-FFF2-40B4-BE49-F238E27FC236}">
                <a16:creationId xmlns:a16="http://schemas.microsoft.com/office/drawing/2014/main" id="{3D6312B4-5A27-FEA0-B4A9-7D8735C5A4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40" y="-1760220"/>
            <a:ext cx="13441680" cy="10081260"/>
          </a:xfrm>
          <a:prstGeom prst="rect">
            <a:avLst/>
          </a:prstGeom>
        </p:spPr>
      </p:pic>
      <p:sp>
        <p:nvSpPr>
          <p:cNvPr id="105474" name="Text Box 6"/>
          <p:cNvSpPr txBox="1">
            <a:spLocks noChangeArrowheads="1"/>
          </p:cNvSpPr>
          <p:nvPr/>
        </p:nvSpPr>
        <p:spPr bwMode="auto">
          <a:xfrm>
            <a:off x="430213" y="6022042"/>
            <a:ext cx="5976316" cy="523220"/>
          </a:xfrm>
          <a:prstGeom prst="rect">
            <a:avLst/>
          </a:prstGeom>
          <a:noFill/>
          <a:ln w="9525">
            <a:noFill/>
            <a:miter lim="800000"/>
            <a:headEnd/>
            <a:tailEnd/>
          </a:ln>
        </p:spPr>
        <p:txBody>
          <a:bodyPr wrap="none">
            <a:spAutoFit/>
          </a:bodyPr>
          <a:lstStyle/>
          <a:p>
            <a:pPr>
              <a:defRPr/>
            </a:pPr>
            <a:r>
              <a:rPr kumimoji="1" lang="nl-NL" altLang="zh-CN" sz="2800" b="1" dirty="0">
                <a:solidFill>
                  <a:srgbClr val="FFFF00"/>
                </a:solidFill>
                <a:latin typeface="Arial" charset="0"/>
                <a:ea typeface="宋体"/>
                <a:cs typeface="Arial" charset="0"/>
              </a:rPr>
              <a:t>Wheat-</a:t>
            </a:r>
            <a:r>
              <a:rPr kumimoji="1" lang="nl-NL" altLang="zh-CN" sz="2800" b="1" dirty="0" err="1">
                <a:solidFill>
                  <a:srgbClr val="FFFF00"/>
                </a:solidFill>
                <a:latin typeface="Arial" charset="0"/>
                <a:ea typeface="宋体"/>
                <a:cs typeface="Arial" charset="0"/>
              </a:rPr>
              <a:t>sunflower</a:t>
            </a:r>
            <a:r>
              <a:rPr kumimoji="1" lang="nl-NL" altLang="zh-CN" sz="2800" b="1" dirty="0">
                <a:solidFill>
                  <a:srgbClr val="FFFF00"/>
                </a:solidFill>
                <a:latin typeface="Arial" charset="0"/>
                <a:ea typeface="宋体"/>
                <a:cs typeface="Arial" charset="0"/>
              </a:rPr>
              <a:t> (</a:t>
            </a:r>
            <a:r>
              <a:rPr kumimoji="1" lang="nl-NL" altLang="zh-CN" sz="2800" b="1" dirty="0" err="1">
                <a:solidFill>
                  <a:srgbClr val="FFFF00"/>
                </a:solidFill>
                <a:latin typeface="Arial" charset="0"/>
                <a:ea typeface="宋体"/>
                <a:cs typeface="Arial" charset="0"/>
              </a:rPr>
              <a:t>Hanging</a:t>
            </a:r>
            <a:r>
              <a:rPr kumimoji="1" lang="nl-NL" altLang="zh-CN" sz="2800" b="1" dirty="0">
                <a:solidFill>
                  <a:srgbClr val="FFFF00"/>
                </a:solidFill>
                <a:latin typeface="Arial" charset="0"/>
                <a:ea typeface="宋体"/>
                <a:cs typeface="Arial" charset="0"/>
              </a:rPr>
              <a:t> </a:t>
            </a:r>
            <a:r>
              <a:rPr kumimoji="1" lang="nl-NL" altLang="zh-CN" sz="2800" b="1" dirty="0" err="1">
                <a:solidFill>
                  <a:srgbClr val="FFFF00"/>
                </a:solidFill>
                <a:latin typeface="Arial" charset="0"/>
                <a:ea typeface="宋体"/>
                <a:cs typeface="Arial" charset="0"/>
              </a:rPr>
              <a:t>Houqi</a:t>
            </a:r>
            <a:r>
              <a:rPr kumimoji="1" lang="nl-NL" altLang="zh-CN" sz="2800" b="1" dirty="0">
                <a:solidFill>
                  <a:srgbClr val="FFFF00"/>
                </a:solidFill>
                <a:latin typeface="Arial" charset="0"/>
                <a:ea typeface="宋体"/>
                <a:cs typeface="Arial" charset="0"/>
              </a:rPr>
              <a:t>)</a:t>
            </a:r>
          </a:p>
        </p:txBody>
      </p:sp>
      <p:sp>
        <p:nvSpPr>
          <p:cNvPr id="105475" name="Text Box 10"/>
          <p:cNvSpPr txBox="1">
            <a:spLocks noChangeArrowheads="1"/>
          </p:cNvSpPr>
          <p:nvPr/>
        </p:nvSpPr>
        <p:spPr bwMode="auto">
          <a:xfrm>
            <a:off x="2046288" y="325438"/>
            <a:ext cx="8107362" cy="641350"/>
          </a:xfrm>
          <a:prstGeom prst="rect">
            <a:avLst/>
          </a:prstGeom>
          <a:noFill/>
          <a:ln w="9525">
            <a:noFill/>
            <a:miter lim="800000"/>
            <a:headEnd/>
            <a:tailEnd/>
          </a:ln>
        </p:spPr>
        <p:txBody>
          <a:bodyPr wrap="none">
            <a:spAutoFit/>
          </a:bodyPr>
          <a:lstStyle/>
          <a:p>
            <a:pPr>
              <a:defRPr/>
            </a:pPr>
            <a:r>
              <a:rPr kumimoji="1" lang="nl-NL" altLang="zh-CN" sz="3600" b="1" dirty="0" err="1">
                <a:solidFill>
                  <a:srgbClr val="000000"/>
                </a:solidFill>
                <a:ea typeface="宋体"/>
                <a:cs typeface="Arial" charset="0"/>
              </a:rPr>
              <a:t>There</a:t>
            </a:r>
            <a:r>
              <a:rPr kumimoji="1" lang="nl-NL" altLang="zh-CN" sz="3600" b="1" dirty="0">
                <a:solidFill>
                  <a:srgbClr val="000000"/>
                </a:solidFill>
                <a:ea typeface="宋体"/>
                <a:cs typeface="Arial" charset="0"/>
              </a:rPr>
              <a:t> is </a:t>
            </a:r>
            <a:r>
              <a:rPr kumimoji="1" lang="nl-NL" altLang="zh-CN" sz="3600" b="1" dirty="0" err="1">
                <a:solidFill>
                  <a:srgbClr val="000000"/>
                </a:solidFill>
                <a:ea typeface="宋体"/>
                <a:cs typeface="Arial" charset="0"/>
              </a:rPr>
              <a:t>an</a:t>
            </a:r>
            <a:r>
              <a:rPr kumimoji="1" lang="nl-NL" altLang="zh-CN" sz="3600" b="1" dirty="0">
                <a:solidFill>
                  <a:srgbClr val="000000"/>
                </a:solidFill>
                <a:ea typeface="宋体"/>
                <a:cs typeface="Arial" charset="0"/>
              </a:rPr>
              <a:t> </a:t>
            </a:r>
            <a:r>
              <a:rPr kumimoji="1" lang="nl-NL" altLang="zh-CN" sz="3600" b="1" dirty="0" err="1">
                <a:solidFill>
                  <a:srgbClr val="000000"/>
                </a:solidFill>
                <a:ea typeface="宋体"/>
                <a:cs typeface="Arial" charset="0"/>
              </a:rPr>
              <a:t>incredible</a:t>
            </a:r>
            <a:r>
              <a:rPr kumimoji="1" lang="nl-NL" altLang="zh-CN" sz="3600" b="1" dirty="0">
                <a:solidFill>
                  <a:srgbClr val="000000"/>
                </a:solidFill>
                <a:ea typeface="宋体"/>
                <a:cs typeface="Arial" charset="0"/>
              </a:rPr>
              <a:t> </a:t>
            </a:r>
            <a:r>
              <a:rPr kumimoji="1" lang="nl-NL" altLang="zh-CN" sz="3600" b="1" dirty="0" err="1">
                <a:solidFill>
                  <a:srgbClr val="000000"/>
                </a:solidFill>
                <a:ea typeface="宋体"/>
                <a:cs typeface="Arial" charset="0"/>
              </a:rPr>
              <a:t>diversity</a:t>
            </a:r>
            <a:r>
              <a:rPr kumimoji="1" lang="nl-NL" altLang="zh-CN" sz="3600" b="1" dirty="0">
                <a:solidFill>
                  <a:srgbClr val="000000"/>
                </a:solidFill>
                <a:ea typeface="宋体"/>
                <a:cs typeface="Arial" charset="0"/>
              </a:rPr>
              <a:t> of systems</a:t>
            </a:r>
          </a:p>
        </p:txBody>
      </p:sp>
    </p:spTree>
    <p:extLst>
      <p:ext uri="{BB962C8B-B14F-4D97-AF65-F5344CB8AC3E}">
        <p14:creationId xmlns:p14="http://schemas.microsoft.com/office/powerpoint/2010/main" val="1490103579"/>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plant&#10;&#10;Description automatically generated">
            <a:extLst>
              <a:ext uri="{FF2B5EF4-FFF2-40B4-BE49-F238E27FC236}">
                <a16:creationId xmlns:a16="http://schemas.microsoft.com/office/drawing/2014/main" id="{31457B67-0169-40FD-21BA-4147AF4BA1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821249" y="-6361779"/>
            <a:ext cx="18291698" cy="13716000"/>
          </a:xfrm>
          <a:prstGeom prst="rect">
            <a:avLst/>
          </a:prstGeom>
        </p:spPr>
      </p:pic>
      <p:sp>
        <p:nvSpPr>
          <p:cNvPr id="105474" name="Text Box 6"/>
          <p:cNvSpPr txBox="1">
            <a:spLocks noChangeArrowheads="1"/>
          </p:cNvSpPr>
          <p:nvPr/>
        </p:nvSpPr>
        <p:spPr bwMode="auto">
          <a:xfrm>
            <a:off x="415794" y="6009342"/>
            <a:ext cx="6940811" cy="523220"/>
          </a:xfrm>
          <a:prstGeom prst="rect">
            <a:avLst/>
          </a:prstGeom>
          <a:noFill/>
          <a:ln w="9525">
            <a:noFill/>
            <a:miter lim="800000"/>
            <a:headEnd/>
            <a:tailEnd/>
          </a:ln>
        </p:spPr>
        <p:txBody>
          <a:bodyPr wrap="none">
            <a:spAutoFit/>
          </a:bodyPr>
          <a:lstStyle/>
          <a:p>
            <a:pPr>
              <a:defRPr/>
            </a:pPr>
            <a:r>
              <a:rPr kumimoji="1" lang="nl-NL" altLang="zh-CN" sz="2800" b="1" dirty="0" err="1">
                <a:solidFill>
                  <a:srgbClr val="FFFF00"/>
                </a:solidFill>
                <a:latin typeface="Arial" charset="0"/>
                <a:ea typeface="宋体"/>
                <a:cs typeface="Arial" charset="0"/>
              </a:rPr>
              <a:t>Watermelon-sunflower</a:t>
            </a:r>
            <a:r>
              <a:rPr kumimoji="1" lang="nl-NL" altLang="zh-CN" sz="2800" b="1" dirty="0">
                <a:solidFill>
                  <a:srgbClr val="FFFF00"/>
                </a:solidFill>
                <a:latin typeface="Arial" charset="0"/>
                <a:ea typeface="宋体"/>
                <a:cs typeface="Arial" charset="0"/>
              </a:rPr>
              <a:t> (</a:t>
            </a:r>
            <a:r>
              <a:rPr kumimoji="1" lang="nl-NL" altLang="zh-CN" sz="2800" b="1" dirty="0" err="1">
                <a:solidFill>
                  <a:srgbClr val="FFFF00"/>
                </a:solidFill>
                <a:latin typeface="Arial" charset="0"/>
                <a:ea typeface="宋体"/>
                <a:cs typeface="Arial" charset="0"/>
              </a:rPr>
              <a:t>Hanging</a:t>
            </a:r>
            <a:r>
              <a:rPr kumimoji="1" lang="nl-NL" altLang="zh-CN" sz="2800" b="1" dirty="0">
                <a:solidFill>
                  <a:srgbClr val="FFFF00"/>
                </a:solidFill>
                <a:latin typeface="Arial" charset="0"/>
                <a:ea typeface="宋体"/>
                <a:cs typeface="Arial" charset="0"/>
              </a:rPr>
              <a:t> </a:t>
            </a:r>
            <a:r>
              <a:rPr kumimoji="1" lang="nl-NL" altLang="zh-CN" sz="2800" b="1" dirty="0" err="1">
                <a:solidFill>
                  <a:srgbClr val="FFFF00"/>
                </a:solidFill>
                <a:latin typeface="Arial" charset="0"/>
                <a:ea typeface="宋体"/>
                <a:cs typeface="Arial" charset="0"/>
              </a:rPr>
              <a:t>Houqi</a:t>
            </a:r>
            <a:r>
              <a:rPr kumimoji="1" lang="nl-NL" altLang="zh-CN" sz="2800" b="1" dirty="0">
                <a:solidFill>
                  <a:srgbClr val="FFFF00"/>
                </a:solidFill>
                <a:latin typeface="Arial" charset="0"/>
                <a:ea typeface="宋体"/>
                <a:cs typeface="Arial" charset="0"/>
              </a:rPr>
              <a:t>)</a:t>
            </a:r>
          </a:p>
        </p:txBody>
      </p:sp>
      <p:sp>
        <p:nvSpPr>
          <p:cNvPr id="105475" name="Text Box 10"/>
          <p:cNvSpPr txBox="1">
            <a:spLocks noChangeArrowheads="1"/>
          </p:cNvSpPr>
          <p:nvPr/>
        </p:nvSpPr>
        <p:spPr bwMode="auto">
          <a:xfrm>
            <a:off x="2046288" y="325438"/>
            <a:ext cx="8107362" cy="641350"/>
          </a:xfrm>
          <a:prstGeom prst="rect">
            <a:avLst/>
          </a:prstGeom>
          <a:noFill/>
          <a:ln w="9525">
            <a:noFill/>
            <a:miter lim="800000"/>
            <a:headEnd/>
            <a:tailEnd/>
          </a:ln>
        </p:spPr>
        <p:txBody>
          <a:bodyPr wrap="none">
            <a:spAutoFit/>
          </a:bodyPr>
          <a:lstStyle/>
          <a:p>
            <a:pPr>
              <a:defRPr/>
            </a:pPr>
            <a:r>
              <a:rPr kumimoji="1" lang="nl-NL" altLang="zh-CN" sz="3600" b="1" dirty="0" err="1">
                <a:solidFill>
                  <a:schemeClr val="bg1"/>
                </a:solidFill>
                <a:ea typeface="宋体"/>
                <a:cs typeface="Arial" charset="0"/>
              </a:rPr>
              <a:t>There</a:t>
            </a:r>
            <a:r>
              <a:rPr kumimoji="1" lang="nl-NL" altLang="zh-CN" sz="3600" b="1" dirty="0">
                <a:solidFill>
                  <a:schemeClr val="bg1"/>
                </a:solidFill>
                <a:ea typeface="宋体"/>
                <a:cs typeface="Arial" charset="0"/>
              </a:rPr>
              <a:t> is </a:t>
            </a:r>
            <a:r>
              <a:rPr kumimoji="1" lang="nl-NL" altLang="zh-CN" sz="3600" b="1" dirty="0" err="1">
                <a:solidFill>
                  <a:schemeClr val="bg1"/>
                </a:solidFill>
                <a:ea typeface="宋体"/>
                <a:cs typeface="Arial" charset="0"/>
              </a:rPr>
              <a:t>an</a:t>
            </a:r>
            <a:r>
              <a:rPr kumimoji="1" lang="nl-NL" altLang="zh-CN" sz="3600" b="1" dirty="0">
                <a:solidFill>
                  <a:schemeClr val="bg1"/>
                </a:solidFill>
                <a:ea typeface="宋体"/>
                <a:cs typeface="Arial" charset="0"/>
              </a:rPr>
              <a:t> </a:t>
            </a:r>
            <a:r>
              <a:rPr kumimoji="1" lang="nl-NL" altLang="zh-CN" sz="3600" b="1" dirty="0" err="1">
                <a:solidFill>
                  <a:schemeClr val="bg1"/>
                </a:solidFill>
                <a:ea typeface="宋体"/>
                <a:cs typeface="Arial" charset="0"/>
              </a:rPr>
              <a:t>incredible</a:t>
            </a:r>
            <a:r>
              <a:rPr kumimoji="1" lang="nl-NL" altLang="zh-CN" sz="3600" b="1" dirty="0">
                <a:solidFill>
                  <a:schemeClr val="bg1"/>
                </a:solidFill>
                <a:ea typeface="宋体"/>
                <a:cs typeface="Arial" charset="0"/>
              </a:rPr>
              <a:t> </a:t>
            </a:r>
            <a:r>
              <a:rPr kumimoji="1" lang="nl-NL" altLang="zh-CN" sz="3600" b="1" dirty="0" err="1">
                <a:solidFill>
                  <a:schemeClr val="bg1"/>
                </a:solidFill>
                <a:ea typeface="宋体"/>
                <a:cs typeface="Arial" charset="0"/>
              </a:rPr>
              <a:t>diversity</a:t>
            </a:r>
            <a:r>
              <a:rPr kumimoji="1" lang="nl-NL" altLang="zh-CN" sz="3600" b="1" dirty="0">
                <a:solidFill>
                  <a:schemeClr val="bg1"/>
                </a:solidFill>
                <a:ea typeface="宋体"/>
                <a:cs typeface="Arial" charset="0"/>
              </a:rPr>
              <a:t> of systems</a:t>
            </a:r>
          </a:p>
        </p:txBody>
      </p:sp>
    </p:spTree>
    <p:extLst>
      <p:ext uri="{BB962C8B-B14F-4D97-AF65-F5344CB8AC3E}">
        <p14:creationId xmlns:p14="http://schemas.microsoft.com/office/powerpoint/2010/main" val="3909371052"/>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69173-482D-94A2-9204-CD6E84E4D4FE}"/>
              </a:ext>
            </a:extLst>
          </p:cNvPr>
          <p:cNvSpPr>
            <a:spLocks noGrp="1"/>
          </p:cNvSpPr>
          <p:nvPr>
            <p:ph type="title"/>
          </p:nvPr>
        </p:nvSpPr>
        <p:spPr>
          <a:xfrm>
            <a:off x="613861" y="537326"/>
            <a:ext cx="11257061" cy="791650"/>
          </a:xfrm>
        </p:spPr>
        <p:txBody>
          <a:bodyPr/>
          <a:lstStyle/>
          <a:p>
            <a:r>
              <a:rPr lang="en-US" dirty="0"/>
              <a:t>Adoption of intercropping</a:t>
            </a:r>
          </a:p>
        </p:txBody>
      </p:sp>
      <p:sp>
        <p:nvSpPr>
          <p:cNvPr id="3" name="Text Placeholder 2">
            <a:extLst>
              <a:ext uri="{FF2B5EF4-FFF2-40B4-BE49-F238E27FC236}">
                <a16:creationId xmlns:a16="http://schemas.microsoft.com/office/drawing/2014/main" id="{09DA4AC3-4896-5010-58DB-33DB2686D05B}"/>
              </a:ext>
            </a:extLst>
          </p:cNvPr>
          <p:cNvSpPr>
            <a:spLocks noGrp="1"/>
          </p:cNvSpPr>
          <p:nvPr>
            <p:ph type="body" sz="quarter" idx="10"/>
          </p:nvPr>
        </p:nvSpPr>
        <p:spPr/>
        <p:txBody>
          <a:bodyPr/>
          <a:lstStyle/>
          <a:p>
            <a:r>
              <a:rPr lang="en-US" dirty="0"/>
              <a:t>Not widespread in modern agriculture</a:t>
            </a:r>
          </a:p>
          <a:p>
            <a:r>
              <a:rPr lang="en-US" dirty="0"/>
              <a:t>More prevalent in smallholder agriculture in the global south</a:t>
            </a:r>
          </a:p>
          <a:p>
            <a:r>
              <a:rPr lang="en-US" dirty="0"/>
              <a:t>Smallholder farmers use intercropping to fully utilize their land, and increase food production (LER) and income</a:t>
            </a:r>
          </a:p>
          <a:p>
            <a:r>
              <a:rPr lang="en-US" dirty="0"/>
              <a:t>But many types of intercrop are difficult to mechanize (</a:t>
            </a:r>
            <a:r>
              <a:rPr lang="en-US" b="1" dirty="0"/>
              <a:t>key challenge</a:t>
            </a:r>
            <a:r>
              <a:rPr lang="en-US" dirty="0"/>
              <a:t>) or market (supply chain)</a:t>
            </a:r>
          </a:p>
          <a:p>
            <a:r>
              <a:rPr lang="en-US" dirty="0"/>
              <a:t>Survey in China indicated 2% intercropping, 3% agroforestry (Hong et al., 2017)</a:t>
            </a:r>
          </a:p>
          <a:p>
            <a:r>
              <a:rPr lang="en-US" dirty="0"/>
              <a:t>Why study intercropping?: potential contribution to making agriculture more sustainable</a:t>
            </a:r>
          </a:p>
        </p:txBody>
      </p:sp>
      <p:sp>
        <p:nvSpPr>
          <p:cNvPr id="6" name="TextBox 5">
            <a:extLst>
              <a:ext uri="{FF2B5EF4-FFF2-40B4-BE49-F238E27FC236}">
                <a16:creationId xmlns:a16="http://schemas.microsoft.com/office/drawing/2014/main" id="{85A72AE6-C5BB-05F5-DC74-B8CD6F5E3ABC}"/>
              </a:ext>
            </a:extLst>
          </p:cNvPr>
          <p:cNvSpPr txBox="1"/>
          <p:nvPr/>
        </p:nvSpPr>
        <p:spPr>
          <a:xfrm>
            <a:off x="7504017" y="6431122"/>
            <a:ext cx="4572000" cy="307777"/>
          </a:xfrm>
          <a:prstGeom prst="rect">
            <a:avLst/>
          </a:prstGeom>
          <a:noFill/>
        </p:spPr>
        <p:txBody>
          <a:bodyPr wrap="square">
            <a:spAutoFit/>
          </a:bodyPr>
          <a:lstStyle/>
          <a:p>
            <a:pPr algn="r"/>
            <a:r>
              <a:rPr lang="en-US" sz="1400" dirty="0">
                <a:solidFill>
                  <a:srgbClr val="0080AC"/>
                </a:solidFill>
                <a:latin typeface="CharisSIL"/>
              </a:rPr>
              <a:t>Agriculture, Ecosystems and Environment 244 (2017) 52–61</a:t>
            </a:r>
            <a:endParaRPr lang="en-US" sz="4000" dirty="0"/>
          </a:p>
        </p:txBody>
      </p:sp>
    </p:spTree>
    <p:extLst>
      <p:ext uri="{BB962C8B-B14F-4D97-AF65-F5344CB8AC3E}">
        <p14:creationId xmlns:p14="http://schemas.microsoft.com/office/powerpoint/2010/main" val="2198032883"/>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DB189B0-C4E1-32A4-4EAA-97524C05EB9B}"/>
              </a:ext>
            </a:extLst>
          </p:cNvPr>
          <p:cNvSpPr>
            <a:spLocks noGrp="1"/>
          </p:cNvSpPr>
          <p:nvPr>
            <p:ph type="body" sz="quarter" idx="10"/>
          </p:nvPr>
        </p:nvSpPr>
        <p:spPr>
          <a:xfrm>
            <a:off x="839391" y="3074822"/>
            <a:ext cx="10521185" cy="3302947"/>
          </a:xfrm>
        </p:spPr>
        <p:txBody>
          <a:bodyPr/>
          <a:lstStyle/>
          <a:p>
            <a:r>
              <a:rPr lang="en-US" dirty="0"/>
              <a:t>Intercropping has high land use efficiency (LER)</a:t>
            </a:r>
          </a:p>
          <a:p>
            <a:r>
              <a:rPr lang="en-US" dirty="0"/>
              <a:t>It can improve the capture of resources (N) and it can suppress pests, diseases and weeds</a:t>
            </a:r>
          </a:p>
          <a:p>
            <a:r>
              <a:rPr lang="en-US" dirty="0"/>
              <a:t>It improves N cycling in agricultural systems</a:t>
            </a:r>
          </a:p>
          <a:p>
            <a:r>
              <a:rPr lang="en-US" b="1" dirty="0"/>
              <a:t>But is it more productive than the most productive sole crop in the mixture (e.g. maize)?</a:t>
            </a:r>
          </a:p>
          <a:p>
            <a:r>
              <a:rPr lang="en-US" dirty="0"/>
              <a:t>In other words: does intercropping show </a:t>
            </a:r>
            <a:r>
              <a:rPr lang="en-US" b="1" dirty="0"/>
              <a:t>transgressive</a:t>
            </a:r>
            <a:r>
              <a:rPr lang="en-US" dirty="0"/>
              <a:t> overyielding?</a:t>
            </a:r>
          </a:p>
        </p:txBody>
      </p:sp>
      <p:sp>
        <p:nvSpPr>
          <p:cNvPr id="2" name="Slide Number Placeholder 1">
            <a:extLst>
              <a:ext uri="{FF2B5EF4-FFF2-40B4-BE49-F238E27FC236}">
                <a16:creationId xmlns:a16="http://schemas.microsoft.com/office/drawing/2014/main" id="{DD93DA06-1859-0F56-A546-56AA9D939560}"/>
              </a:ext>
            </a:extLst>
          </p:cNvPr>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14</a:t>
            </a:fld>
            <a:endParaRPr lang="en-GB" dirty="0"/>
          </a:p>
        </p:txBody>
      </p:sp>
      <p:pic>
        <p:nvPicPr>
          <p:cNvPr id="4" name="Picture 3">
            <a:extLst>
              <a:ext uri="{FF2B5EF4-FFF2-40B4-BE49-F238E27FC236}">
                <a16:creationId xmlns:a16="http://schemas.microsoft.com/office/drawing/2014/main" id="{B1079472-CB61-E1FA-2824-A9F6431FCF68}"/>
              </a:ext>
            </a:extLst>
          </p:cNvPr>
          <p:cNvPicPr>
            <a:picLocks noChangeAspect="1"/>
          </p:cNvPicPr>
          <p:nvPr/>
        </p:nvPicPr>
        <p:blipFill>
          <a:blip r:embed="rId2"/>
          <a:stretch>
            <a:fillRect/>
          </a:stretch>
        </p:blipFill>
        <p:spPr>
          <a:xfrm>
            <a:off x="455215" y="614914"/>
            <a:ext cx="11101785" cy="2304708"/>
          </a:xfrm>
          <a:prstGeom prst="rect">
            <a:avLst/>
          </a:prstGeom>
        </p:spPr>
      </p:pic>
    </p:spTree>
    <p:extLst>
      <p:ext uri="{BB962C8B-B14F-4D97-AF65-F5344CB8AC3E}">
        <p14:creationId xmlns:p14="http://schemas.microsoft.com/office/powerpoint/2010/main" val="870516527"/>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4F516-0868-DEA5-EC46-D11E938A55CC}"/>
              </a:ext>
            </a:extLst>
          </p:cNvPr>
          <p:cNvSpPr>
            <a:spLocks noGrp="1"/>
          </p:cNvSpPr>
          <p:nvPr>
            <p:ph type="title"/>
          </p:nvPr>
        </p:nvSpPr>
        <p:spPr>
          <a:xfrm>
            <a:off x="732942" y="453869"/>
            <a:ext cx="10602234" cy="1304611"/>
          </a:xfrm>
        </p:spPr>
        <p:txBody>
          <a:bodyPr/>
          <a:lstStyle/>
          <a:p>
            <a:r>
              <a:rPr lang="en-US" dirty="0"/>
              <a:t>Metrics for comparing the productivity of intercrops and sole crops</a:t>
            </a:r>
          </a:p>
        </p:txBody>
      </p:sp>
      <p:sp>
        <p:nvSpPr>
          <p:cNvPr id="3" name="Text Placeholder 2">
            <a:extLst>
              <a:ext uri="{FF2B5EF4-FFF2-40B4-BE49-F238E27FC236}">
                <a16:creationId xmlns:a16="http://schemas.microsoft.com/office/drawing/2014/main" id="{12456D0D-1A03-BD15-8337-A130F89B1425}"/>
              </a:ext>
            </a:extLst>
          </p:cNvPr>
          <p:cNvSpPr>
            <a:spLocks noGrp="1"/>
          </p:cNvSpPr>
          <p:nvPr>
            <p:ph type="body" sz="quarter" idx="10"/>
          </p:nvPr>
        </p:nvSpPr>
        <p:spPr>
          <a:xfrm>
            <a:off x="732942" y="1974949"/>
            <a:ext cx="11361584" cy="4089600"/>
          </a:xfrm>
        </p:spPr>
        <p:txBody>
          <a:bodyPr/>
          <a:lstStyle/>
          <a:p>
            <a:r>
              <a:rPr lang="en-US" dirty="0"/>
              <a:t>Land equivalent ratio (Mead &amp; Willey, 1980)</a:t>
            </a:r>
          </a:p>
          <a:p>
            <a:r>
              <a:rPr lang="en-US" dirty="0"/>
              <a:t>Net Effect Ratio (Cardinale et al. 2007)</a:t>
            </a:r>
          </a:p>
          <a:p>
            <a:r>
              <a:rPr lang="en-US" dirty="0"/>
              <a:t>Transgressive overyielding index (Cardinale et al. 2007)</a:t>
            </a:r>
          </a:p>
        </p:txBody>
      </p:sp>
      <p:sp>
        <p:nvSpPr>
          <p:cNvPr id="4" name="Slide Number Placeholder 3">
            <a:extLst>
              <a:ext uri="{FF2B5EF4-FFF2-40B4-BE49-F238E27FC236}">
                <a16:creationId xmlns:a16="http://schemas.microsoft.com/office/drawing/2014/main" id="{E7DFB89B-97A2-C43D-1797-0DBAC3D51C80}"/>
              </a:ext>
            </a:extLst>
          </p:cNvPr>
          <p:cNvSpPr>
            <a:spLocks noGrp="1"/>
          </p:cNvSpPr>
          <p:nvPr>
            <p:ph type="sldNum" sz="quarter" idx="11"/>
          </p:nvPr>
        </p:nvSpPr>
        <p:spPr>
          <a:xfrm>
            <a:off x="11335176" y="6510165"/>
            <a:ext cx="624000" cy="164250"/>
          </a:xfrm>
        </p:spPr>
        <p:txBody>
          <a:bodyPr/>
          <a:lstStyle/>
          <a:p>
            <a:pPr algn="r">
              <a:lnSpc>
                <a:spcPts val="1200"/>
              </a:lnSpc>
            </a:pPr>
            <a:fld id="{F25965E0-7062-474C-8671-DB3A3CE669B0}" type="slidenum">
              <a:rPr lang="en-GB" smtClean="0"/>
              <a:pPr algn="r">
                <a:lnSpc>
                  <a:spcPts val="1200"/>
                </a:lnSpc>
              </a:pPr>
              <a:t>15</a:t>
            </a:fld>
            <a:endParaRPr lang="en-GB" dirty="0"/>
          </a:p>
        </p:txBody>
      </p:sp>
      <p:pic>
        <p:nvPicPr>
          <p:cNvPr id="6" name="Picture 5">
            <a:extLst>
              <a:ext uri="{FF2B5EF4-FFF2-40B4-BE49-F238E27FC236}">
                <a16:creationId xmlns:a16="http://schemas.microsoft.com/office/drawing/2014/main" id="{95CD678C-4B9E-7BC8-C1D7-5F708EACB1F3}"/>
              </a:ext>
            </a:extLst>
          </p:cNvPr>
          <p:cNvPicPr>
            <a:picLocks noChangeAspect="1"/>
          </p:cNvPicPr>
          <p:nvPr/>
        </p:nvPicPr>
        <p:blipFill rotWithShape="1">
          <a:blip r:embed="rId2"/>
          <a:srcRect r="833"/>
          <a:stretch/>
        </p:blipFill>
        <p:spPr>
          <a:xfrm>
            <a:off x="732942" y="3684534"/>
            <a:ext cx="9808058" cy="2719597"/>
          </a:xfrm>
          <a:prstGeom prst="rect">
            <a:avLst/>
          </a:prstGeom>
        </p:spPr>
      </p:pic>
    </p:spTree>
    <p:extLst>
      <p:ext uri="{BB962C8B-B14F-4D97-AF65-F5344CB8AC3E}">
        <p14:creationId xmlns:p14="http://schemas.microsoft.com/office/powerpoint/2010/main" val="3279667473"/>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0312F-B313-536A-B5D9-E8E6D76391E5}"/>
              </a:ext>
            </a:extLst>
          </p:cNvPr>
          <p:cNvSpPr>
            <a:spLocks noGrp="1"/>
          </p:cNvSpPr>
          <p:nvPr>
            <p:ph type="title"/>
          </p:nvPr>
        </p:nvSpPr>
        <p:spPr>
          <a:xfrm>
            <a:off x="618642" y="485137"/>
            <a:ext cx="10912958" cy="791650"/>
          </a:xfrm>
        </p:spPr>
        <p:txBody>
          <a:bodyPr/>
          <a:lstStyle/>
          <a:p>
            <a:r>
              <a:rPr lang="en-US" dirty="0"/>
              <a:t>The three metrics measure different things</a:t>
            </a:r>
          </a:p>
        </p:txBody>
      </p:sp>
      <p:sp>
        <p:nvSpPr>
          <p:cNvPr id="3" name="Text Placeholder 2">
            <a:extLst>
              <a:ext uri="{FF2B5EF4-FFF2-40B4-BE49-F238E27FC236}">
                <a16:creationId xmlns:a16="http://schemas.microsoft.com/office/drawing/2014/main" id="{078D6B8D-CB64-9F22-511E-C3C4D4B2D8FD}"/>
              </a:ext>
            </a:extLst>
          </p:cNvPr>
          <p:cNvSpPr>
            <a:spLocks noGrp="1"/>
          </p:cNvSpPr>
          <p:nvPr>
            <p:ph type="body" sz="quarter" idx="10"/>
          </p:nvPr>
        </p:nvSpPr>
        <p:spPr>
          <a:xfrm>
            <a:off x="618642" y="1757597"/>
            <a:ext cx="10912958" cy="3784528"/>
          </a:xfrm>
        </p:spPr>
        <p:txBody>
          <a:bodyPr/>
          <a:lstStyle/>
          <a:p>
            <a:r>
              <a:rPr lang="en-US" sz="2000" b="1" dirty="0"/>
              <a:t>Land equivalent ratio (LER): </a:t>
            </a:r>
            <a:r>
              <a:rPr lang="en-US" sz="2000" dirty="0"/>
              <a:t>How much land do sole crops and intercrops require for the same product output? This metric recognizes that we may </a:t>
            </a:r>
            <a:r>
              <a:rPr lang="en-US" sz="2000" b="1" dirty="0"/>
              <a:t>require</a:t>
            </a:r>
            <a:r>
              <a:rPr lang="en-US" sz="2000" dirty="0"/>
              <a:t> to have the product of a less productive species</a:t>
            </a:r>
          </a:p>
          <a:p>
            <a:r>
              <a:rPr lang="en-US" sz="2000" b="1" dirty="0"/>
              <a:t>Net effect ratio (NER): </a:t>
            </a:r>
            <a:r>
              <a:rPr lang="en-US" sz="2000" dirty="0"/>
              <a:t>What is the total production in a mixture (e.g. total grain, total energy, total protein) in comparison to the </a:t>
            </a:r>
            <a:r>
              <a:rPr lang="en-US" sz="2000" i="1" dirty="0"/>
              <a:t>expected</a:t>
            </a:r>
            <a:r>
              <a:rPr lang="en-US" sz="2000" dirty="0"/>
              <a:t> total production in that mixture? </a:t>
            </a:r>
            <a:r>
              <a:rPr lang="en-US" sz="2000" i="1" dirty="0"/>
              <a:t>Expected</a:t>
            </a:r>
            <a:r>
              <a:rPr lang="en-US" sz="2000" dirty="0"/>
              <a:t> is a weighted average of the sole crops. This metric compares the total aggregate output of the intercrop and the </a:t>
            </a:r>
            <a:r>
              <a:rPr lang="en-US" sz="2000" b="1" dirty="0"/>
              <a:t>average</a:t>
            </a:r>
            <a:r>
              <a:rPr lang="en-US" sz="2000" dirty="0"/>
              <a:t> of the two sole crops (bulk)</a:t>
            </a:r>
          </a:p>
          <a:p>
            <a:r>
              <a:rPr lang="en-US" sz="2000" b="1" dirty="0"/>
              <a:t>Transgressive overyielding index (TOI): </a:t>
            </a:r>
            <a:r>
              <a:rPr lang="en-US" sz="2000" dirty="0"/>
              <a:t>does</a:t>
            </a:r>
            <a:r>
              <a:rPr lang="en-US" sz="2000" b="1" dirty="0"/>
              <a:t> </a:t>
            </a:r>
            <a:r>
              <a:rPr lang="en-US" sz="2000" dirty="0"/>
              <a:t>the intercrop have greater total production than the </a:t>
            </a:r>
            <a:r>
              <a:rPr lang="en-US" sz="2000" i="1" dirty="0"/>
              <a:t>most productive</a:t>
            </a:r>
            <a:r>
              <a:rPr lang="en-US" sz="2000" dirty="0"/>
              <a:t> sole crop? This metric compares the total aggregate output of the intercrop and the </a:t>
            </a:r>
            <a:r>
              <a:rPr lang="en-US" sz="2000" b="1" dirty="0"/>
              <a:t>best</a:t>
            </a:r>
            <a:r>
              <a:rPr lang="en-US" sz="2000" dirty="0"/>
              <a:t> of the sole crops (bulk)</a:t>
            </a:r>
          </a:p>
        </p:txBody>
      </p:sp>
      <p:sp>
        <p:nvSpPr>
          <p:cNvPr id="4" name="Slide Number Placeholder 3">
            <a:extLst>
              <a:ext uri="{FF2B5EF4-FFF2-40B4-BE49-F238E27FC236}">
                <a16:creationId xmlns:a16="http://schemas.microsoft.com/office/drawing/2014/main" id="{6CE1382C-424B-581C-CD9F-8AEDEEDBFDF9}"/>
              </a:ext>
            </a:extLst>
          </p:cNvPr>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16</a:t>
            </a:fld>
            <a:endParaRPr lang="en-GB" dirty="0"/>
          </a:p>
        </p:txBody>
      </p:sp>
    </p:spTree>
    <p:extLst>
      <p:ext uri="{BB962C8B-B14F-4D97-AF65-F5344CB8AC3E}">
        <p14:creationId xmlns:p14="http://schemas.microsoft.com/office/powerpoint/2010/main" val="247642334"/>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0312F-B313-536A-B5D9-E8E6D76391E5}"/>
              </a:ext>
            </a:extLst>
          </p:cNvPr>
          <p:cNvSpPr>
            <a:spLocks noGrp="1"/>
          </p:cNvSpPr>
          <p:nvPr>
            <p:ph type="title"/>
          </p:nvPr>
        </p:nvSpPr>
        <p:spPr>
          <a:xfrm>
            <a:off x="584200" y="408937"/>
            <a:ext cx="10998200" cy="791650"/>
          </a:xfrm>
        </p:spPr>
        <p:txBody>
          <a:bodyPr/>
          <a:lstStyle/>
          <a:p>
            <a:r>
              <a:rPr lang="en-US" dirty="0"/>
              <a:t>Land equivalent ratio (LER)</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78D6B8D-CB64-9F22-511E-C3C4D4B2D8FD}"/>
                  </a:ext>
                </a:extLst>
              </p:cNvPr>
              <p:cNvSpPr>
                <a:spLocks noGrp="1"/>
              </p:cNvSpPr>
              <p:nvPr>
                <p:ph type="body" sz="quarter" idx="10"/>
              </p:nvPr>
            </p:nvSpPr>
            <p:spPr>
              <a:xfrm>
                <a:off x="584200" y="1414234"/>
                <a:ext cx="8521188" cy="5034829"/>
              </a:xfrm>
            </p:spPr>
            <p:txBody>
              <a:bodyPr/>
              <a:lstStyle/>
              <a:p>
                <a:pPr marL="0" indent="0">
                  <a:buNone/>
                </a:pPr>
                <a:r>
                  <a:rPr lang="en-US" sz="2000" dirty="0"/>
                  <a:t>How much land do sole crops and an intercrop require for the same product output?</a:t>
                </a:r>
              </a:p>
              <a:p>
                <a:pPr marL="0" indent="0">
                  <a:buNone/>
                </a:pPr>
                <a:endParaRPr lang="en-US" sz="2000" i="1" dirty="0">
                  <a:solidFill>
                    <a:srgbClr val="005172"/>
                  </a:solidFill>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sz="2000" i="1">
                          <a:solidFill>
                            <a:srgbClr val="005172"/>
                          </a:solidFill>
                          <a:latin typeface="Cambria Math" panose="02040503050406030204" pitchFamily="18" charset="0"/>
                        </a:rPr>
                        <m:t>𝐿𝐸𝑅</m:t>
                      </m:r>
                      <m:r>
                        <a:rPr lang="en-US" sz="2000" i="1">
                          <a:solidFill>
                            <a:srgbClr val="005172"/>
                          </a:solidFill>
                          <a:latin typeface="Cambria Math" panose="02040503050406030204" pitchFamily="18" charset="0"/>
                        </a:rPr>
                        <m:t>=</m:t>
                      </m:r>
                      <m:r>
                        <a:rPr lang="en-US" sz="2000" i="1">
                          <a:solidFill>
                            <a:srgbClr val="005172"/>
                          </a:solidFill>
                          <a:latin typeface="Cambria Math" panose="02040503050406030204" pitchFamily="18" charset="0"/>
                        </a:rPr>
                        <m:t>𝑝𝐿𝐸</m:t>
                      </m:r>
                      <m:sSub>
                        <m:sSubPr>
                          <m:ctrlPr>
                            <a:rPr lang="en-US" sz="2000" i="1">
                              <a:solidFill>
                                <a:srgbClr val="005172"/>
                              </a:solidFill>
                              <a:latin typeface="Cambria Math" panose="02040503050406030204" pitchFamily="18" charset="0"/>
                            </a:rPr>
                          </m:ctrlPr>
                        </m:sSubPr>
                        <m:e>
                          <m:r>
                            <a:rPr lang="en-US" sz="2000" i="1">
                              <a:solidFill>
                                <a:srgbClr val="005172"/>
                              </a:solidFill>
                              <a:latin typeface="Cambria Math" panose="02040503050406030204" pitchFamily="18" charset="0"/>
                            </a:rPr>
                            <m:t>𝑅</m:t>
                          </m:r>
                        </m:e>
                        <m:sub>
                          <m:r>
                            <a:rPr lang="en-US" sz="2000" i="1">
                              <a:solidFill>
                                <a:srgbClr val="005172"/>
                              </a:solidFill>
                              <a:latin typeface="Cambria Math" panose="02040503050406030204" pitchFamily="18" charset="0"/>
                            </a:rPr>
                            <m:t>1</m:t>
                          </m:r>
                        </m:sub>
                      </m:sSub>
                      <m:r>
                        <a:rPr lang="en-US" sz="2000" i="1">
                          <a:solidFill>
                            <a:srgbClr val="005172"/>
                          </a:solidFill>
                          <a:latin typeface="Cambria Math" panose="02040503050406030204" pitchFamily="18" charset="0"/>
                        </a:rPr>
                        <m:t>+</m:t>
                      </m:r>
                      <m:r>
                        <a:rPr lang="en-US" sz="2000" i="1">
                          <a:solidFill>
                            <a:srgbClr val="005172"/>
                          </a:solidFill>
                          <a:latin typeface="Cambria Math" panose="02040503050406030204" pitchFamily="18" charset="0"/>
                        </a:rPr>
                        <m:t>𝑝𝐿𝐸</m:t>
                      </m:r>
                      <m:sSub>
                        <m:sSubPr>
                          <m:ctrlPr>
                            <a:rPr lang="en-US" sz="2000" i="1">
                              <a:solidFill>
                                <a:srgbClr val="005172"/>
                              </a:solidFill>
                              <a:latin typeface="Cambria Math" panose="02040503050406030204" pitchFamily="18" charset="0"/>
                            </a:rPr>
                          </m:ctrlPr>
                        </m:sSubPr>
                        <m:e>
                          <m:r>
                            <a:rPr lang="en-US" sz="2000" i="1">
                              <a:solidFill>
                                <a:srgbClr val="005172"/>
                              </a:solidFill>
                              <a:latin typeface="Cambria Math" panose="02040503050406030204" pitchFamily="18" charset="0"/>
                            </a:rPr>
                            <m:t>𝑅</m:t>
                          </m:r>
                        </m:e>
                        <m:sub>
                          <m:r>
                            <a:rPr lang="en-US" sz="2000" i="1">
                              <a:solidFill>
                                <a:srgbClr val="005172"/>
                              </a:solidFill>
                              <a:latin typeface="Cambria Math" panose="02040503050406030204" pitchFamily="18" charset="0"/>
                            </a:rPr>
                            <m:t>2</m:t>
                          </m:r>
                        </m:sub>
                      </m:sSub>
                      <m:r>
                        <a:rPr lang="en-US" sz="2000" i="1">
                          <a:solidFill>
                            <a:srgbClr val="005172"/>
                          </a:solidFill>
                          <a:latin typeface="Cambria Math" panose="02040503050406030204" pitchFamily="18" charset="0"/>
                        </a:rPr>
                        <m:t>=</m:t>
                      </m:r>
                      <m:f>
                        <m:fPr>
                          <m:ctrlPr>
                            <a:rPr lang="en-US" sz="2000" i="1">
                              <a:solidFill>
                                <a:srgbClr val="005172"/>
                              </a:solidFill>
                              <a:latin typeface="Cambria Math" panose="02040503050406030204" pitchFamily="18" charset="0"/>
                            </a:rPr>
                          </m:ctrlPr>
                        </m:fPr>
                        <m:num>
                          <m:sSub>
                            <m:sSubPr>
                              <m:ctrlPr>
                                <a:rPr lang="en-US" sz="2000" i="1">
                                  <a:solidFill>
                                    <a:srgbClr val="005172"/>
                                  </a:solidFill>
                                  <a:latin typeface="Cambria Math" panose="02040503050406030204" pitchFamily="18" charset="0"/>
                                </a:rPr>
                              </m:ctrlPr>
                            </m:sSubPr>
                            <m:e>
                              <m:r>
                                <a:rPr lang="en-US" sz="2000" i="1">
                                  <a:solidFill>
                                    <a:srgbClr val="005172"/>
                                  </a:solidFill>
                                  <a:latin typeface="Cambria Math" panose="02040503050406030204" pitchFamily="18" charset="0"/>
                                </a:rPr>
                                <m:t>𝑌</m:t>
                              </m:r>
                            </m:e>
                            <m:sub>
                              <m:r>
                                <a:rPr lang="en-US" sz="2000" i="1">
                                  <a:solidFill>
                                    <a:srgbClr val="005172"/>
                                  </a:solidFill>
                                  <a:latin typeface="Cambria Math" panose="02040503050406030204" pitchFamily="18" charset="0"/>
                                </a:rPr>
                                <m:t>1</m:t>
                              </m:r>
                            </m:sub>
                          </m:sSub>
                        </m:num>
                        <m:den>
                          <m:sSub>
                            <m:sSubPr>
                              <m:ctrlPr>
                                <a:rPr lang="en-US" sz="2000" i="1">
                                  <a:solidFill>
                                    <a:srgbClr val="005172"/>
                                  </a:solidFill>
                                  <a:latin typeface="Cambria Math" panose="02040503050406030204" pitchFamily="18" charset="0"/>
                                </a:rPr>
                              </m:ctrlPr>
                            </m:sSubPr>
                            <m:e>
                              <m:r>
                                <a:rPr lang="en-US" sz="2000" i="1">
                                  <a:solidFill>
                                    <a:srgbClr val="005172"/>
                                  </a:solidFill>
                                  <a:latin typeface="Cambria Math" panose="02040503050406030204" pitchFamily="18" charset="0"/>
                                </a:rPr>
                                <m:t>𝑀</m:t>
                              </m:r>
                            </m:e>
                            <m:sub>
                              <m:r>
                                <a:rPr lang="en-US" sz="2000" i="1">
                                  <a:solidFill>
                                    <a:srgbClr val="005172"/>
                                  </a:solidFill>
                                  <a:latin typeface="Cambria Math" panose="02040503050406030204" pitchFamily="18" charset="0"/>
                                </a:rPr>
                                <m:t>1</m:t>
                              </m:r>
                            </m:sub>
                          </m:sSub>
                        </m:den>
                      </m:f>
                      <m:r>
                        <a:rPr lang="en-US" sz="2000" i="1">
                          <a:solidFill>
                            <a:srgbClr val="005172"/>
                          </a:solidFill>
                          <a:latin typeface="Cambria Math" panose="02040503050406030204" pitchFamily="18" charset="0"/>
                        </a:rPr>
                        <m:t>+</m:t>
                      </m:r>
                      <m:f>
                        <m:fPr>
                          <m:ctrlPr>
                            <a:rPr lang="en-US" sz="2000" i="1">
                              <a:solidFill>
                                <a:srgbClr val="005172"/>
                              </a:solidFill>
                              <a:latin typeface="Cambria Math" panose="02040503050406030204" pitchFamily="18" charset="0"/>
                            </a:rPr>
                          </m:ctrlPr>
                        </m:fPr>
                        <m:num>
                          <m:sSub>
                            <m:sSubPr>
                              <m:ctrlPr>
                                <a:rPr lang="en-US" sz="2000" i="1">
                                  <a:solidFill>
                                    <a:srgbClr val="005172"/>
                                  </a:solidFill>
                                  <a:latin typeface="Cambria Math" panose="02040503050406030204" pitchFamily="18" charset="0"/>
                                </a:rPr>
                              </m:ctrlPr>
                            </m:sSubPr>
                            <m:e>
                              <m:r>
                                <a:rPr lang="en-US" sz="2000" i="1">
                                  <a:solidFill>
                                    <a:srgbClr val="005172"/>
                                  </a:solidFill>
                                  <a:latin typeface="Cambria Math" panose="02040503050406030204" pitchFamily="18" charset="0"/>
                                </a:rPr>
                                <m:t>𝑌</m:t>
                              </m:r>
                            </m:e>
                            <m:sub>
                              <m:r>
                                <a:rPr lang="en-US" sz="2000" i="1">
                                  <a:solidFill>
                                    <a:srgbClr val="005172"/>
                                  </a:solidFill>
                                  <a:latin typeface="Cambria Math" panose="02040503050406030204" pitchFamily="18" charset="0"/>
                                </a:rPr>
                                <m:t>2</m:t>
                              </m:r>
                            </m:sub>
                          </m:sSub>
                        </m:num>
                        <m:den>
                          <m:sSub>
                            <m:sSubPr>
                              <m:ctrlPr>
                                <a:rPr lang="en-US" sz="2000" i="1">
                                  <a:solidFill>
                                    <a:srgbClr val="005172"/>
                                  </a:solidFill>
                                  <a:latin typeface="Cambria Math" panose="02040503050406030204" pitchFamily="18" charset="0"/>
                                </a:rPr>
                              </m:ctrlPr>
                            </m:sSubPr>
                            <m:e>
                              <m:r>
                                <a:rPr lang="en-US" sz="2000" i="1">
                                  <a:solidFill>
                                    <a:srgbClr val="005172"/>
                                  </a:solidFill>
                                  <a:latin typeface="Cambria Math" panose="02040503050406030204" pitchFamily="18" charset="0"/>
                                </a:rPr>
                                <m:t>𝑀</m:t>
                              </m:r>
                            </m:e>
                            <m:sub>
                              <m:r>
                                <a:rPr lang="en-US" sz="2000" i="1">
                                  <a:solidFill>
                                    <a:srgbClr val="005172"/>
                                  </a:solidFill>
                                  <a:latin typeface="Cambria Math" panose="02040503050406030204" pitchFamily="18" charset="0"/>
                                </a:rPr>
                                <m:t>2</m:t>
                              </m:r>
                            </m:sub>
                          </m:sSub>
                        </m:den>
                      </m:f>
                      <m:r>
                        <a:rPr lang="en-US" sz="2000" b="0" i="1" smtClean="0">
                          <a:solidFill>
                            <a:srgbClr val="005172"/>
                          </a:solidFill>
                          <a:latin typeface="Cambria Math" panose="02040503050406030204" pitchFamily="18" charset="0"/>
                        </a:rPr>
                        <m:t>=</m:t>
                      </m:r>
                      <m:r>
                        <a:rPr lang="en-US" sz="2000" b="0" i="1" smtClean="0">
                          <a:solidFill>
                            <a:srgbClr val="005172"/>
                          </a:solidFill>
                          <a:latin typeface="Cambria Math" panose="02040503050406030204" pitchFamily="18" charset="0"/>
                        </a:rPr>
                        <m:t>𝑅</m:t>
                      </m:r>
                      <m:sSub>
                        <m:sSubPr>
                          <m:ctrlPr>
                            <a:rPr lang="en-US" sz="2000" b="0" i="1" smtClean="0">
                              <a:solidFill>
                                <a:srgbClr val="005172"/>
                              </a:solidFill>
                              <a:latin typeface="Cambria Math" panose="02040503050406030204" pitchFamily="18" charset="0"/>
                            </a:rPr>
                          </m:ctrlPr>
                        </m:sSubPr>
                        <m:e>
                          <m:r>
                            <a:rPr lang="en-US" sz="2000" b="0" i="1" smtClean="0">
                              <a:solidFill>
                                <a:srgbClr val="005172"/>
                              </a:solidFill>
                              <a:latin typeface="Cambria Math" panose="02040503050406030204" pitchFamily="18" charset="0"/>
                            </a:rPr>
                            <m:t>𝑌</m:t>
                          </m:r>
                        </m:e>
                        <m:sub>
                          <m:r>
                            <a:rPr lang="en-US" sz="2000" b="0" i="1" smtClean="0">
                              <a:solidFill>
                                <a:srgbClr val="005172"/>
                              </a:solidFill>
                              <a:latin typeface="Cambria Math" panose="02040503050406030204" pitchFamily="18" charset="0"/>
                            </a:rPr>
                            <m:t>1</m:t>
                          </m:r>
                        </m:sub>
                      </m:sSub>
                      <m:r>
                        <a:rPr lang="en-US" sz="2000" b="0" i="1" smtClean="0">
                          <a:solidFill>
                            <a:srgbClr val="005172"/>
                          </a:solidFill>
                          <a:latin typeface="Cambria Math" panose="02040503050406030204" pitchFamily="18" charset="0"/>
                        </a:rPr>
                        <m:t>+</m:t>
                      </m:r>
                      <m:r>
                        <a:rPr lang="en-US" sz="2000" b="0" i="1" smtClean="0">
                          <a:solidFill>
                            <a:srgbClr val="005172"/>
                          </a:solidFill>
                          <a:latin typeface="Cambria Math" panose="02040503050406030204" pitchFamily="18" charset="0"/>
                        </a:rPr>
                        <m:t>𝑅</m:t>
                      </m:r>
                      <m:sSub>
                        <m:sSubPr>
                          <m:ctrlPr>
                            <a:rPr lang="en-US" sz="2000" b="0" i="1" smtClean="0">
                              <a:solidFill>
                                <a:srgbClr val="005172"/>
                              </a:solidFill>
                              <a:latin typeface="Cambria Math" panose="02040503050406030204" pitchFamily="18" charset="0"/>
                            </a:rPr>
                          </m:ctrlPr>
                        </m:sSubPr>
                        <m:e>
                          <m:r>
                            <a:rPr lang="en-US" sz="2000" b="0" i="1" smtClean="0">
                              <a:solidFill>
                                <a:srgbClr val="005172"/>
                              </a:solidFill>
                              <a:latin typeface="Cambria Math" panose="02040503050406030204" pitchFamily="18" charset="0"/>
                            </a:rPr>
                            <m:t>𝑌</m:t>
                          </m:r>
                        </m:e>
                        <m:sub>
                          <m:r>
                            <a:rPr lang="en-US" sz="2000" b="0" i="1" smtClean="0">
                              <a:solidFill>
                                <a:srgbClr val="005172"/>
                              </a:solidFill>
                              <a:latin typeface="Cambria Math" panose="02040503050406030204" pitchFamily="18" charset="0"/>
                            </a:rPr>
                            <m:t>2</m:t>
                          </m:r>
                        </m:sub>
                      </m:sSub>
                    </m:oMath>
                  </m:oMathPara>
                </a14:m>
                <a:endParaRPr lang="en-GB" sz="2000" dirty="0" err="1">
                  <a:solidFill>
                    <a:srgbClr val="005172"/>
                  </a:solidFill>
                </a:endParaRPr>
              </a:p>
              <a:p>
                <a:pPr marL="0" indent="0">
                  <a:buNone/>
                </a:pPr>
                <a:endParaRPr lang="en-US" sz="2000" b="1" dirty="0"/>
              </a:p>
            </p:txBody>
          </p:sp>
        </mc:Choice>
        <mc:Fallback xmlns="">
          <p:sp>
            <p:nvSpPr>
              <p:cNvPr id="3" name="Text Placeholder 2">
                <a:extLst>
                  <a:ext uri="{FF2B5EF4-FFF2-40B4-BE49-F238E27FC236}">
                    <a16:creationId xmlns:a16="http://schemas.microsoft.com/office/drawing/2014/main" id="{078D6B8D-CB64-9F22-511E-C3C4D4B2D8FD}"/>
                  </a:ext>
                </a:extLst>
              </p:cNvPr>
              <p:cNvSpPr>
                <a:spLocks noGrp="1" noRot="1" noChangeAspect="1" noMove="1" noResize="1" noEditPoints="1" noAdjustHandles="1" noChangeArrowheads="1" noChangeShapeType="1" noTextEdit="1"/>
              </p:cNvSpPr>
              <p:nvPr>
                <p:ph type="body" sz="quarter" idx="10"/>
              </p:nvPr>
            </p:nvSpPr>
            <p:spPr>
              <a:xfrm>
                <a:off x="584200" y="1414234"/>
                <a:ext cx="8521188" cy="5034829"/>
              </a:xfrm>
              <a:blipFill>
                <a:blip r:embed="rId2"/>
                <a:stretch>
                  <a:fillRect l="-787" t="-96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CE1382C-424B-581C-CD9F-8AEDEEDBFDF9}"/>
              </a:ext>
            </a:extLst>
          </p:cNvPr>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17</a:t>
            </a:fld>
            <a:endParaRPr lang="en-GB"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92D16D8-B635-BF39-A6F5-2D758C9E9955}"/>
                  </a:ext>
                </a:extLst>
              </p:cNvPr>
              <p:cNvSpPr txBox="1"/>
              <p:nvPr/>
            </p:nvSpPr>
            <p:spPr>
              <a:xfrm>
                <a:off x="584200" y="3168152"/>
                <a:ext cx="8239109" cy="3366563"/>
              </a:xfrm>
              <a:prstGeom prst="rect">
                <a:avLst/>
              </a:prstGeom>
              <a:noFill/>
            </p:spPr>
            <p:txBody>
              <a:bodyPr wrap="square">
                <a:spAutoFit/>
              </a:bodyPr>
              <a:lstStyle/>
              <a:p>
                <a:pPr>
                  <a:lnSpc>
                    <a:spcPct val="150000"/>
                  </a:lnSpc>
                  <a:defRPr/>
                </a:pPr>
                <a:r>
                  <a:rPr kumimoji="1" lang="en-GB" altLang="zh-CN" i="1" dirty="0">
                    <a:solidFill>
                      <a:srgbClr val="000000"/>
                    </a:solidFill>
                    <a:latin typeface="Times New Roman" panose="02020603050405020304" pitchFamily="18" charset="0"/>
                    <a:cs typeface="Times New Roman" panose="02020603050405020304" pitchFamily="18" charset="0"/>
                  </a:rPr>
                  <a:t>Y</a:t>
                </a:r>
                <a:r>
                  <a:rPr kumimoji="1" lang="en-GB" altLang="zh-CN" baseline="-25000" dirty="0">
                    <a:solidFill>
                      <a:srgbClr val="000000"/>
                    </a:solidFill>
                    <a:latin typeface="Times New Roman" panose="02020603050405020304" pitchFamily="18" charset="0"/>
                    <a:cs typeface="Times New Roman" panose="02020603050405020304" pitchFamily="18" charset="0"/>
                  </a:rPr>
                  <a:t>1</a:t>
                </a:r>
                <a:r>
                  <a:rPr kumimoji="1" lang="en-GB" altLang="zh-CN" dirty="0">
                    <a:solidFill>
                      <a:srgbClr val="000000"/>
                    </a:solidFill>
                    <a:latin typeface="Times New Roman" panose="02020603050405020304" pitchFamily="18" charset="0"/>
                    <a:cs typeface="Times New Roman" panose="02020603050405020304" pitchFamily="18" charset="0"/>
                  </a:rPr>
                  <a:t>: yield of species 1 in the intercrop</a:t>
                </a:r>
              </a:p>
              <a:p>
                <a:pPr>
                  <a:lnSpc>
                    <a:spcPct val="150000"/>
                  </a:lnSpc>
                  <a:defRPr/>
                </a:pPr>
                <a:r>
                  <a:rPr kumimoji="1" lang="en-GB" altLang="zh-CN" i="1" dirty="0">
                    <a:solidFill>
                      <a:srgbClr val="000000"/>
                    </a:solidFill>
                    <a:latin typeface="Times New Roman" panose="02020603050405020304" pitchFamily="18" charset="0"/>
                    <a:cs typeface="Times New Roman" panose="02020603050405020304" pitchFamily="18" charset="0"/>
                  </a:rPr>
                  <a:t>M</a:t>
                </a:r>
                <a:r>
                  <a:rPr kumimoji="1" lang="en-GB" altLang="zh-CN" baseline="-25000" dirty="0">
                    <a:solidFill>
                      <a:srgbClr val="000000"/>
                    </a:solidFill>
                    <a:latin typeface="Times New Roman" panose="02020603050405020304" pitchFamily="18" charset="0"/>
                    <a:cs typeface="Times New Roman" panose="02020603050405020304" pitchFamily="18" charset="0"/>
                  </a:rPr>
                  <a:t>1</a:t>
                </a:r>
                <a:r>
                  <a:rPr kumimoji="1" lang="en-GB" altLang="zh-CN" dirty="0">
                    <a:solidFill>
                      <a:srgbClr val="000000"/>
                    </a:solidFill>
                    <a:latin typeface="Times New Roman" panose="02020603050405020304" pitchFamily="18" charset="0"/>
                    <a:cs typeface="Times New Roman" panose="02020603050405020304" pitchFamily="18" charset="0"/>
                  </a:rPr>
                  <a:t>: yield of species 1 in the sole crop</a:t>
                </a:r>
              </a:p>
              <a:p>
                <a:pPr>
                  <a:lnSpc>
                    <a:spcPct val="150000"/>
                  </a:lnSpc>
                  <a:defRPr/>
                </a:pPr>
                <a:r>
                  <a:rPr kumimoji="1" lang="en-GB" altLang="zh-CN" i="1" dirty="0">
                    <a:solidFill>
                      <a:srgbClr val="000000"/>
                    </a:solidFill>
                    <a:latin typeface="Times New Roman" panose="02020603050405020304" pitchFamily="18" charset="0"/>
                    <a:cs typeface="Times New Roman" panose="02020603050405020304" pitchFamily="18" charset="0"/>
                  </a:rPr>
                  <a:t>Y</a:t>
                </a:r>
                <a:r>
                  <a:rPr kumimoji="1" lang="en-GB" altLang="zh-CN" baseline="-25000" dirty="0">
                    <a:solidFill>
                      <a:srgbClr val="000000"/>
                    </a:solidFill>
                    <a:latin typeface="Times New Roman" panose="02020603050405020304" pitchFamily="18" charset="0"/>
                    <a:cs typeface="Times New Roman" panose="02020603050405020304" pitchFamily="18" charset="0"/>
                  </a:rPr>
                  <a:t>2</a:t>
                </a:r>
                <a:r>
                  <a:rPr kumimoji="1" lang="en-GB" altLang="zh-CN" dirty="0">
                    <a:solidFill>
                      <a:srgbClr val="000000"/>
                    </a:solidFill>
                    <a:latin typeface="Times New Roman" panose="02020603050405020304" pitchFamily="18" charset="0"/>
                    <a:cs typeface="Times New Roman" panose="02020603050405020304" pitchFamily="18" charset="0"/>
                  </a:rPr>
                  <a:t>: yield of species</a:t>
                </a:r>
                <a:r>
                  <a:rPr kumimoji="1" lang="en-GB" altLang="zh-CN" i="1" dirty="0">
                    <a:solidFill>
                      <a:srgbClr val="000000"/>
                    </a:solidFill>
                    <a:latin typeface="Times New Roman" panose="02020603050405020304" pitchFamily="18" charset="0"/>
                    <a:cs typeface="Times New Roman" panose="02020603050405020304" pitchFamily="18" charset="0"/>
                  </a:rPr>
                  <a:t> </a:t>
                </a:r>
                <a:r>
                  <a:rPr kumimoji="1" lang="en-GB" altLang="zh-CN" dirty="0">
                    <a:solidFill>
                      <a:srgbClr val="000000"/>
                    </a:solidFill>
                    <a:latin typeface="Times New Roman" panose="02020603050405020304" pitchFamily="18" charset="0"/>
                    <a:cs typeface="Times New Roman" panose="02020603050405020304" pitchFamily="18" charset="0"/>
                  </a:rPr>
                  <a:t>2</a:t>
                </a:r>
                <a:r>
                  <a:rPr kumimoji="1" lang="en-GB" altLang="zh-CN" i="1" dirty="0">
                    <a:solidFill>
                      <a:srgbClr val="000000"/>
                    </a:solidFill>
                    <a:latin typeface="Times New Roman" panose="02020603050405020304" pitchFamily="18" charset="0"/>
                    <a:cs typeface="Times New Roman" panose="02020603050405020304" pitchFamily="18" charset="0"/>
                  </a:rPr>
                  <a:t> </a:t>
                </a:r>
                <a:r>
                  <a:rPr kumimoji="1" lang="en-GB" altLang="zh-CN" dirty="0">
                    <a:solidFill>
                      <a:srgbClr val="000000"/>
                    </a:solidFill>
                    <a:latin typeface="Times New Roman" panose="02020603050405020304" pitchFamily="18" charset="0"/>
                    <a:cs typeface="Times New Roman" panose="02020603050405020304" pitchFamily="18" charset="0"/>
                  </a:rPr>
                  <a:t>in the intercrop</a:t>
                </a:r>
              </a:p>
              <a:p>
                <a:pPr>
                  <a:lnSpc>
                    <a:spcPct val="150000"/>
                  </a:lnSpc>
                  <a:defRPr/>
                </a:pPr>
                <a:r>
                  <a:rPr kumimoji="1" lang="en-GB" altLang="zh-CN" i="1" dirty="0">
                    <a:solidFill>
                      <a:srgbClr val="000000"/>
                    </a:solidFill>
                    <a:latin typeface="Times New Roman" panose="02020603050405020304" pitchFamily="18" charset="0"/>
                    <a:cs typeface="Times New Roman" panose="02020603050405020304" pitchFamily="18" charset="0"/>
                  </a:rPr>
                  <a:t>M</a:t>
                </a:r>
                <a:r>
                  <a:rPr kumimoji="1" lang="en-GB" altLang="zh-CN" baseline="-25000" dirty="0">
                    <a:solidFill>
                      <a:srgbClr val="000000"/>
                    </a:solidFill>
                    <a:latin typeface="Times New Roman" panose="02020603050405020304" pitchFamily="18" charset="0"/>
                    <a:cs typeface="Times New Roman" panose="02020603050405020304" pitchFamily="18" charset="0"/>
                  </a:rPr>
                  <a:t>2</a:t>
                </a:r>
                <a:r>
                  <a:rPr kumimoji="1" lang="en-GB" altLang="zh-CN" dirty="0">
                    <a:solidFill>
                      <a:srgbClr val="000000"/>
                    </a:solidFill>
                    <a:latin typeface="Times New Roman" panose="02020603050405020304" pitchFamily="18" charset="0"/>
                    <a:cs typeface="Times New Roman" panose="02020603050405020304" pitchFamily="18" charset="0"/>
                  </a:rPr>
                  <a:t>: yield of species 2 in the sole crop</a:t>
                </a:r>
              </a:p>
              <a:p>
                <a:pPr>
                  <a:lnSpc>
                    <a:spcPct val="150000"/>
                  </a:lnSpc>
                  <a:defRPr/>
                </a:pPr>
                <a14:m>
                  <m:oMath xmlns:m="http://schemas.openxmlformats.org/officeDocument/2006/math">
                    <m:r>
                      <a:rPr kumimoji="1" lang="en-US" altLang="zh-CN" b="0" i="1" smtClean="0">
                        <a:solidFill>
                          <a:srgbClr val="000000"/>
                        </a:solidFill>
                        <a:latin typeface="Cambria Math" panose="02040503050406030204" pitchFamily="18" charset="0"/>
                        <a:cs typeface="Times New Roman" panose="02020603050405020304" pitchFamily="18" charset="0"/>
                      </a:rPr>
                      <m:t>𝑅</m:t>
                    </m:r>
                    <m:sSub>
                      <m:sSubPr>
                        <m:ctrlPr>
                          <a:rPr kumimoji="1" lang="en-US" altLang="zh-CN" b="0" i="1" smtClean="0">
                            <a:solidFill>
                              <a:srgbClr val="000000"/>
                            </a:solidFill>
                            <a:latin typeface="Cambria Math" panose="02040503050406030204" pitchFamily="18" charset="0"/>
                            <a:cs typeface="Times New Roman" panose="02020603050405020304" pitchFamily="18" charset="0"/>
                          </a:rPr>
                        </m:ctrlPr>
                      </m:sSubPr>
                      <m:e>
                        <m:r>
                          <a:rPr kumimoji="1" lang="en-US" altLang="zh-CN" b="0" i="1" smtClean="0">
                            <a:solidFill>
                              <a:srgbClr val="000000"/>
                            </a:solidFill>
                            <a:latin typeface="Cambria Math" panose="02040503050406030204" pitchFamily="18" charset="0"/>
                            <a:cs typeface="Times New Roman" panose="02020603050405020304" pitchFamily="18" charset="0"/>
                          </a:rPr>
                          <m:t>𝑌</m:t>
                        </m:r>
                      </m:e>
                      <m:sub>
                        <m:r>
                          <a:rPr kumimoji="1" lang="en-US" altLang="zh-CN" b="0" i="1" smtClean="0">
                            <a:solidFill>
                              <a:srgbClr val="000000"/>
                            </a:solidFill>
                            <a:latin typeface="Cambria Math" panose="02040503050406030204" pitchFamily="18" charset="0"/>
                            <a:cs typeface="Times New Roman" panose="02020603050405020304" pitchFamily="18" charset="0"/>
                          </a:rPr>
                          <m:t>1</m:t>
                        </m:r>
                      </m:sub>
                    </m:sSub>
                    <m:r>
                      <a:rPr kumimoji="1" lang="en-US" altLang="zh-CN" b="0" i="1" smtClean="0">
                        <a:solidFill>
                          <a:srgbClr val="000000"/>
                        </a:solidFill>
                        <a:latin typeface="Cambria Math" panose="02040503050406030204" pitchFamily="18" charset="0"/>
                        <a:cs typeface="Times New Roman" panose="02020603050405020304" pitchFamily="18" charset="0"/>
                      </a:rPr>
                      <m:t>=</m:t>
                    </m:r>
                    <m:sSub>
                      <m:sSubPr>
                        <m:ctrlPr>
                          <a:rPr kumimoji="1" lang="en-US" altLang="zh-CN" i="1">
                            <a:solidFill>
                              <a:srgbClr val="000000"/>
                            </a:solidFill>
                            <a:latin typeface="Cambria Math" panose="02040503050406030204" pitchFamily="18" charset="0"/>
                            <a:cs typeface="Times New Roman" panose="02020603050405020304" pitchFamily="18" charset="0"/>
                          </a:rPr>
                        </m:ctrlPr>
                      </m:sSubPr>
                      <m:e>
                        <m:r>
                          <a:rPr kumimoji="1" lang="en-US" altLang="zh-CN" i="1">
                            <a:solidFill>
                              <a:srgbClr val="000000"/>
                            </a:solidFill>
                            <a:latin typeface="Cambria Math" panose="02040503050406030204" pitchFamily="18" charset="0"/>
                            <a:cs typeface="Times New Roman" panose="02020603050405020304" pitchFamily="18" charset="0"/>
                          </a:rPr>
                          <m:t>𝑌</m:t>
                        </m:r>
                      </m:e>
                      <m:sub>
                        <m:r>
                          <a:rPr kumimoji="1" lang="en-US" altLang="zh-CN" i="1">
                            <a:solidFill>
                              <a:srgbClr val="000000"/>
                            </a:solidFill>
                            <a:latin typeface="Cambria Math" panose="02040503050406030204" pitchFamily="18" charset="0"/>
                            <a:cs typeface="Times New Roman" panose="02020603050405020304" pitchFamily="18" charset="0"/>
                          </a:rPr>
                          <m:t>1</m:t>
                        </m:r>
                      </m:sub>
                    </m:sSub>
                    <m:r>
                      <a:rPr kumimoji="1" lang="en-US" altLang="zh-CN" i="1">
                        <a:solidFill>
                          <a:srgbClr val="000000"/>
                        </a:solidFill>
                        <a:latin typeface="Cambria Math" panose="02040503050406030204" pitchFamily="18" charset="0"/>
                        <a:cs typeface="Times New Roman" panose="02020603050405020304" pitchFamily="18" charset="0"/>
                      </a:rPr>
                      <m:t>/</m:t>
                    </m:r>
                    <m:sSub>
                      <m:sSubPr>
                        <m:ctrlPr>
                          <a:rPr kumimoji="1" lang="en-US" altLang="zh-CN" i="1">
                            <a:solidFill>
                              <a:srgbClr val="000000"/>
                            </a:solidFill>
                            <a:latin typeface="Cambria Math" panose="02040503050406030204" pitchFamily="18" charset="0"/>
                            <a:cs typeface="Times New Roman" panose="02020603050405020304" pitchFamily="18" charset="0"/>
                          </a:rPr>
                        </m:ctrlPr>
                      </m:sSubPr>
                      <m:e>
                        <m:r>
                          <a:rPr kumimoji="1" lang="en-US" altLang="zh-CN" i="1">
                            <a:solidFill>
                              <a:srgbClr val="000000"/>
                            </a:solidFill>
                            <a:latin typeface="Cambria Math" panose="02040503050406030204" pitchFamily="18" charset="0"/>
                            <a:cs typeface="Times New Roman" panose="02020603050405020304" pitchFamily="18" charset="0"/>
                          </a:rPr>
                          <m:t>𝑀</m:t>
                        </m:r>
                      </m:e>
                      <m:sub>
                        <m:r>
                          <a:rPr kumimoji="1" lang="en-US" altLang="zh-CN" i="1">
                            <a:solidFill>
                              <a:srgbClr val="000000"/>
                            </a:solidFill>
                            <a:latin typeface="Cambria Math" panose="02040503050406030204" pitchFamily="18" charset="0"/>
                            <a:cs typeface="Times New Roman" panose="02020603050405020304" pitchFamily="18" charset="0"/>
                          </a:rPr>
                          <m:t>1</m:t>
                        </m:r>
                      </m:sub>
                    </m:sSub>
                  </m:oMath>
                </a14:m>
                <a:r>
                  <a:rPr kumimoji="1" lang="en-GB" altLang="zh-CN" dirty="0">
                    <a:solidFill>
                      <a:srgbClr val="000000"/>
                    </a:solidFill>
                    <a:latin typeface="Times New Roman" panose="02020603050405020304" pitchFamily="18" charset="0"/>
                    <a:cs typeface="Times New Roman" panose="02020603050405020304" pitchFamily="18" charset="0"/>
                  </a:rPr>
                  <a:t> is the relative yield of species 1</a:t>
                </a:r>
              </a:p>
              <a:p>
                <a:pPr>
                  <a:lnSpc>
                    <a:spcPct val="150000"/>
                  </a:lnSpc>
                  <a:defRPr/>
                </a:pPr>
                <a14:m>
                  <m:oMath xmlns:m="http://schemas.openxmlformats.org/officeDocument/2006/math">
                    <m:sSub>
                      <m:sSubPr>
                        <m:ctrlPr>
                          <a:rPr kumimoji="1" lang="en-US" altLang="zh-CN" i="1">
                            <a:solidFill>
                              <a:srgbClr val="000000"/>
                            </a:solidFill>
                            <a:latin typeface="Cambria Math" panose="02040503050406030204" pitchFamily="18" charset="0"/>
                            <a:cs typeface="Times New Roman" panose="02020603050405020304" pitchFamily="18" charset="0"/>
                          </a:rPr>
                        </m:ctrlPr>
                      </m:sSubPr>
                      <m:e>
                        <m:r>
                          <a:rPr kumimoji="1" lang="en-US" altLang="zh-CN" b="0" i="1" smtClean="0">
                            <a:solidFill>
                              <a:srgbClr val="000000"/>
                            </a:solidFill>
                            <a:latin typeface="Cambria Math" panose="02040503050406030204" pitchFamily="18" charset="0"/>
                            <a:cs typeface="Times New Roman" panose="02020603050405020304" pitchFamily="18" charset="0"/>
                          </a:rPr>
                          <m:t>𝑅</m:t>
                        </m:r>
                        <m:sSub>
                          <m:sSubPr>
                            <m:ctrlPr>
                              <a:rPr kumimoji="1" lang="en-US" altLang="zh-CN" b="0" i="1" smtClean="0">
                                <a:solidFill>
                                  <a:srgbClr val="000000"/>
                                </a:solidFill>
                                <a:latin typeface="Cambria Math" panose="02040503050406030204" pitchFamily="18" charset="0"/>
                                <a:cs typeface="Times New Roman" panose="02020603050405020304" pitchFamily="18" charset="0"/>
                              </a:rPr>
                            </m:ctrlPr>
                          </m:sSubPr>
                          <m:e>
                            <m:r>
                              <a:rPr kumimoji="1" lang="en-US" altLang="zh-CN" b="0" i="1" smtClean="0">
                                <a:solidFill>
                                  <a:srgbClr val="000000"/>
                                </a:solidFill>
                                <a:latin typeface="Cambria Math" panose="02040503050406030204" pitchFamily="18" charset="0"/>
                                <a:cs typeface="Times New Roman" panose="02020603050405020304" pitchFamily="18" charset="0"/>
                              </a:rPr>
                              <m:t>𝑌</m:t>
                            </m:r>
                          </m:e>
                          <m:sub>
                            <m:r>
                              <a:rPr kumimoji="1" lang="en-US" altLang="zh-CN" b="0" i="1" smtClean="0">
                                <a:solidFill>
                                  <a:srgbClr val="000000"/>
                                </a:solidFill>
                                <a:latin typeface="Cambria Math" panose="02040503050406030204" pitchFamily="18" charset="0"/>
                                <a:cs typeface="Times New Roman" panose="02020603050405020304" pitchFamily="18" charset="0"/>
                              </a:rPr>
                              <m:t>2</m:t>
                            </m:r>
                          </m:sub>
                        </m:sSub>
                        <m:r>
                          <a:rPr kumimoji="1" lang="en-US" altLang="zh-CN" b="0" i="1" smtClean="0">
                            <a:solidFill>
                              <a:srgbClr val="000000"/>
                            </a:solidFill>
                            <a:latin typeface="Cambria Math" panose="02040503050406030204" pitchFamily="18" charset="0"/>
                            <a:cs typeface="Times New Roman" panose="02020603050405020304" pitchFamily="18" charset="0"/>
                          </a:rPr>
                          <m:t>=</m:t>
                        </m:r>
                        <m:r>
                          <a:rPr kumimoji="1" lang="en-US" altLang="zh-CN" i="1">
                            <a:solidFill>
                              <a:srgbClr val="000000"/>
                            </a:solidFill>
                            <a:latin typeface="Cambria Math" panose="02040503050406030204" pitchFamily="18" charset="0"/>
                            <a:cs typeface="Times New Roman" panose="02020603050405020304" pitchFamily="18" charset="0"/>
                          </a:rPr>
                          <m:t>𝑌</m:t>
                        </m:r>
                      </m:e>
                      <m:sub>
                        <m:r>
                          <a:rPr kumimoji="1" lang="en-US" altLang="zh-CN" i="1">
                            <a:solidFill>
                              <a:srgbClr val="000000"/>
                            </a:solidFill>
                            <a:latin typeface="Cambria Math" panose="02040503050406030204" pitchFamily="18" charset="0"/>
                            <a:cs typeface="Times New Roman" panose="02020603050405020304" pitchFamily="18" charset="0"/>
                          </a:rPr>
                          <m:t>2</m:t>
                        </m:r>
                      </m:sub>
                    </m:sSub>
                    <m:r>
                      <a:rPr kumimoji="1" lang="en-US" altLang="zh-CN" i="1">
                        <a:solidFill>
                          <a:srgbClr val="000000"/>
                        </a:solidFill>
                        <a:latin typeface="Cambria Math" panose="02040503050406030204" pitchFamily="18" charset="0"/>
                        <a:cs typeface="Times New Roman" panose="02020603050405020304" pitchFamily="18" charset="0"/>
                      </a:rPr>
                      <m:t>/</m:t>
                    </m:r>
                    <m:sSub>
                      <m:sSubPr>
                        <m:ctrlPr>
                          <a:rPr kumimoji="1" lang="en-US" altLang="zh-CN" i="1">
                            <a:solidFill>
                              <a:srgbClr val="000000"/>
                            </a:solidFill>
                            <a:latin typeface="Cambria Math" panose="02040503050406030204" pitchFamily="18" charset="0"/>
                            <a:cs typeface="Times New Roman" panose="02020603050405020304" pitchFamily="18" charset="0"/>
                          </a:rPr>
                        </m:ctrlPr>
                      </m:sSubPr>
                      <m:e>
                        <m:r>
                          <a:rPr kumimoji="1" lang="en-US" altLang="zh-CN" i="1">
                            <a:solidFill>
                              <a:srgbClr val="000000"/>
                            </a:solidFill>
                            <a:latin typeface="Cambria Math" panose="02040503050406030204" pitchFamily="18" charset="0"/>
                            <a:cs typeface="Times New Roman" panose="02020603050405020304" pitchFamily="18" charset="0"/>
                          </a:rPr>
                          <m:t>𝑀</m:t>
                        </m:r>
                      </m:e>
                      <m:sub>
                        <m:r>
                          <a:rPr kumimoji="1" lang="en-US" altLang="zh-CN" i="1">
                            <a:solidFill>
                              <a:srgbClr val="000000"/>
                            </a:solidFill>
                            <a:latin typeface="Cambria Math" panose="02040503050406030204" pitchFamily="18" charset="0"/>
                            <a:cs typeface="Times New Roman" panose="02020603050405020304" pitchFamily="18" charset="0"/>
                          </a:rPr>
                          <m:t>2</m:t>
                        </m:r>
                      </m:sub>
                    </m:sSub>
                  </m:oMath>
                </a14:m>
                <a:r>
                  <a:rPr kumimoji="1" lang="en-GB" altLang="zh-CN" dirty="0">
                    <a:solidFill>
                      <a:srgbClr val="000000"/>
                    </a:solidFill>
                    <a:latin typeface="Times New Roman" panose="02020603050405020304" pitchFamily="18" charset="0"/>
                    <a:cs typeface="Times New Roman" panose="02020603050405020304" pitchFamily="18" charset="0"/>
                  </a:rPr>
                  <a:t> is the relative yield of species 2</a:t>
                </a:r>
              </a:p>
              <a:p>
                <a:pPr>
                  <a:lnSpc>
                    <a:spcPct val="150000"/>
                  </a:lnSpc>
                  <a:defRPr/>
                </a:pPr>
                <a:r>
                  <a:rPr kumimoji="1" lang="en-GB" altLang="zh-CN" dirty="0">
                    <a:solidFill>
                      <a:srgbClr val="000000"/>
                    </a:solidFill>
                    <a:latin typeface="Times New Roman" panose="02020603050405020304" pitchFamily="18" charset="0"/>
                    <a:cs typeface="Times New Roman" panose="02020603050405020304" pitchFamily="18" charset="0"/>
                  </a:rPr>
                  <a:t>The relative yields are also the partial land equivalent ratios; these represent the relative areas of monocrop required to give the intercrop production of a species</a:t>
                </a:r>
              </a:p>
            </p:txBody>
          </p:sp>
        </mc:Choice>
        <mc:Fallback xmlns="">
          <p:sp>
            <p:nvSpPr>
              <p:cNvPr id="7" name="TextBox 6">
                <a:extLst>
                  <a:ext uri="{FF2B5EF4-FFF2-40B4-BE49-F238E27FC236}">
                    <a16:creationId xmlns:a16="http://schemas.microsoft.com/office/drawing/2014/main" id="{292D16D8-B635-BF39-A6F5-2D758C9E9955}"/>
                  </a:ext>
                </a:extLst>
              </p:cNvPr>
              <p:cNvSpPr txBox="1">
                <a:spLocks noRot="1" noChangeAspect="1" noMove="1" noResize="1" noEditPoints="1" noAdjustHandles="1" noChangeArrowheads="1" noChangeShapeType="1" noTextEdit="1"/>
              </p:cNvSpPr>
              <p:nvPr/>
            </p:nvSpPr>
            <p:spPr>
              <a:xfrm>
                <a:off x="584200" y="3168152"/>
                <a:ext cx="8239109" cy="3366563"/>
              </a:xfrm>
              <a:prstGeom prst="rect">
                <a:avLst/>
              </a:prstGeom>
              <a:blipFill>
                <a:blip r:embed="rId3"/>
                <a:stretch>
                  <a:fillRect l="-666" r="-1036" b="-1993"/>
                </a:stretch>
              </a:blipFill>
            </p:spPr>
            <p:txBody>
              <a:bodyPr/>
              <a:lstStyle/>
              <a:p>
                <a:r>
                  <a:rPr lang="en-US">
                    <a:noFill/>
                  </a:rPr>
                  <a:t> </a:t>
                </a:r>
              </a:p>
            </p:txBody>
          </p:sp>
        </mc:Fallback>
      </mc:AlternateContent>
    </p:spTree>
    <p:extLst>
      <p:ext uri="{BB962C8B-B14F-4D97-AF65-F5344CB8AC3E}">
        <p14:creationId xmlns:p14="http://schemas.microsoft.com/office/powerpoint/2010/main" val="161344994"/>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0312F-B313-536A-B5D9-E8E6D76391E5}"/>
              </a:ext>
            </a:extLst>
          </p:cNvPr>
          <p:cNvSpPr>
            <a:spLocks noGrp="1"/>
          </p:cNvSpPr>
          <p:nvPr>
            <p:ph type="title"/>
          </p:nvPr>
        </p:nvSpPr>
        <p:spPr>
          <a:xfrm>
            <a:off x="787400" y="408937"/>
            <a:ext cx="10573176" cy="796973"/>
          </a:xfrm>
        </p:spPr>
        <p:txBody>
          <a:bodyPr/>
          <a:lstStyle/>
          <a:p>
            <a:r>
              <a:rPr lang="en-US" sz="3200" dirty="0"/>
              <a:t>Net effect ratio (NER)</a:t>
            </a:r>
            <a:endParaRPr lang="en-US" dirty="0"/>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78D6B8D-CB64-9F22-511E-C3C4D4B2D8FD}"/>
                  </a:ext>
                </a:extLst>
              </p:cNvPr>
              <p:cNvSpPr>
                <a:spLocks noGrp="1"/>
              </p:cNvSpPr>
              <p:nvPr>
                <p:ph type="body" sz="quarter" idx="10"/>
              </p:nvPr>
            </p:nvSpPr>
            <p:spPr>
              <a:xfrm>
                <a:off x="809412" y="1434914"/>
                <a:ext cx="10573176" cy="3784528"/>
              </a:xfrm>
            </p:spPr>
            <p:txBody>
              <a:bodyPr/>
              <a:lstStyle/>
              <a:p>
                <a:pPr marL="0" indent="0">
                  <a:buNone/>
                </a:pPr>
                <a:r>
                  <a:rPr lang="en-US" sz="2000" dirty="0"/>
                  <a:t>What is the total production in a mixture (e.g. total grain, total energy, total protein) in comparison to the </a:t>
                </a:r>
                <a:r>
                  <a:rPr lang="en-US" sz="2000" i="1" dirty="0"/>
                  <a:t>expected</a:t>
                </a:r>
                <a:r>
                  <a:rPr lang="en-US" sz="2000" dirty="0"/>
                  <a:t> total production in that mixture? </a:t>
                </a:r>
                <a:r>
                  <a:rPr lang="en-US" sz="2000" i="1" dirty="0"/>
                  <a:t>Expected</a:t>
                </a:r>
                <a:r>
                  <a:rPr lang="en-US" sz="2000" dirty="0"/>
                  <a:t> is a weighted average of the sole crops.</a:t>
                </a:r>
              </a:p>
              <a:p>
                <a:pPr marL="0" indent="0">
                  <a:buNone/>
                </a:pPr>
                <a:endParaRPr lang="en-US" sz="2000" b="1" dirty="0"/>
              </a:p>
              <a:p>
                <a:pPr marL="0" indent="0">
                  <a:buNone/>
                </a:pPr>
                <a14:m>
                  <m:oMathPara xmlns:m="http://schemas.openxmlformats.org/officeDocument/2006/math">
                    <m:oMathParaPr>
                      <m:jc m:val="centerGroup"/>
                    </m:oMathParaPr>
                    <m:oMath xmlns:m="http://schemas.openxmlformats.org/officeDocument/2006/math">
                      <m:r>
                        <a:rPr lang="en-US" sz="2000" i="1">
                          <a:solidFill>
                            <a:srgbClr val="005172"/>
                          </a:solidFill>
                          <a:latin typeface="Cambria Math" panose="02040503050406030204" pitchFamily="18" charset="0"/>
                        </a:rPr>
                        <m:t>𝑁𝐸𝑅</m:t>
                      </m:r>
                      <m:r>
                        <a:rPr lang="en-US" sz="2000" i="1">
                          <a:solidFill>
                            <a:srgbClr val="005172"/>
                          </a:solidFill>
                          <a:latin typeface="Cambria Math" panose="02040503050406030204" pitchFamily="18" charset="0"/>
                        </a:rPr>
                        <m:t>=</m:t>
                      </m:r>
                      <m:f>
                        <m:fPr>
                          <m:ctrlPr>
                            <a:rPr lang="en-US" sz="2000" i="1">
                              <a:solidFill>
                                <a:srgbClr val="005172"/>
                              </a:solidFill>
                              <a:latin typeface="Cambria Math" panose="02040503050406030204" pitchFamily="18" charset="0"/>
                            </a:rPr>
                          </m:ctrlPr>
                        </m:fPr>
                        <m:num>
                          <m:sSub>
                            <m:sSubPr>
                              <m:ctrlPr>
                                <a:rPr lang="en-US" sz="2000" i="1">
                                  <a:solidFill>
                                    <a:srgbClr val="005172"/>
                                  </a:solidFill>
                                  <a:latin typeface="Cambria Math" panose="02040503050406030204" pitchFamily="18" charset="0"/>
                                </a:rPr>
                              </m:ctrlPr>
                            </m:sSubPr>
                            <m:e>
                              <m:r>
                                <a:rPr lang="en-US" sz="2000" i="1">
                                  <a:solidFill>
                                    <a:srgbClr val="005172"/>
                                  </a:solidFill>
                                  <a:latin typeface="Cambria Math" panose="02040503050406030204" pitchFamily="18" charset="0"/>
                                </a:rPr>
                                <m:t>𝑌</m:t>
                              </m:r>
                            </m:e>
                            <m:sub>
                              <m:r>
                                <a:rPr lang="en-US" sz="2000" i="1">
                                  <a:solidFill>
                                    <a:srgbClr val="005172"/>
                                  </a:solidFill>
                                  <a:latin typeface="Cambria Math" panose="02040503050406030204" pitchFamily="18" charset="0"/>
                                </a:rPr>
                                <m:t>1</m:t>
                              </m:r>
                            </m:sub>
                          </m:sSub>
                          <m:r>
                            <a:rPr lang="en-US" sz="2000" i="1">
                              <a:solidFill>
                                <a:srgbClr val="005172"/>
                              </a:solidFill>
                              <a:latin typeface="Cambria Math" panose="02040503050406030204" pitchFamily="18" charset="0"/>
                            </a:rPr>
                            <m:t>+</m:t>
                          </m:r>
                          <m:sSub>
                            <m:sSubPr>
                              <m:ctrlPr>
                                <a:rPr lang="en-US" sz="2000" i="1">
                                  <a:solidFill>
                                    <a:srgbClr val="005172"/>
                                  </a:solidFill>
                                  <a:latin typeface="Cambria Math" panose="02040503050406030204" pitchFamily="18" charset="0"/>
                                </a:rPr>
                              </m:ctrlPr>
                            </m:sSubPr>
                            <m:e>
                              <m:r>
                                <a:rPr lang="en-US" sz="2000" i="1">
                                  <a:solidFill>
                                    <a:srgbClr val="005172"/>
                                  </a:solidFill>
                                  <a:latin typeface="Cambria Math" panose="02040503050406030204" pitchFamily="18" charset="0"/>
                                </a:rPr>
                                <m:t>𝑌</m:t>
                              </m:r>
                            </m:e>
                            <m:sub>
                              <m:r>
                                <a:rPr lang="en-US" sz="2000" i="1">
                                  <a:solidFill>
                                    <a:srgbClr val="005172"/>
                                  </a:solidFill>
                                  <a:latin typeface="Cambria Math" panose="02040503050406030204" pitchFamily="18" charset="0"/>
                                </a:rPr>
                                <m:t>2</m:t>
                              </m:r>
                            </m:sub>
                          </m:sSub>
                        </m:num>
                        <m:den>
                          <m:sSub>
                            <m:sSubPr>
                              <m:ctrlPr>
                                <a:rPr lang="en-US" sz="2000" i="1">
                                  <a:solidFill>
                                    <a:srgbClr val="005172"/>
                                  </a:solidFill>
                                  <a:latin typeface="Cambria Math" panose="02040503050406030204" pitchFamily="18" charset="0"/>
                                </a:rPr>
                              </m:ctrlPr>
                            </m:sSubPr>
                            <m:e>
                              <m:sSub>
                                <m:sSubPr>
                                  <m:ctrlPr>
                                    <a:rPr lang="en-US" sz="2000" i="1">
                                      <a:solidFill>
                                        <a:srgbClr val="005172"/>
                                      </a:solidFill>
                                      <a:latin typeface="Cambria Math" panose="02040503050406030204" pitchFamily="18" charset="0"/>
                                    </a:rPr>
                                  </m:ctrlPr>
                                </m:sSubPr>
                                <m:e>
                                  <m:r>
                                    <a:rPr lang="en-US" sz="2000" i="1">
                                      <a:solidFill>
                                        <a:srgbClr val="005172"/>
                                      </a:solidFill>
                                      <a:latin typeface="Cambria Math" panose="02040503050406030204" pitchFamily="18" charset="0"/>
                                    </a:rPr>
                                    <m:t>𝑝</m:t>
                                  </m:r>
                                </m:e>
                                <m:sub>
                                  <m:r>
                                    <a:rPr lang="en-US" sz="2000" i="1">
                                      <a:solidFill>
                                        <a:srgbClr val="005172"/>
                                      </a:solidFill>
                                      <a:latin typeface="Cambria Math" panose="02040503050406030204" pitchFamily="18" charset="0"/>
                                    </a:rPr>
                                    <m:t>1</m:t>
                                  </m:r>
                                </m:sub>
                              </m:sSub>
                              <m:r>
                                <a:rPr lang="en-US" sz="2000" i="1">
                                  <a:solidFill>
                                    <a:srgbClr val="005172"/>
                                  </a:solidFill>
                                  <a:latin typeface="Cambria Math" panose="02040503050406030204" pitchFamily="18" charset="0"/>
                                </a:rPr>
                                <m:t>𝑀</m:t>
                              </m:r>
                            </m:e>
                            <m:sub>
                              <m:r>
                                <a:rPr lang="en-US" sz="2000" i="1">
                                  <a:solidFill>
                                    <a:srgbClr val="005172"/>
                                  </a:solidFill>
                                  <a:latin typeface="Cambria Math" panose="02040503050406030204" pitchFamily="18" charset="0"/>
                                </a:rPr>
                                <m:t>1</m:t>
                              </m:r>
                            </m:sub>
                          </m:sSub>
                          <m:r>
                            <a:rPr lang="en-US" sz="2000" i="1">
                              <a:solidFill>
                                <a:srgbClr val="005172"/>
                              </a:solidFill>
                              <a:latin typeface="Cambria Math" panose="02040503050406030204" pitchFamily="18" charset="0"/>
                            </a:rPr>
                            <m:t>+</m:t>
                          </m:r>
                          <m:sSub>
                            <m:sSubPr>
                              <m:ctrlPr>
                                <a:rPr lang="en-US" sz="2000" i="1">
                                  <a:solidFill>
                                    <a:srgbClr val="005172"/>
                                  </a:solidFill>
                                  <a:latin typeface="Cambria Math" panose="02040503050406030204" pitchFamily="18" charset="0"/>
                                </a:rPr>
                              </m:ctrlPr>
                            </m:sSubPr>
                            <m:e>
                              <m:r>
                                <a:rPr lang="en-US" sz="2000" i="1">
                                  <a:solidFill>
                                    <a:srgbClr val="005172"/>
                                  </a:solidFill>
                                  <a:latin typeface="Cambria Math" panose="02040503050406030204" pitchFamily="18" charset="0"/>
                                </a:rPr>
                                <m:t>𝑝</m:t>
                              </m:r>
                            </m:e>
                            <m:sub>
                              <m:r>
                                <a:rPr lang="en-US" sz="2000" i="1">
                                  <a:solidFill>
                                    <a:srgbClr val="005172"/>
                                  </a:solidFill>
                                  <a:latin typeface="Cambria Math" panose="02040503050406030204" pitchFamily="18" charset="0"/>
                                </a:rPr>
                                <m:t>2</m:t>
                              </m:r>
                            </m:sub>
                          </m:sSub>
                          <m:sSub>
                            <m:sSubPr>
                              <m:ctrlPr>
                                <a:rPr lang="en-US" sz="2000" i="1">
                                  <a:solidFill>
                                    <a:srgbClr val="005172"/>
                                  </a:solidFill>
                                  <a:latin typeface="Cambria Math" panose="02040503050406030204" pitchFamily="18" charset="0"/>
                                </a:rPr>
                              </m:ctrlPr>
                            </m:sSubPr>
                            <m:e>
                              <m:r>
                                <a:rPr lang="en-US" sz="2000" i="1">
                                  <a:solidFill>
                                    <a:srgbClr val="005172"/>
                                  </a:solidFill>
                                  <a:latin typeface="Cambria Math" panose="02040503050406030204" pitchFamily="18" charset="0"/>
                                </a:rPr>
                                <m:t>𝑀</m:t>
                              </m:r>
                            </m:e>
                            <m:sub>
                              <m:r>
                                <a:rPr lang="en-US" sz="2000" i="1">
                                  <a:solidFill>
                                    <a:srgbClr val="005172"/>
                                  </a:solidFill>
                                  <a:latin typeface="Cambria Math" panose="02040503050406030204" pitchFamily="18" charset="0"/>
                                </a:rPr>
                                <m:t>2</m:t>
                              </m:r>
                            </m:sub>
                          </m:sSub>
                        </m:den>
                      </m:f>
                    </m:oMath>
                  </m:oMathPara>
                </a14:m>
                <a:endParaRPr lang="en-GB" sz="2000" dirty="0">
                  <a:solidFill>
                    <a:srgbClr val="005172"/>
                  </a:solidFill>
                </a:endParaRPr>
              </a:p>
              <a:p>
                <a:pPr marL="0" indent="0">
                  <a:buNone/>
                </a:pPr>
                <a:endParaRPr lang="en-GB" sz="2000" dirty="0">
                  <a:solidFill>
                    <a:srgbClr val="005172"/>
                  </a:solidFill>
                </a:endParaRPr>
              </a:p>
              <a:p>
                <a:pPr marL="0" indent="0">
                  <a:buNone/>
                </a:pPr>
                <a14:m>
                  <m:oMath xmlns:m="http://schemas.openxmlformats.org/officeDocument/2006/math">
                    <m:sSub>
                      <m:sSubPr>
                        <m:ctrlPr>
                          <a:rPr lang="en-US" sz="2000" i="1">
                            <a:solidFill>
                              <a:srgbClr val="005172"/>
                            </a:solidFill>
                            <a:latin typeface="Cambria Math" panose="02040503050406030204" pitchFamily="18" charset="0"/>
                          </a:rPr>
                        </m:ctrlPr>
                      </m:sSubPr>
                      <m:e>
                        <m:r>
                          <a:rPr lang="en-US" sz="2000" i="1">
                            <a:solidFill>
                              <a:srgbClr val="005172"/>
                            </a:solidFill>
                            <a:latin typeface="Cambria Math" panose="02040503050406030204" pitchFamily="18" charset="0"/>
                          </a:rPr>
                          <m:t>𝑌</m:t>
                        </m:r>
                      </m:e>
                      <m:sub>
                        <m:r>
                          <a:rPr lang="en-US" sz="2000" i="1">
                            <a:solidFill>
                              <a:srgbClr val="005172"/>
                            </a:solidFill>
                            <a:latin typeface="Cambria Math" panose="02040503050406030204" pitchFamily="18" charset="0"/>
                          </a:rPr>
                          <m:t>1</m:t>
                        </m:r>
                      </m:sub>
                    </m:sSub>
                    <m:r>
                      <a:rPr lang="en-US" sz="2000" i="1">
                        <a:solidFill>
                          <a:srgbClr val="005172"/>
                        </a:solidFill>
                        <a:latin typeface="Cambria Math" panose="02040503050406030204" pitchFamily="18" charset="0"/>
                      </a:rPr>
                      <m:t>+</m:t>
                    </m:r>
                    <m:sSub>
                      <m:sSubPr>
                        <m:ctrlPr>
                          <a:rPr lang="en-US" sz="2000" i="1">
                            <a:solidFill>
                              <a:srgbClr val="005172"/>
                            </a:solidFill>
                            <a:latin typeface="Cambria Math" panose="02040503050406030204" pitchFamily="18" charset="0"/>
                          </a:rPr>
                        </m:ctrlPr>
                      </m:sSubPr>
                      <m:e>
                        <m:r>
                          <a:rPr lang="en-US" sz="2000" i="1">
                            <a:solidFill>
                              <a:srgbClr val="005172"/>
                            </a:solidFill>
                            <a:latin typeface="Cambria Math" panose="02040503050406030204" pitchFamily="18" charset="0"/>
                          </a:rPr>
                          <m:t>𝑌</m:t>
                        </m:r>
                      </m:e>
                      <m:sub>
                        <m:r>
                          <a:rPr lang="en-US" sz="2000" i="1">
                            <a:solidFill>
                              <a:srgbClr val="005172"/>
                            </a:solidFill>
                            <a:latin typeface="Cambria Math" panose="02040503050406030204" pitchFamily="18" charset="0"/>
                          </a:rPr>
                          <m:t>2</m:t>
                        </m:r>
                      </m:sub>
                    </m:sSub>
                  </m:oMath>
                </a14:m>
                <a:r>
                  <a:rPr lang="en-GB" sz="2000" dirty="0">
                    <a:solidFill>
                      <a:srgbClr val="005172"/>
                    </a:solidFill>
                  </a:rPr>
                  <a:t> is the total yield in the intercrop</a:t>
                </a:r>
              </a:p>
              <a:p>
                <a:pPr marL="0" indent="0">
                  <a:buNone/>
                </a:pPr>
                <a14:m>
                  <m:oMath xmlns:m="http://schemas.openxmlformats.org/officeDocument/2006/math">
                    <m:sSub>
                      <m:sSubPr>
                        <m:ctrlPr>
                          <a:rPr lang="en-US" sz="2000" i="1">
                            <a:solidFill>
                              <a:srgbClr val="005172"/>
                            </a:solidFill>
                            <a:latin typeface="Cambria Math" panose="02040503050406030204" pitchFamily="18" charset="0"/>
                          </a:rPr>
                        </m:ctrlPr>
                      </m:sSubPr>
                      <m:e>
                        <m:r>
                          <a:rPr lang="en-US" sz="2000" i="1">
                            <a:solidFill>
                              <a:srgbClr val="005172"/>
                            </a:solidFill>
                            <a:latin typeface="Cambria Math" panose="02040503050406030204" pitchFamily="18" charset="0"/>
                          </a:rPr>
                          <m:t>𝑝</m:t>
                        </m:r>
                      </m:e>
                      <m:sub>
                        <m:r>
                          <a:rPr lang="en-US" sz="2000" i="1">
                            <a:solidFill>
                              <a:srgbClr val="005172"/>
                            </a:solidFill>
                            <a:latin typeface="Cambria Math" panose="02040503050406030204" pitchFamily="18" charset="0"/>
                          </a:rPr>
                          <m:t>1</m:t>
                        </m:r>
                      </m:sub>
                    </m:sSub>
                    <m:sSub>
                      <m:sSubPr>
                        <m:ctrlPr>
                          <a:rPr lang="en-US" sz="2000" i="1">
                            <a:solidFill>
                              <a:srgbClr val="005172"/>
                            </a:solidFill>
                            <a:latin typeface="Cambria Math" panose="02040503050406030204" pitchFamily="18" charset="0"/>
                          </a:rPr>
                        </m:ctrlPr>
                      </m:sSubPr>
                      <m:e>
                        <m:r>
                          <a:rPr lang="en-US" sz="2000" i="1">
                            <a:solidFill>
                              <a:srgbClr val="005172"/>
                            </a:solidFill>
                            <a:latin typeface="Cambria Math" panose="02040503050406030204" pitchFamily="18" charset="0"/>
                          </a:rPr>
                          <m:t>𝑀</m:t>
                        </m:r>
                      </m:e>
                      <m:sub>
                        <m:r>
                          <a:rPr lang="en-US" sz="2000" i="1">
                            <a:solidFill>
                              <a:srgbClr val="005172"/>
                            </a:solidFill>
                            <a:latin typeface="Cambria Math" panose="02040503050406030204" pitchFamily="18" charset="0"/>
                          </a:rPr>
                          <m:t>1</m:t>
                        </m:r>
                      </m:sub>
                    </m:sSub>
                    <m:r>
                      <a:rPr lang="en-US" sz="2000" i="1">
                        <a:solidFill>
                          <a:srgbClr val="005172"/>
                        </a:solidFill>
                        <a:latin typeface="Cambria Math" panose="02040503050406030204" pitchFamily="18" charset="0"/>
                      </a:rPr>
                      <m:t>+</m:t>
                    </m:r>
                    <m:sSub>
                      <m:sSubPr>
                        <m:ctrlPr>
                          <a:rPr lang="en-US" sz="2000" i="1">
                            <a:solidFill>
                              <a:srgbClr val="005172"/>
                            </a:solidFill>
                            <a:latin typeface="Cambria Math" panose="02040503050406030204" pitchFamily="18" charset="0"/>
                          </a:rPr>
                        </m:ctrlPr>
                      </m:sSubPr>
                      <m:e>
                        <m:r>
                          <a:rPr lang="en-US" sz="2000" i="1">
                            <a:solidFill>
                              <a:srgbClr val="005172"/>
                            </a:solidFill>
                            <a:latin typeface="Cambria Math" panose="02040503050406030204" pitchFamily="18" charset="0"/>
                          </a:rPr>
                          <m:t>𝑝</m:t>
                        </m:r>
                      </m:e>
                      <m:sub>
                        <m:r>
                          <a:rPr lang="en-US" sz="2000" i="1">
                            <a:solidFill>
                              <a:srgbClr val="005172"/>
                            </a:solidFill>
                            <a:latin typeface="Cambria Math" panose="02040503050406030204" pitchFamily="18" charset="0"/>
                          </a:rPr>
                          <m:t>2</m:t>
                        </m:r>
                      </m:sub>
                    </m:sSub>
                    <m:sSub>
                      <m:sSubPr>
                        <m:ctrlPr>
                          <a:rPr lang="en-US" sz="2000" i="1">
                            <a:solidFill>
                              <a:srgbClr val="005172"/>
                            </a:solidFill>
                            <a:latin typeface="Cambria Math" panose="02040503050406030204" pitchFamily="18" charset="0"/>
                          </a:rPr>
                        </m:ctrlPr>
                      </m:sSubPr>
                      <m:e>
                        <m:r>
                          <a:rPr lang="en-US" sz="2000" i="1">
                            <a:solidFill>
                              <a:srgbClr val="005172"/>
                            </a:solidFill>
                            <a:latin typeface="Cambria Math" panose="02040503050406030204" pitchFamily="18" charset="0"/>
                          </a:rPr>
                          <m:t>𝑀</m:t>
                        </m:r>
                      </m:e>
                      <m:sub>
                        <m:r>
                          <a:rPr lang="en-US" sz="2000" i="1">
                            <a:solidFill>
                              <a:srgbClr val="005172"/>
                            </a:solidFill>
                            <a:latin typeface="Cambria Math" panose="02040503050406030204" pitchFamily="18" charset="0"/>
                          </a:rPr>
                          <m:t>2</m:t>
                        </m:r>
                      </m:sub>
                    </m:sSub>
                  </m:oMath>
                </a14:m>
                <a:r>
                  <a:rPr lang="en-GB" sz="2000" dirty="0">
                    <a:solidFill>
                      <a:srgbClr val="005172"/>
                    </a:solidFill>
                  </a:rPr>
                  <a:t> is the expected total yield in the intercrop</a:t>
                </a:r>
              </a:p>
              <a:p>
                <a:pPr marL="0" indent="0">
                  <a:buNone/>
                </a:pPr>
                <a14:m>
                  <m:oMath xmlns:m="http://schemas.openxmlformats.org/officeDocument/2006/math">
                    <m:sSub>
                      <m:sSubPr>
                        <m:ctrlPr>
                          <a:rPr lang="en-US" sz="2000" i="1">
                            <a:solidFill>
                              <a:srgbClr val="005172"/>
                            </a:solidFill>
                            <a:latin typeface="Cambria Math" panose="02040503050406030204" pitchFamily="18" charset="0"/>
                          </a:rPr>
                        </m:ctrlPr>
                      </m:sSubPr>
                      <m:e>
                        <m:r>
                          <a:rPr lang="en-US" sz="2000" i="1">
                            <a:solidFill>
                              <a:srgbClr val="005172"/>
                            </a:solidFill>
                            <a:latin typeface="Cambria Math" panose="02040503050406030204" pitchFamily="18" charset="0"/>
                          </a:rPr>
                          <m:t>𝑝</m:t>
                        </m:r>
                      </m:e>
                      <m:sub>
                        <m:r>
                          <a:rPr lang="en-US" sz="2000" i="1">
                            <a:solidFill>
                              <a:srgbClr val="005172"/>
                            </a:solidFill>
                            <a:latin typeface="Cambria Math" panose="02040503050406030204" pitchFamily="18" charset="0"/>
                          </a:rPr>
                          <m:t>1</m:t>
                        </m:r>
                      </m:sub>
                    </m:sSub>
                  </m:oMath>
                </a14:m>
                <a:r>
                  <a:rPr lang="en-GB" sz="2000" dirty="0">
                    <a:solidFill>
                      <a:srgbClr val="005172"/>
                    </a:solidFill>
                  </a:rPr>
                  <a:t> and </a:t>
                </a:r>
                <a14:m>
                  <m:oMath xmlns:m="http://schemas.openxmlformats.org/officeDocument/2006/math">
                    <m:sSub>
                      <m:sSubPr>
                        <m:ctrlPr>
                          <a:rPr lang="en-US" sz="2000" i="1">
                            <a:solidFill>
                              <a:srgbClr val="005172"/>
                            </a:solidFill>
                            <a:latin typeface="Cambria Math" panose="02040503050406030204" pitchFamily="18" charset="0"/>
                          </a:rPr>
                        </m:ctrlPr>
                      </m:sSubPr>
                      <m:e>
                        <m:r>
                          <a:rPr lang="en-US" sz="2000" i="1">
                            <a:solidFill>
                              <a:srgbClr val="005172"/>
                            </a:solidFill>
                            <a:latin typeface="Cambria Math" panose="02040503050406030204" pitchFamily="18" charset="0"/>
                          </a:rPr>
                          <m:t>𝑝</m:t>
                        </m:r>
                      </m:e>
                      <m:sub>
                        <m:r>
                          <a:rPr lang="en-US" sz="2000" i="1">
                            <a:solidFill>
                              <a:srgbClr val="005172"/>
                            </a:solidFill>
                            <a:latin typeface="Cambria Math" panose="02040503050406030204" pitchFamily="18" charset="0"/>
                          </a:rPr>
                          <m:t>2</m:t>
                        </m:r>
                      </m:sub>
                    </m:sSub>
                  </m:oMath>
                </a14:m>
                <a:r>
                  <a:rPr lang="en-GB" sz="2000" dirty="0">
                    <a:solidFill>
                      <a:srgbClr val="005172"/>
                    </a:solidFill>
                  </a:rPr>
                  <a:t> are the species shares in the intercrop</a:t>
                </a:r>
              </a:p>
              <a:p>
                <a:pPr marL="0" indent="0">
                  <a:buNone/>
                </a:pPr>
                <a:r>
                  <a:rPr lang="en-GB" sz="2000" dirty="0">
                    <a:solidFill>
                      <a:srgbClr val="005172"/>
                    </a:solidFill>
                  </a:rPr>
                  <a:t>Species shares are well defined in replacement intercrops but not well defined in additive intercrops</a:t>
                </a:r>
              </a:p>
              <a:p>
                <a:pPr marL="0" indent="0">
                  <a:buNone/>
                </a:pPr>
                <a:r>
                  <a:rPr lang="en-GB" sz="2000" dirty="0">
                    <a:solidFill>
                      <a:srgbClr val="005172"/>
                    </a:solidFill>
                  </a:rPr>
                  <a:t>The NER compares actual yield to an expectation (a weighted average of sole crops yields)</a:t>
                </a:r>
              </a:p>
              <a:p>
                <a:pPr marL="0" indent="0">
                  <a:buNone/>
                </a:pPr>
                <a:endParaRPr lang="en-US" sz="2000" dirty="0"/>
              </a:p>
            </p:txBody>
          </p:sp>
        </mc:Choice>
        <mc:Fallback xmlns="">
          <p:sp>
            <p:nvSpPr>
              <p:cNvPr id="3" name="Text Placeholder 2">
                <a:extLst>
                  <a:ext uri="{FF2B5EF4-FFF2-40B4-BE49-F238E27FC236}">
                    <a16:creationId xmlns:a16="http://schemas.microsoft.com/office/drawing/2014/main" id="{078D6B8D-CB64-9F22-511E-C3C4D4B2D8FD}"/>
                  </a:ext>
                </a:extLst>
              </p:cNvPr>
              <p:cNvSpPr>
                <a:spLocks noGrp="1" noRot="1" noChangeAspect="1" noMove="1" noResize="1" noEditPoints="1" noAdjustHandles="1" noChangeArrowheads="1" noChangeShapeType="1" noTextEdit="1"/>
              </p:cNvSpPr>
              <p:nvPr>
                <p:ph type="body" sz="quarter" idx="10"/>
              </p:nvPr>
            </p:nvSpPr>
            <p:spPr>
              <a:xfrm>
                <a:off x="809412" y="1434914"/>
                <a:ext cx="10573176" cy="3784528"/>
              </a:xfrm>
              <a:blipFill>
                <a:blip r:embed="rId2"/>
                <a:stretch>
                  <a:fillRect l="-634" t="-1127" r="-577" b="-4186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CE1382C-424B-581C-CD9F-8AEDEEDBFDF9}"/>
              </a:ext>
            </a:extLst>
          </p:cNvPr>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18</a:t>
            </a:fld>
            <a:endParaRPr lang="en-GB" dirty="0"/>
          </a:p>
        </p:txBody>
      </p:sp>
    </p:spTree>
    <p:extLst>
      <p:ext uri="{BB962C8B-B14F-4D97-AF65-F5344CB8AC3E}">
        <p14:creationId xmlns:p14="http://schemas.microsoft.com/office/powerpoint/2010/main" val="881035142"/>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0312F-B313-536A-B5D9-E8E6D76391E5}"/>
              </a:ext>
            </a:extLst>
          </p:cNvPr>
          <p:cNvSpPr>
            <a:spLocks noGrp="1"/>
          </p:cNvSpPr>
          <p:nvPr>
            <p:ph type="title"/>
          </p:nvPr>
        </p:nvSpPr>
        <p:spPr>
          <a:xfrm>
            <a:off x="622300" y="408937"/>
            <a:ext cx="10858500" cy="796973"/>
          </a:xfrm>
        </p:spPr>
        <p:txBody>
          <a:bodyPr/>
          <a:lstStyle/>
          <a:p>
            <a:r>
              <a:rPr lang="en-US" sz="3200" dirty="0"/>
              <a:t>Transgressive overyielding index (TOI)</a:t>
            </a:r>
            <a:endParaRPr lang="en-US" dirty="0"/>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78D6B8D-CB64-9F22-511E-C3C4D4B2D8FD}"/>
                  </a:ext>
                </a:extLst>
              </p:cNvPr>
              <p:cNvSpPr>
                <a:spLocks noGrp="1"/>
              </p:cNvSpPr>
              <p:nvPr>
                <p:ph type="body" sz="quarter" idx="10"/>
              </p:nvPr>
            </p:nvSpPr>
            <p:spPr>
              <a:xfrm>
                <a:off x="622300" y="1650814"/>
                <a:ext cx="10858500" cy="3784528"/>
              </a:xfrm>
            </p:spPr>
            <p:txBody>
              <a:bodyPr/>
              <a:lstStyle/>
              <a:p>
                <a:pPr marL="0" indent="0">
                  <a:buNone/>
                </a:pPr>
                <a:r>
                  <a:rPr lang="en-US" sz="2000" dirty="0"/>
                  <a:t>Does</a:t>
                </a:r>
                <a:r>
                  <a:rPr lang="en-US" sz="2000" b="1" dirty="0"/>
                  <a:t> </a:t>
                </a:r>
                <a:r>
                  <a:rPr lang="en-US" sz="2000" dirty="0"/>
                  <a:t>the intercrop have greater total production than the </a:t>
                </a:r>
                <a:r>
                  <a:rPr lang="en-US" sz="2000" i="1" dirty="0"/>
                  <a:t>most productive</a:t>
                </a:r>
                <a:r>
                  <a:rPr lang="en-US" sz="2000" dirty="0"/>
                  <a:t> sole crop?</a:t>
                </a:r>
              </a:p>
              <a:p>
                <a:pPr marL="0" indent="0">
                  <a:buNone/>
                </a:pPr>
                <a:endParaRPr lang="en-US" sz="2000" b="1" dirty="0"/>
              </a:p>
              <a:p>
                <a:pPr marL="0" indent="0">
                  <a:buNone/>
                </a:pPr>
                <a14:m>
                  <m:oMathPara xmlns:m="http://schemas.openxmlformats.org/officeDocument/2006/math">
                    <m:oMathParaPr>
                      <m:jc m:val="centerGroup"/>
                    </m:oMathParaPr>
                    <m:oMath xmlns:m="http://schemas.openxmlformats.org/officeDocument/2006/math">
                      <m:r>
                        <a:rPr lang="en-US" sz="2000" i="1">
                          <a:solidFill>
                            <a:srgbClr val="005172"/>
                          </a:solidFill>
                          <a:latin typeface="Cambria Math" panose="02040503050406030204" pitchFamily="18" charset="0"/>
                        </a:rPr>
                        <m:t>𝑇𝑂𝐼</m:t>
                      </m:r>
                      <m:r>
                        <a:rPr lang="en-US" sz="2000" i="1">
                          <a:solidFill>
                            <a:srgbClr val="005172"/>
                          </a:solidFill>
                          <a:latin typeface="Cambria Math" panose="02040503050406030204" pitchFamily="18" charset="0"/>
                        </a:rPr>
                        <m:t>=</m:t>
                      </m:r>
                      <m:f>
                        <m:fPr>
                          <m:ctrlPr>
                            <a:rPr lang="en-US" sz="2000" i="1">
                              <a:solidFill>
                                <a:srgbClr val="005172"/>
                              </a:solidFill>
                              <a:latin typeface="Cambria Math" panose="02040503050406030204" pitchFamily="18" charset="0"/>
                            </a:rPr>
                          </m:ctrlPr>
                        </m:fPr>
                        <m:num>
                          <m:sSub>
                            <m:sSubPr>
                              <m:ctrlPr>
                                <a:rPr lang="en-US" sz="2000" i="1">
                                  <a:solidFill>
                                    <a:srgbClr val="005172"/>
                                  </a:solidFill>
                                  <a:latin typeface="Cambria Math" panose="02040503050406030204" pitchFamily="18" charset="0"/>
                                </a:rPr>
                              </m:ctrlPr>
                            </m:sSubPr>
                            <m:e>
                              <m:r>
                                <a:rPr lang="en-US" sz="2000" i="1">
                                  <a:solidFill>
                                    <a:srgbClr val="005172"/>
                                  </a:solidFill>
                                  <a:latin typeface="Cambria Math" panose="02040503050406030204" pitchFamily="18" charset="0"/>
                                </a:rPr>
                                <m:t>𝑌</m:t>
                              </m:r>
                            </m:e>
                            <m:sub>
                              <m:r>
                                <a:rPr lang="en-US" sz="2000" i="1">
                                  <a:solidFill>
                                    <a:srgbClr val="005172"/>
                                  </a:solidFill>
                                  <a:latin typeface="Cambria Math" panose="02040503050406030204" pitchFamily="18" charset="0"/>
                                </a:rPr>
                                <m:t>1</m:t>
                              </m:r>
                            </m:sub>
                          </m:sSub>
                          <m:r>
                            <a:rPr lang="en-US" sz="2000" i="1">
                              <a:solidFill>
                                <a:srgbClr val="005172"/>
                              </a:solidFill>
                              <a:latin typeface="Cambria Math" panose="02040503050406030204" pitchFamily="18" charset="0"/>
                            </a:rPr>
                            <m:t>+</m:t>
                          </m:r>
                          <m:sSub>
                            <m:sSubPr>
                              <m:ctrlPr>
                                <a:rPr lang="en-US" sz="2000" i="1">
                                  <a:solidFill>
                                    <a:srgbClr val="005172"/>
                                  </a:solidFill>
                                  <a:latin typeface="Cambria Math" panose="02040503050406030204" pitchFamily="18" charset="0"/>
                                </a:rPr>
                              </m:ctrlPr>
                            </m:sSubPr>
                            <m:e>
                              <m:r>
                                <a:rPr lang="en-US" sz="2000" i="1">
                                  <a:solidFill>
                                    <a:srgbClr val="005172"/>
                                  </a:solidFill>
                                  <a:latin typeface="Cambria Math" panose="02040503050406030204" pitchFamily="18" charset="0"/>
                                </a:rPr>
                                <m:t>𝑌</m:t>
                              </m:r>
                            </m:e>
                            <m:sub>
                              <m:r>
                                <a:rPr lang="en-US" sz="2000" i="1">
                                  <a:solidFill>
                                    <a:srgbClr val="005172"/>
                                  </a:solidFill>
                                  <a:latin typeface="Cambria Math" panose="02040503050406030204" pitchFamily="18" charset="0"/>
                                </a:rPr>
                                <m:t>2</m:t>
                              </m:r>
                            </m:sub>
                          </m:sSub>
                        </m:num>
                        <m:den>
                          <m:r>
                            <m:rPr>
                              <m:sty m:val="p"/>
                            </m:rPr>
                            <a:rPr lang="en-US" sz="2000">
                              <a:solidFill>
                                <a:srgbClr val="005172"/>
                              </a:solidFill>
                              <a:latin typeface="Cambria Math" panose="02040503050406030204" pitchFamily="18" charset="0"/>
                            </a:rPr>
                            <m:t>max</m:t>
                          </m:r>
                          <m:r>
                            <a:rPr lang="en-US" sz="2000" i="1">
                              <a:solidFill>
                                <a:srgbClr val="005172"/>
                              </a:solidFill>
                              <a:latin typeface="Cambria Math" panose="02040503050406030204" pitchFamily="18" charset="0"/>
                            </a:rPr>
                            <m:t>⁡(</m:t>
                          </m:r>
                          <m:sSub>
                            <m:sSubPr>
                              <m:ctrlPr>
                                <a:rPr lang="en-US" sz="2000" i="1">
                                  <a:solidFill>
                                    <a:srgbClr val="005172"/>
                                  </a:solidFill>
                                  <a:latin typeface="Cambria Math" panose="02040503050406030204" pitchFamily="18" charset="0"/>
                                </a:rPr>
                              </m:ctrlPr>
                            </m:sSubPr>
                            <m:e>
                              <m:r>
                                <a:rPr lang="en-US" sz="2000" i="1">
                                  <a:solidFill>
                                    <a:srgbClr val="005172"/>
                                  </a:solidFill>
                                  <a:latin typeface="Cambria Math" panose="02040503050406030204" pitchFamily="18" charset="0"/>
                                </a:rPr>
                                <m:t>𝑀</m:t>
                              </m:r>
                            </m:e>
                            <m:sub>
                              <m:r>
                                <a:rPr lang="en-US" sz="2000" i="1">
                                  <a:solidFill>
                                    <a:srgbClr val="005172"/>
                                  </a:solidFill>
                                  <a:latin typeface="Cambria Math" panose="02040503050406030204" pitchFamily="18" charset="0"/>
                                </a:rPr>
                                <m:t>1</m:t>
                              </m:r>
                            </m:sub>
                          </m:sSub>
                          <m:r>
                            <a:rPr lang="en-US" sz="2000" i="1">
                              <a:solidFill>
                                <a:srgbClr val="005172"/>
                              </a:solidFill>
                              <a:latin typeface="Cambria Math" panose="02040503050406030204" pitchFamily="18" charset="0"/>
                            </a:rPr>
                            <m:t>,</m:t>
                          </m:r>
                          <m:sSub>
                            <m:sSubPr>
                              <m:ctrlPr>
                                <a:rPr lang="en-US" sz="2000" i="1">
                                  <a:solidFill>
                                    <a:srgbClr val="005172"/>
                                  </a:solidFill>
                                  <a:latin typeface="Cambria Math" panose="02040503050406030204" pitchFamily="18" charset="0"/>
                                </a:rPr>
                              </m:ctrlPr>
                            </m:sSubPr>
                            <m:e>
                              <m:r>
                                <a:rPr lang="en-US" sz="2000" i="1">
                                  <a:solidFill>
                                    <a:srgbClr val="005172"/>
                                  </a:solidFill>
                                  <a:latin typeface="Cambria Math" panose="02040503050406030204" pitchFamily="18" charset="0"/>
                                </a:rPr>
                                <m:t>𝑀</m:t>
                              </m:r>
                            </m:e>
                            <m:sub>
                              <m:r>
                                <a:rPr lang="en-US" sz="2000" i="1">
                                  <a:solidFill>
                                    <a:srgbClr val="005172"/>
                                  </a:solidFill>
                                  <a:latin typeface="Cambria Math" panose="02040503050406030204" pitchFamily="18" charset="0"/>
                                </a:rPr>
                                <m:t>2</m:t>
                              </m:r>
                            </m:sub>
                          </m:sSub>
                          <m:r>
                            <a:rPr lang="en-US" sz="2000" i="1">
                              <a:solidFill>
                                <a:srgbClr val="005172"/>
                              </a:solidFill>
                              <a:latin typeface="Cambria Math" panose="02040503050406030204" pitchFamily="18" charset="0"/>
                            </a:rPr>
                            <m:t>)</m:t>
                          </m:r>
                        </m:den>
                      </m:f>
                    </m:oMath>
                  </m:oMathPara>
                </a14:m>
                <a:endParaRPr lang="en-GB" sz="2000" dirty="0">
                  <a:solidFill>
                    <a:srgbClr val="005172"/>
                  </a:solidFill>
                </a:endParaRPr>
              </a:p>
              <a:p>
                <a:pPr marL="0" indent="0">
                  <a:buNone/>
                </a:pPr>
                <a:endParaRPr lang="en-GB" sz="2000" dirty="0">
                  <a:solidFill>
                    <a:srgbClr val="005172"/>
                  </a:solidFill>
                </a:endParaRPr>
              </a:p>
              <a:p>
                <a:pPr marL="0" indent="0">
                  <a:buNone/>
                </a:pPr>
                <a:r>
                  <a:rPr lang="en-GB" sz="2000" dirty="0">
                    <a:solidFill>
                      <a:srgbClr val="005172"/>
                    </a:solidFill>
                  </a:rPr>
                  <a:t>The TOI compares actual total intercrop yield to the yield of the most productive sole crop</a:t>
                </a:r>
              </a:p>
              <a:p>
                <a:pPr marL="0" indent="0">
                  <a:buNone/>
                </a:pPr>
                <a:endParaRPr lang="en-GB" sz="2000" dirty="0">
                  <a:solidFill>
                    <a:srgbClr val="005172"/>
                  </a:solidFill>
                </a:endParaRPr>
              </a:p>
              <a:p>
                <a:pPr marL="0" indent="0">
                  <a:buNone/>
                </a:pPr>
                <a:r>
                  <a:rPr lang="en-GB" sz="2000" dirty="0">
                    <a:solidFill>
                      <a:srgbClr val="005172"/>
                    </a:solidFill>
                  </a:rPr>
                  <a:t>Note that calculation of the NER and TOI requires that the species yields are expressed in the same unit, e.g. kg grain/ha, Joules/ha or kg protein per ha. Calculation of the LER does not require this.</a:t>
                </a:r>
              </a:p>
            </p:txBody>
          </p:sp>
        </mc:Choice>
        <mc:Fallback xmlns="">
          <p:sp>
            <p:nvSpPr>
              <p:cNvPr id="3" name="Text Placeholder 2">
                <a:extLst>
                  <a:ext uri="{FF2B5EF4-FFF2-40B4-BE49-F238E27FC236}">
                    <a16:creationId xmlns:a16="http://schemas.microsoft.com/office/drawing/2014/main" id="{078D6B8D-CB64-9F22-511E-C3C4D4B2D8FD}"/>
                  </a:ext>
                </a:extLst>
              </p:cNvPr>
              <p:cNvSpPr>
                <a:spLocks noGrp="1" noRot="1" noChangeAspect="1" noMove="1" noResize="1" noEditPoints="1" noAdjustHandles="1" noChangeArrowheads="1" noChangeShapeType="1" noTextEdit="1"/>
              </p:cNvSpPr>
              <p:nvPr>
                <p:ph type="body" sz="quarter" idx="10"/>
              </p:nvPr>
            </p:nvSpPr>
            <p:spPr>
              <a:xfrm>
                <a:off x="622300" y="1650814"/>
                <a:ext cx="10858500" cy="3784528"/>
              </a:xfrm>
              <a:blipFill>
                <a:blip r:embed="rId2"/>
                <a:stretch>
                  <a:fillRect l="-561" t="-1288" b="-1706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CE1382C-424B-581C-CD9F-8AEDEEDBFDF9}"/>
              </a:ext>
            </a:extLst>
          </p:cNvPr>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19</a:t>
            </a:fld>
            <a:endParaRPr lang="en-GB" dirty="0"/>
          </a:p>
        </p:txBody>
      </p:sp>
    </p:spTree>
    <p:extLst>
      <p:ext uri="{BB962C8B-B14F-4D97-AF65-F5344CB8AC3E}">
        <p14:creationId xmlns:p14="http://schemas.microsoft.com/office/powerpoint/2010/main" val="19323770"/>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958DF-B4F8-C435-5B3F-0CB5413EC4FC}"/>
              </a:ext>
            </a:extLst>
          </p:cNvPr>
          <p:cNvSpPr>
            <a:spLocks noGrp="1"/>
          </p:cNvSpPr>
          <p:nvPr>
            <p:ph type="title"/>
          </p:nvPr>
        </p:nvSpPr>
        <p:spPr>
          <a:xfrm>
            <a:off x="674750" y="492025"/>
            <a:ext cx="10774476" cy="737986"/>
          </a:xfrm>
        </p:spPr>
        <p:txBody>
          <a:bodyPr/>
          <a:lstStyle/>
          <a:p>
            <a:r>
              <a:rPr lang="en-US" dirty="0"/>
              <a:t>What is intercropping?</a:t>
            </a:r>
          </a:p>
        </p:txBody>
      </p:sp>
      <p:sp>
        <p:nvSpPr>
          <p:cNvPr id="3" name="Text Placeholder 2">
            <a:extLst>
              <a:ext uri="{FF2B5EF4-FFF2-40B4-BE49-F238E27FC236}">
                <a16:creationId xmlns:a16="http://schemas.microsoft.com/office/drawing/2014/main" id="{2E2845E0-07B4-BE5C-6C68-0321FDE89165}"/>
              </a:ext>
            </a:extLst>
          </p:cNvPr>
          <p:cNvSpPr>
            <a:spLocks noGrp="1"/>
          </p:cNvSpPr>
          <p:nvPr>
            <p:ph type="body" sz="quarter" idx="10"/>
          </p:nvPr>
        </p:nvSpPr>
        <p:spPr>
          <a:xfrm>
            <a:off x="719377" y="2052829"/>
            <a:ext cx="10774477" cy="1597271"/>
          </a:xfrm>
        </p:spPr>
        <p:txBody>
          <a:bodyPr/>
          <a:lstStyle/>
          <a:p>
            <a:r>
              <a:rPr lang="en-US" sz="2000" b="1" dirty="0"/>
              <a:t>Simultaneous</a:t>
            </a:r>
            <a:r>
              <a:rPr lang="en-US" sz="2000" dirty="0"/>
              <a:t> intercropping: cultivation of (usually) two crop species in a field with the same sowing and harvesting dates</a:t>
            </a:r>
          </a:p>
          <a:p>
            <a:pPr marL="0" indent="0">
              <a:buNone/>
            </a:pPr>
            <a:endParaRPr lang="en-US" sz="2000" dirty="0"/>
          </a:p>
          <a:p>
            <a:pPr marL="0" indent="0">
              <a:buNone/>
            </a:pPr>
            <a:endParaRPr lang="en-US" sz="2000" dirty="0"/>
          </a:p>
        </p:txBody>
      </p:sp>
      <p:sp>
        <p:nvSpPr>
          <p:cNvPr id="4" name="Slide Number Placeholder 3">
            <a:extLst>
              <a:ext uri="{FF2B5EF4-FFF2-40B4-BE49-F238E27FC236}">
                <a16:creationId xmlns:a16="http://schemas.microsoft.com/office/drawing/2014/main" id="{759C3AB4-2452-5675-FACA-8F3FA6792252}"/>
              </a:ext>
            </a:extLst>
          </p:cNvPr>
          <p:cNvSpPr>
            <a:spLocks noGrp="1"/>
          </p:cNvSpPr>
          <p:nvPr>
            <p:ph type="sldNum" sz="quarter" idx="11"/>
          </p:nvPr>
        </p:nvSpPr>
        <p:spPr>
          <a:xfrm>
            <a:off x="8772565" y="7019754"/>
            <a:ext cx="468000" cy="164250"/>
          </a:xfrm>
        </p:spPr>
        <p:txBody>
          <a:bodyPr/>
          <a:lstStyle/>
          <a:p>
            <a:pPr algn="r">
              <a:lnSpc>
                <a:spcPts val="1200"/>
              </a:lnSpc>
            </a:pPr>
            <a:fld id="{F25965E0-7062-474C-8671-DB3A3CE669B0}" type="slidenum">
              <a:rPr lang="en-GB" smtClean="0"/>
              <a:pPr algn="r">
                <a:lnSpc>
                  <a:spcPts val="1200"/>
                </a:lnSpc>
              </a:pPr>
              <a:t>2</a:t>
            </a:fld>
            <a:endParaRPr lang="en-GB" dirty="0"/>
          </a:p>
        </p:txBody>
      </p:sp>
      <p:sp>
        <p:nvSpPr>
          <p:cNvPr id="7" name="Rectangle: Rounded Corners 6">
            <a:extLst>
              <a:ext uri="{FF2B5EF4-FFF2-40B4-BE49-F238E27FC236}">
                <a16:creationId xmlns:a16="http://schemas.microsoft.com/office/drawing/2014/main" id="{BF4BB2B7-616D-D56F-8D5B-369E3BC8CA56}"/>
              </a:ext>
            </a:extLst>
          </p:cNvPr>
          <p:cNvSpPr/>
          <p:nvPr/>
        </p:nvSpPr>
        <p:spPr>
          <a:xfrm>
            <a:off x="2427126" y="5281574"/>
            <a:ext cx="3571102" cy="43798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r>
              <a:rPr lang="en-US" dirty="0">
                <a:solidFill>
                  <a:schemeClr val="bg1"/>
                </a:solidFill>
              </a:rPr>
              <a:t>Species 2</a:t>
            </a:r>
          </a:p>
        </p:txBody>
      </p:sp>
      <p:sp>
        <p:nvSpPr>
          <p:cNvPr id="8" name="Rectangle: Rounded Corners 7">
            <a:extLst>
              <a:ext uri="{FF2B5EF4-FFF2-40B4-BE49-F238E27FC236}">
                <a16:creationId xmlns:a16="http://schemas.microsoft.com/office/drawing/2014/main" id="{FC396EB0-149F-C827-5562-4ECEB8B8DE9F}"/>
              </a:ext>
            </a:extLst>
          </p:cNvPr>
          <p:cNvSpPr/>
          <p:nvPr/>
        </p:nvSpPr>
        <p:spPr>
          <a:xfrm>
            <a:off x="1055526" y="4843592"/>
            <a:ext cx="3571103" cy="437982"/>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r>
              <a:rPr lang="en-US" dirty="0">
                <a:solidFill>
                  <a:schemeClr val="bg1"/>
                </a:solidFill>
              </a:rPr>
              <a:t>Species 1</a:t>
            </a:r>
          </a:p>
        </p:txBody>
      </p:sp>
      <p:sp>
        <p:nvSpPr>
          <p:cNvPr id="12" name="Text Placeholder 2">
            <a:extLst>
              <a:ext uri="{FF2B5EF4-FFF2-40B4-BE49-F238E27FC236}">
                <a16:creationId xmlns:a16="http://schemas.microsoft.com/office/drawing/2014/main" id="{22075322-AF38-E05A-22DF-231F61AE9AB8}"/>
              </a:ext>
            </a:extLst>
          </p:cNvPr>
          <p:cNvSpPr txBox="1">
            <a:spLocks/>
          </p:cNvSpPr>
          <p:nvPr/>
        </p:nvSpPr>
        <p:spPr bwMode="auto">
          <a:xfrm>
            <a:off x="719377" y="5857740"/>
            <a:ext cx="10628250" cy="1009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2413" indent="-252413" algn="l" rtl="0" fontAlgn="base">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fontAlgn="base">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fontAlgn="base">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fontAlgn="base">
              <a:lnSpc>
                <a:spcPts val="2500"/>
              </a:lnSpc>
              <a:spcBef>
                <a:spcPct val="20000"/>
              </a:spcBef>
              <a:spcAft>
                <a:spcPct val="0"/>
              </a:spcAft>
              <a:buSzPct val="115000"/>
              <a:buFont typeface="Verdana" pitchFamily="34" charset="0"/>
              <a:buChar char="●"/>
              <a:defRPr sz="2200" kern="1200" baseline="0">
                <a:solidFill>
                  <a:schemeClr val="bg2"/>
                </a:solidFill>
                <a:latin typeface="Verdana" pitchFamily="34" charset="0"/>
                <a:ea typeface="+mn-ea"/>
                <a:cs typeface="+mn-cs"/>
              </a:defRPr>
            </a:lvl4pPr>
            <a:lvl5pPr marL="3405188" indent="-352425" algn="l" rtl="0" fontAlgn="base">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More profitable because more productive</a:t>
            </a:r>
          </a:p>
          <a:p>
            <a:r>
              <a:rPr lang="en-US" sz="2000" dirty="0"/>
              <a:t>More sustainable because more resource-use efficient</a:t>
            </a:r>
          </a:p>
        </p:txBody>
      </p:sp>
      <p:sp>
        <p:nvSpPr>
          <p:cNvPr id="5" name="Rectangle: Rounded Corners 4">
            <a:extLst>
              <a:ext uri="{FF2B5EF4-FFF2-40B4-BE49-F238E27FC236}">
                <a16:creationId xmlns:a16="http://schemas.microsoft.com/office/drawing/2014/main" id="{CB6B83A7-76E6-1DC0-C23B-2CA94EB750AA}"/>
              </a:ext>
            </a:extLst>
          </p:cNvPr>
          <p:cNvSpPr/>
          <p:nvPr/>
        </p:nvSpPr>
        <p:spPr>
          <a:xfrm>
            <a:off x="1055526" y="3330329"/>
            <a:ext cx="3571102" cy="43798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r>
              <a:rPr lang="en-US" dirty="0">
                <a:solidFill>
                  <a:schemeClr val="bg1"/>
                </a:solidFill>
              </a:rPr>
              <a:t>Species 2</a:t>
            </a:r>
          </a:p>
        </p:txBody>
      </p:sp>
      <p:sp>
        <p:nvSpPr>
          <p:cNvPr id="9" name="Rectangle: Rounded Corners 8">
            <a:extLst>
              <a:ext uri="{FF2B5EF4-FFF2-40B4-BE49-F238E27FC236}">
                <a16:creationId xmlns:a16="http://schemas.microsoft.com/office/drawing/2014/main" id="{63A71AD5-8F4F-E9C8-C91B-E7627E478940}"/>
              </a:ext>
            </a:extLst>
          </p:cNvPr>
          <p:cNvSpPr/>
          <p:nvPr/>
        </p:nvSpPr>
        <p:spPr>
          <a:xfrm>
            <a:off x="1055526" y="2892347"/>
            <a:ext cx="3571103" cy="437982"/>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r>
              <a:rPr lang="en-US" dirty="0">
                <a:solidFill>
                  <a:schemeClr val="bg1"/>
                </a:solidFill>
              </a:rPr>
              <a:t>Species 1</a:t>
            </a:r>
          </a:p>
        </p:txBody>
      </p:sp>
      <p:sp>
        <p:nvSpPr>
          <p:cNvPr id="10" name="Text Placeholder 2">
            <a:extLst>
              <a:ext uri="{FF2B5EF4-FFF2-40B4-BE49-F238E27FC236}">
                <a16:creationId xmlns:a16="http://schemas.microsoft.com/office/drawing/2014/main" id="{7B34E59A-C187-B8BC-6B05-3C4266A5FD31}"/>
              </a:ext>
            </a:extLst>
          </p:cNvPr>
          <p:cNvSpPr txBox="1">
            <a:spLocks/>
          </p:cNvSpPr>
          <p:nvPr/>
        </p:nvSpPr>
        <p:spPr bwMode="auto">
          <a:xfrm>
            <a:off x="719378" y="3948193"/>
            <a:ext cx="10774476" cy="894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2413" indent="-252413" algn="l" rtl="0" fontAlgn="base">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fontAlgn="base">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fontAlgn="base">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fontAlgn="base">
              <a:lnSpc>
                <a:spcPts val="2500"/>
              </a:lnSpc>
              <a:spcBef>
                <a:spcPct val="20000"/>
              </a:spcBef>
              <a:spcAft>
                <a:spcPct val="0"/>
              </a:spcAft>
              <a:buSzPct val="115000"/>
              <a:buFont typeface="Verdana" pitchFamily="34" charset="0"/>
              <a:buChar char="●"/>
              <a:defRPr sz="2200" kern="1200" baseline="0">
                <a:solidFill>
                  <a:schemeClr val="bg2"/>
                </a:solidFill>
                <a:latin typeface="Verdana" pitchFamily="34" charset="0"/>
                <a:ea typeface="+mn-ea"/>
                <a:cs typeface="+mn-cs"/>
              </a:defRPr>
            </a:lvl4pPr>
            <a:lvl5pPr marL="3405188" indent="-352425" algn="l" rtl="0" fontAlgn="base">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1" dirty="0"/>
              <a:t>Relay</a:t>
            </a:r>
            <a:r>
              <a:rPr lang="en-US" sz="2000" dirty="0"/>
              <a:t> intercropping: cultivation of two crop species with a difference in sowing and/or harvesting dates</a:t>
            </a:r>
          </a:p>
          <a:p>
            <a:pPr marL="0" indent="0">
              <a:buNone/>
            </a:pPr>
            <a:endParaRPr lang="en-US" sz="2000" dirty="0"/>
          </a:p>
          <a:p>
            <a:pPr marL="0" indent="0">
              <a:buNone/>
            </a:pPr>
            <a:endParaRPr lang="en-US" sz="2000" dirty="0"/>
          </a:p>
        </p:txBody>
      </p:sp>
      <p:sp>
        <p:nvSpPr>
          <p:cNvPr id="6" name="TextBox 5">
            <a:extLst>
              <a:ext uri="{FF2B5EF4-FFF2-40B4-BE49-F238E27FC236}">
                <a16:creationId xmlns:a16="http://schemas.microsoft.com/office/drawing/2014/main" id="{909EE005-4A40-F7C9-5E4C-6B1A33FD8708}"/>
              </a:ext>
            </a:extLst>
          </p:cNvPr>
          <p:cNvSpPr txBox="1"/>
          <p:nvPr/>
        </p:nvSpPr>
        <p:spPr>
          <a:xfrm>
            <a:off x="719377" y="1409893"/>
            <a:ext cx="10961975" cy="323165"/>
          </a:xfrm>
          <a:prstGeom prst="rect">
            <a:avLst/>
          </a:prstGeom>
          <a:noFill/>
        </p:spPr>
        <p:txBody>
          <a:bodyPr wrap="none" rtlCol="0">
            <a:spAutoFit/>
          </a:bodyPr>
          <a:lstStyle/>
          <a:p>
            <a:pPr>
              <a:lnSpc>
                <a:spcPts val="1800"/>
              </a:lnSpc>
            </a:pPr>
            <a:r>
              <a:rPr lang="en-US" sz="2000" dirty="0">
                <a:latin typeface="Verdana" pitchFamily="34" charset="0"/>
              </a:rPr>
              <a:t>Growing species together on a plot of land to benefit from species complementarity</a:t>
            </a:r>
          </a:p>
        </p:txBody>
      </p:sp>
    </p:spTree>
    <p:custDataLst>
      <p:tags r:id="rId1"/>
    </p:custDataLst>
    <p:extLst>
      <p:ext uri="{BB962C8B-B14F-4D97-AF65-F5344CB8AC3E}">
        <p14:creationId xmlns:p14="http://schemas.microsoft.com/office/powerpoint/2010/main" val="1121937539"/>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64" name="Line 3"/>
          <p:cNvSpPr>
            <a:spLocks noChangeShapeType="1"/>
          </p:cNvSpPr>
          <p:nvPr/>
        </p:nvSpPr>
        <p:spPr bwMode="auto">
          <a:xfrm>
            <a:off x="2242440" y="5920041"/>
            <a:ext cx="5892800" cy="0"/>
          </a:xfrm>
          <a:prstGeom prst="line">
            <a:avLst/>
          </a:prstGeom>
          <a:noFill/>
          <a:ln w="57150">
            <a:solidFill>
              <a:srgbClr val="990000"/>
            </a:solidFill>
            <a:round/>
            <a:headEnd/>
            <a:tailEnd/>
          </a:ln>
        </p:spPr>
        <p:txBody>
          <a:bodyPr wrap="none" anchor="ctr"/>
          <a:lstStyle/>
          <a:p>
            <a:pPr>
              <a:defRPr/>
            </a:pPr>
            <a:endParaRPr lang="en-US">
              <a:solidFill>
                <a:srgbClr val="000000"/>
              </a:solidFill>
              <a:cs typeface="Arial" charset="0"/>
            </a:endParaRPr>
          </a:p>
        </p:txBody>
      </p:sp>
      <p:sp>
        <p:nvSpPr>
          <p:cNvPr id="108565" name="Line 4"/>
          <p:cNvSpPr>
            <a:spLocks noChangeShapeType="1"/>
          </p:cNvSpPr>
          <p:nvPr/>
        </p:nvSpPr>
        <p:spPr bwMode="auto">
          <a:xfrm>
            <a:off x="2267840" y="1576641"/>
            <a:ext cx="0" cy="4343400"/>
          </a:xfrm>
          <a:prstGeom prst="line">
            <a:avLst/>
          </a:prstGeom>
          <a:noFill/>
          <a:ln w="57150">
            <a:solidFill>
              <a:srgbClr val="990000"/>
            </a:solidFill>
            <a:round/>
            <a:headEnd/>
            <a:tailEnd/>
          </a:ln>
        </p:spPr>
        <p:txBody>
          <a:bodyPr wrap="none" anchor="ctr"/>
          <a:lstStyle/>
          <a:p>
            <a:pPr>
              <a:defRPr/>
            </a:pPr>
            <a:endParaRPr lang="en-US">
              <a:solidFill>
                <a:srgbClr val="000000"/>
              </a:solidFill>
              <a:cs typeface="Arial" charset="0"/>
            </a:endParaRPr>
          </a:p>
        </p:txBody>
      </p:sp>
      <p:sp>
        <p:nvSpPr>
          <p:cNvPr id="108546" name="Text Box 5"/>
          <p:cNvSpPr txBox="1">
            <a:spLocks noChangeArrowheads="1"/>
          </p:cNvSpPr>
          <p:nvPr/>
        </p:nvSpPr>
        <p:spPr bwMode="auto">
          <a:xfrm>
            <a:off x="2445724" y="452665"/>
            <a:ext cx="8595953" cy="584775"/>
          </a:xfrm>
          <a:prstGeom prst="rect">
            <a:avLst/>
          </a:prstGeom>
          <a:noFill/>
          <a:ln w="9525">
            <a:noFill/>
            <a:miter lim="800000"/>
            <a:headEnd/>
            <a:tailEnd/>
          </a:ln>
        </p:spPr>
        <p:txBody>
          <a:bodyPr wrap="square">
            <a:spAutoFit/>
          </a:bodyPr>
          <a:lstStyle/>
          <a:p>
            <a:pPr>
              <a:spcBef>
                <a:spcPct val="50000"/>
              </a:spcBef>
              <a:defRPr/>
            </a:pPr>
            <a:r>
              <a:rPr kumimoji="1" lang="en-US" altLang="zh-CN" sz="3200" b="1" dirty="0">
                <a:solidFill>
                  <a:srgbClr val="000000"/>
                </a:solidFill>
                <a:ea typeface="SimHei" panose="02010609060101010101" pitchFamily="49" charset="-122"/>
                <a:cs typeface="Arial" charset="0"/>
              </a:rPr>
              <a:t>Example of the land equivalent ratio</a:t>
            </a:r>
          </a:p>
        </p:txBody>
      </p:sp>
      <p:sp>
        <p:nvSpPr>
          <p:cNvPr id="108560" name="Rectangle 7"/>
          <p:cNvSpPr>
            <a:spLocks noChangeArrowheads="1"/>
          </p:cNvSpPr>
          <p:nvPr/>
        </p:nvSpPr>
        <p:spPr bwMode="auto">
          <a:xfrm>
            <a:off x="2882240" y="2476690"/>
            <a:ext cx="914400" cy="3429001"/>
          </a:xfrm>
          <a:prstGeom prst="rect">
            <a:avLst/>
          </a:prstGeom>
          <a:solidFill>
            <a:srgbClr val="FFCC00"/>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CC00"/>
            </a:extrusionClr>
          </a:sp3d>
        </p:spPr>
        <p:txBody>
          <a:bodyPr wrap="none" anchor="ctr">
            <a:flatTx/>
          </a:bodyPr>
          <a:lstStyle/>
          <a:p>
            <a:pPr>
              <a:defRPr/>
            </a:pPr>
            <a:endParaRPr lang="en-US">
              <a:solidFill>
                <a:srgbClr val="000000"/>
              </a:solidFill>
              <a:cs typeface="Arial" charset="0"/>
            </a:endParaRPr>
          </a:p>
        </p:txBody>
      </p:sp>
      <p:sp>
        <p:nvSpPr>
          <p:cNvPr id="108561" name="Text Box 8"/>
          <p:cNvSpPr txBox="1">
            <a:spLocks noChangeArrowheads="1"/>
          </p:cNvSpPr>
          <p:nvPr/>
        </p:nvSpPr>
        <p:spPr bwMode="auto">
          <a:xfrm>
            <a:off x="2447229" y="6044435"/>
            <a:ext cx="1712913" cy="461963"/>
          </a:xfrm>
          <a:prstGeom prst="rect">
            <a:avLst/>
          </a:prstGeom>
          <a:noFill/>
          <a:ln w="9525">
            <a:noFill/>
            <a:miter lim="800000"/>
            <a:headEnd/>
            <a:tailEnd/>
          </a:ln>
        </p:spPr>
        <p:txBody>
          <a:bodyPr wrap="square">
            <a:spAutoFit/>
          </a:bodyPr>
          <a:lstStyle/>
          <a:p>
            <a:pPr>
              <a:spcBef>
                <a:spcPct val="50000"/>
              </a:spcBef>
              <a:defRPr/>
            </a:pPr>
            <a:r>
              <a:rPr kumimoji="1" lang="en-US" altLang="zh-CN" sz="2400" b="1" dirty="0">
                <a:solidFill>
                  <a:srgbClr val="000000"/>
                </a:solidFill>
                <a:ea typeface="宋体" pitchFamily="2" charset="-122"/>
                <a:cs typeface="Arial" charset="0"/>
              </a:rPr>
              <a:t>Sole wheat </a:t>
            </a:r>
          </a:p>
        </p:txBody>
      </p:sp>
      <p:sp>
        <p:nvSpPr>
          <p:cNvPr id="108562" name="Text Box 9"/>
          <p:cNvSpPr txBox="1">
            <a:spLocks noChangeArrowheads="1"/>
          </p:cNvSpPr>
          <p:nvPr/>
        </p:nvSpPr>
        <p:spPr bwMode="auto">
          <a:xfrm>
            <a:off x="2817117" y="1894142"/>
            <a:ext cx="1444625" cy="400050"/>
          </a:xfrm>
          <a:prstGeom prst="rect">
            <a:avLst/>
          </a:prstGeom>
          <a:noFill/>
          <a:ln w="9525">
            <a:noFill/>
            <a:miter lim="800000"/>
            <a:headEnd/>
            <a:tailEnd/>
          </a:ln>
        </p:spPr>
        <p:txBody>
          <a:bodyPr wrap="square">
            <a:spAutoFit/>
          </a:bodyPr>
          <a:lstStyle/>
          <a:p>
            <a:pPr>
              <a:spcBef>
                <a:spcPct val="50000"/>
              </a:spcBef>
              <a:defRPr/>
            </a:pPr>
            <a:r>
              <a:rPr kumimoji="1" lang="en-US" altLang="zh-CN" sz="2000" dirty="0">
                <a:solidFill>
                  <a:srgbClr val="000000"/>
                </a:solidFill>
                <a:ea typeface="宋体" pitchFamily="2" charset="-122"/>
                <a:cs typeface="Arial" charset="0"/>
              </a:rPr>
              <a:t>6000 kg/ha</a:t>
            </a:r>
          </a:p>
        </p:txBody>
      </p:sp>
      <mc:AlternateContent xmlns:mc="http://schemas.openxmlformats.org/markup-compatibility/2006" xmlns:a14="http://schemas.microsoft.com/office/drawing/2010/main">
        <mc:Choice Requires="a14">
          <p:sp>
            <p:nvSpPr>
              <p:cNvPr id="108563" name="Text Box 10"/>
              <p:cNvSpPr txBox="1">
                <a:spLocks noChangeArrowheads="1"/>
              </p:cNvSpPr>
              <p:nvPr/>
            </p:nvSpPr>
            <p:spPr bwMode="auto">
              <a:xfrm>
                <a:off x="2862682" y="3819846"/>
                <a:ext cx="1066800" cy="830997"/>
              </a:xfrm>
              <a:prstGeom prst="rect">
                <a:avLst/>
              </a:prstGeom>
              <a:noFill/>
              <a:ln w="9525">
                <a:noFill/>
                <a:miter lim="800000"/>
                <a:headEnd/>
                <a:tailEnd/>
              </a:ln>
            </p:spPr>
            <p:txBody>
              <a:bodyPr>
                <a:spAutoFit/>
              </a:bodyPr>
              <a:lstStyle/>
              <a:p>
                <a:pPr>
                  <a:spcBef>
                    <a:spcPct val="50000"/>
                  </a:spcBef>
                  <a:defRPr/>
                </a:pPr>
                <a:r>
                  <a:rPr kumimoji="1" lang="en-US" altLang="zh-CN" sz="2400" dirty="0">
                    <a:solidFill>
                      <a:srgbClr val="000000"/>
                    </a:solidFill>
                    <a:ea typeface="宋体" pitchFamily="2" charset="-122"/>
                    <a:cs typeface="Arial" charset="0"/>
                  </a:rPr>
                  <a:t>Wheat</a:t>
                </a:r>
              </a:p>
              <a:p>
                <a:pPr>
                  <a:spcBef>
                    <a:spcPct val="50000"/>
                  </a:spcBef>
                  <a:defRPr/>
                </a:pPr>
                <a14:m>
                  <m:oMathPara xmlns:m="http://schemas.openxmlformats.org/officeDocument/2006/math">
                    <m:oMathParaPr>
                      <m:jc m:val="centerGroup"/>
                    </m:oMathParaPr>
                    <m:oMath xmlns:m="http://schemas.openxmlformats.org/officeDocument/2006/math">
                      <m:sSub>
                        <m:sSubPr>
                          <m:ctrlPr>
                            <a:rPr kumimoji="1" lang="en-US" altLang="zh-CN" sz="2400" b="0" i="1" smtClean="0">
                              <a:solidFill>
                                <a:srgbClr val="000000"/>
                              </a:solidFill>
                              <a:latin typeface="Cambria Math" panose="02040503050406030204" pitchFamily="18" charset="0"/>
                              <a:ea typeface="宋体" pitchFamily="2" charset="-122"/>
                              <a:cs typeface="Arial" charset="0"/>
                            </a:rPr>
                          </m:ctrlPr>
                        </m:sSubPr>
                        <m:e>
                          <m:r>
                            <a:rPr kumimoji="1" lang="en-US" altLang="zh-CN" sz="2400" b="0" i="1" smtClean="0">
                              <a:solidFill>
                                <a:srgbClr val="000000"/>
                              </a:solidFill>
                              <a:latin typeface="Cambria Math" panose="02040503050406030204" pitchFamily="18" charset="0"/>
                              <a:ea typeface="宋体" pitchFamily="2" charset="-122"/>
                              <a:cs typeface="Arial" charset="0"/>
                            </a:rPr>
                            <m:t>𝑀</m:t>
                          </m:r>
                        </m:e>
                        <m:sub>
                          <m:r>
                            <a:rPr kumimoji="1" lang="en-US" altLang="zh-CN" sz="2400" b="0" i="1" smtClean="0">
                              <a:solidFill>
                                <a:srgbClr val="000000"/>
                              </a:solidFill>
                              <a:latin typeface="Cambria Math" panose="02040503050406030204" pitchFamily="18" charset="0"/>
                              <a:ea typeface="宋体" pitchFamily="2" charset="-122"/>
                              <a:cs typeface="Arial" charset="0"/>
                            </a:rPr>
                            <m:t>1</m:t>
                          </m:r>
                        </m:sub>
                      </m:sSub>
                    </m:oMath>
                  </m:oMathPara>
                </a14:m>
                <a:endParaRPr kumimoji="1" lang="en-US" altLang="zh-CN" sz="2400" dirty="0">
                  <a:solidFill>
                    <a:srgbClr val="000000"/>
                  </a:solidFill>
                  <a:ea typeface="宋体" pitchFamily="2" charset="-122"/>
                  <a:cs typeface="Arial" charset="0"/>
                </a:endParaRPr>
              </a:p>
            </p:txBody>
          </p:sp>
        </mc:Choice>
        <mc:Fallback xmlns="">
          <p:sp>
            <p:nvSpPr>
              <p:cNvPr id="108563" name="Text Box 10"/>
              <p:cNvSpPr txBox="1">
                <a:spLocks noRot="1" noChangeAspect="1" noMove="1" noResize="1" noEditPoints="1" noAdjustHandles="1" noChangeArrowheads="1" noChangeShapeType="1" noTextEdit="1"/>
              </p:cNvSpPr>
              <p:nvPr/>
            </p:nvSpPr>
            <p:spPr bwMode="auto">
              <a:xfrm>
                <a:off x="2862682" y="3819846"/>
                <a:ext cx="1066800" cy="830997"/>
              </a:xfrm>
              <a:prstGeom prst="rect">
                <a:avLst/>
              </a:prstGeom>
              <a:blipFill>
                <a:blip r:embed="rId2"/>
                <a:stretch>
                  <a:fillRect l="-9143" t="-5882" r="-3429"/>
                </a:stretch>
              </a:blipFill>
              <a:ln w="9525">
                <a:noFill/>
                <a:miter lim="800000"/>
                <a:headEnd/>
                <a:tailEnd/>
              </a:ln>
            </p:spPr>
            <p:txBody>
              <a:bodyPr/>
              <a:lstStyle/>
              <a:p>
                <a:r>
                  <a:rPr lang="en-US">
                    <a:noFill/>
                  </a:rPr>
                  <a:t> </a:t>
                </a:r>
              </a:p>
            </p:txBody>
          </p:sp>
        </mc:Fallback>
      </mc:AlternateContent>
      <p:sp>
        <p:nvSpPr>
          <p:cNvPr id="108556" name="Rectangle 12"/>
          <p:cNvSpPr>
            <a:spLocks noChangeArrowheads="1"/>
          </p:cNvSpPr>
          <p:nvPr/>
        </p:nvSpPr>
        <p:spPr bwMode="auto">
          <a:xfrm>
            <a:off x="4547425" y="4591924"/>
            <a:ext cx="914400" cy="1295400"/>
          </a:xfrm>
          <a:prstGeom prst="rect">
            <a:avLst/>
          </a:prstGeom>
          <a:solidFill>
            <a:srgbClr val="FFFFCC"/>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FFCC"/>
            </a:extrusionClr>
          </a:sp3d>
        </p:spPr>
        <p:txBody>
          <a:bodyPr wrap="none" anchor="ctr">
            <a:flatTx/>
          </a:bodyPr>
          <a:lstStyle/>
          <a:p>
            <a:pPr>
              <a:defRPr/>
            </a:pPr>
            <a:endParaRPr lang="en-US">
              <a:solidFill>
                <a:srgbClr val="000000"/>
              </a:solidFill>
              <a:cs typeface="Arial" charset="0"/>
            </a:endParaRPr>
          </a:p>
        </p:txBody>
      </p:sp>
      <p:sp>
        <p:nvSpPr>
          <p:cNvPr id="108557" name="Text Box 13"/>
          <p:cNvSpPr txBox="1">
            <a:spLocks noChangeArrowheads="1"/>
          </p:cNvSpPr>
          <p:nvPr/>
        </p:nvSpPr>
        <p:spPr bwMode="auto">
          <a:xfrm>
            <a:off x="4261742" y="6044435"/>
            <a:ext cx="1681163" cy="461963"/>
          </a:xfrm>
          <a:prstGeom prst="rect">
            <a:avLst/>
          </a:prstGeom>
          <a:noFill/>
          <a:ln w="9525">
            <a:noFill/>
            <a:miter lim="800000"/>
            <a:headEnd/>
            <a:tailEnd/>
          </a:ln>
        </p:spPr>
        <p:txBody>
          <a:bodyPr wrap="square">
            <a:spAutoFit/>
          </a:bodyPr>
          <a:lstStyle/>
          <a:p>
            <a:pPr>
              <a:spcBef>
                <a:spcPct val="50000"/>
              </a:spcBef>
              <a:defRPr/>
            </a:pPr>
            <a:r>
              <a:rPr kumimoji="1" lang="en-US" altLang="zh-CN" sz="2400" b="1" dirty="0">
                <a:solidFill>
                  <a:srgbClr val="000000"/>
                </a:solidFill>
                <a:ea typeface="宋体" pitchFamily="2" charset="-122"/>
                <a:cs typeface="Arial" charset="0"/>
              </a:rPr>
              <a:t>Sole  cotton</a:t>
            </a:r>
          </a:p>
        </p:txBody>
      </p:sp>
      <p:sp>
        <p:nvSpPr>
          <p:cNvPr id="108558" name="Text Box 14"/>
          <p:cNvSpPr txBox="1">
            <a:spLocks noChangeArrowheads="1"/>
          </p:cNvSpPr>
          <p:nvPr/>
        </p:nvSpPr>
        <p:spPr bwMode="auto">
          <a:xfrm>
            <a:off x="4261741" y="4013454"/>
            <a:ext cx="1752600" cy="400050"/>
          </a:xfrm>
          <a:prstGeom prst="rect">
            <a:avLst/>
          </a:prstGeom>
          <a:noFill/>
          <a:ln w="9525">
            <a:noFill/>
            <a:miter lim="800000"/>
            <a:headEnd/>
            <a:tailEnd/>
          </a:ln>
        </p:spPr>
        <p:txBody>
          <a:bodyPr>
            <a:spAutoFit/>
          </a:bodyPr>
          <a:lstStyle/>
          <a:p>
            <a:pPr>
              <a:spcBef>
                <a:spcPct val="50000"/>
              </a:spcBef>
              <a:defRPr/>
            </a:pPr>
            <a:r>
              <a:rPr kumimoji="1" lang="en-US" altLang="zh-CN" sz="2000" dirty="0">
                <a:solidFill>
                  <a:srgbClr val="000000"/>
                </a:solidFill>
                <a:ea typeface="宋体" pitchFamily="2" charset="-122"/>
                <a:cs typeface="Arial" charset="0"/>
              </a:rPr>
              <a:t>1125 kg/ha</a:t>
            </a:r>
          </a:p>
        </p:txBody>
      </p:sp>
      <mc:AlternateContent xmlns:mc="http://schemas.openxmlformats.org/markup-compatibility/2006" xmlns:a14="http://schemas.microsoft.com/office/drawing/2010/main">
        <mc:Choice Requires="a14">
          <p:sp>
            <p:nvSpPr>
              <p:cNvPr id="108559" name="Text Box 15"/>
              <p:cNvSpPr txBox="1">
                <a:spLocks noChangeArrowheads="1"/>
              </p:cNvSpPr>
              <p:nvPr/>
            </p:nvSpPr>
            <p:spPr bwMode="auto">
              <a:xfrm>
                <a:off x="4638977" y="4858615"/>
                <a:ext cx="762000" cy="830997"/>
              </a:xfrm>
              <a:prstGeom prst="rect">
                <a:avLst/>
              </a:prstGeom>
              <a:noFill/>
              <a:ln w="9525">
                <a:noFill/>
                <a:miter lim="800000"/>
                <a:headEnd/>
                <a:tailEnd/>
              </a:ln>
            </p:spPr>
            <p:txBody>
              <a:bodyPr>
                <a:spAutoFit/>
              </a:bodyPr>
              <a:lstStyle/>
              <a:p>
                <a:pPr>
                  <a:spcBef>
                    <a:spcPct val="50000"/>
                  </a:spcBef>
                  <a:defRPr/>
                </a:pPr>
                <a:r>
                  <a:rPr kumimoji="1" lang="en-US" altLang="zh-CN" sz="2400" dirty="0">
                    <a:solidFill>
                      <a:srgbClr val="000000"/>
                    </a:solidFill>
                    <a:ea typeface="宋体" pitchFamily="2" charset="-122"/>
                    <a:cs typeface="Arial" charset="0"/>
                  </a:rPr>
                  <a:t>Lint</a:t>
                </a:r>
              </a:p>
              <a:p>
                <a:pPr>
                  <a:spcBef>
                    <a:spcPct val="50000"/>
                  </a:spcBef>
                  <a:defRPr/>
                </a:pPr>
                <a14:m>
                  <m:oMathPara xmlns:m="http://schemas.openxmlformats.org/officeDocument/2006/math">
                    <m:oMathParaPr>
                      <m:jc m:val="centerGroup"/>
                    </m:oMathParaPr>
                    <m:oMath xmlns:m="http://schemas.openxmlformats.org/officeDocument/2006/math">
                      <m:sSub>
                        <m:sSubPr>
                          <m:ctrlPr>
                            <a:rPr kumimoji="1" lang="en-US" altLang="zh-CN" sz="2400" b="0" i="1" smtClean="0">
                              <a:solidFill>
                                <a:srgbClr val="000000"/>
                              </a:solidFill>
                              <a:latin typeface="Cambria Math" panose="02040503050406030204" pitchFamily="18" charset="0"/>
                              <a:ea typeface="宋体" pitchFamily="2" charset="-122"/>
                              <a:cs typeface="Arial" charset="0"/>
                            </a:rPr>
                          </m:ctrlPr>
                        </m:sSubPr>
                        <m:e>
                          <m:r>
                            <a:rPr kumimoji="1" lang="en-US" altLang="zh-CN" sz="2400" b="0" i="1" smtClean="0">
                              <a:solidFill>
                                <a:srgbClr val="000000"/>
                              </a:solidFill>
                              <a:latin typeface="Cambria Math" panose="02040503050406030204" pitchFamily="18" charset="0"/>
                              <a:ea typeface="宋体" pitchFamily="2" charset="-122"/>
                              <a:cs typeface="Arial" charset="0"/>
                            </a:rPr>
                            <m:t>𝑀</m:t>
                          </m:r>
                        </m:e>
                        <m:sub>
                          <m:r>
                            <a:rPr kumimoji="1" lang="en-US" altLang="zh-CN" sz="2400" b="0" i="1" smtClean="0">
                              <a:solidFill>
                                <a:srgbClr val="000000"/>
                              </a:solidFill>
                              <a:latin typeface="Cambria Math" panose="02040503050406030204" pitchFamily="18" charset="0"/>
                              <a:ea typeface="宋体" pitchFamily="2" charset="-122"/>
                              <a:cs typeface="Arial" charset="0"/>
                            </a:rPr>
                            <m:t>2</m:t>
                          </m:r>
                        </m:sub>
                      </m:sSub>
                    </m:oMath>
                  </m:oMathPara>
                </a14:m>
                <a:endParaRPr kumimoji="1" lang="en-US" altLang="zh-CN" sz="2400" dirty="0">
                  <a:solidFill>
                    <a:srgbClr val="000000"/>
                  </a:solidFill>
                  <a:ea typeface="宋体" pitchFamily="2" charset="-122"/>
                  <a:cs typeface="Arial" charset="0"/>
                </a:endParaRPr>
              </a:p>
            </p:txBody>
          </p:sp>
        </mc:Choice>
        <mc:Fallback xmlns="">
          <p:sp>
            <p:nvSpPr>
              <p:cNvPr id="108559" name="Text Box 15"/>
              <p:cNvSpPr txBox="1">
                <a:spLocks noRot="1" noChangeAspect="1" noMove="1" noResize="1" noEditPoints="1" noAdjustHandles="1" noChangeArrowheads="1" noChangeShapeType="1" noTextEdit="1"/>
              </p:cNvSpPr>
              <p:nvPr/>
            </p:nvSpPr>
            <p:spPr bwMode="auto">
              <a:xfrm>
                <a:off x="4638977" y="4858615"/>
                <a:ext cx="762000" cy="830997"/>
              </a:xfrm>
              <a:prstGeom prst="rect">
                <a:avLst/>
              </a:prstGeom>
              <a:blipFill>
                <a:blip r:embed="rId3"/>
                <a:stretch>
                  <a:fillRect l="-12800" t="-5882" b="-735"/>
                </a:stretch>
              </a:blipFill>
              <a:ln w="9525">
                <a:noFill/>
                <a:miter lim="800000"/>
                <a:headEnd/>
                <a:tailEnd/>
              </a:ln>
            </p:spPr>
            <p:txBody>
              <a:bodyPr/>
              <a:lstStyle/>
              <a:p>
                <a:r>
                  <a:rPr lang="en-US">
                    <a:noFill/>
                  </a:rPr>
                  <a:t> </a:t>
                </a:r>
              </a:p>
            </p:txBody>
          </p:sp>
        </mc:Fallback>
      </mc:AlternateContent>
      <p:sp>
        <p:nvSpPr>
          <p:cNvPr id="108549" name="Rectangle 16"/>
          <p:cNvSpPr>
            <a:spLocks noChangeArrowheads="1"/>
          </p:cNvSpPr>
          <p:nvPr/>
        </p:nvSpPr>
        <p:spPr bwMode="auto">
          <a:xfrm>
            <a:off x="6243315" y="3988829"/>
            <a:ext cx="914400" cy="1905000"/>
          </a:xfrm>
          <a:prstGeom prst="rect">
            <a:avLst/>
          </a:prstGeom>
          <a:solidFill>
            <a:srgbClr val="FFCC00"/>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CC00"/>
            </a:extrusionClr>
          </a:sp3d>
        </p:spPr>
        <p:txBody>
          <a:bodyPr wrap="none" anchor="ctr">
            <a:flatTx/>
          </a:bodyPr>
          <a:lstStyle/>
          <a:p>
            <a:pPr>
              <a:defRPr/>
            </a:pPr>
            <a:endParaRPr lang="en-US">
              <a:solidFill>
                <a:srgbClr val="000000"/>
              </a:solidFill>
              <a:cs typeface="Arial" charset="0"/>
            </a:endParaRPr>
          </a:p>
        </p:txBody>
      </p:sp>
      <p:sp>
        <p:nvSpPr>
          <p:cNvPr id="108550" name="Rectangle 17"/>
          <p:cNvSpPr>
            <a:spLocks noChangeArrowheads="1"/>
          </p:cNvSpPr>
          <p:nvPr/>
        </p:nvSpPr>
        <p:spPr bwMode="auto">
          <a:xfrm>
            <a:off x="7157715" y="4861955"/>
            <a:ext cx="762000" cy="1031875"/>
          </a:xfrm>
          <a:prstGeom prst="rect">
            <a:avLst/>
          </a:prstGeom>
          <a:solidFill>
            <a:srgbClr val="FFFFCC"/>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FFCC"/>
            </a:extrusionClr>
          </a:sp3d>
        </p:spPr>
        <p:txBody>
          <a:bodyPr wrap="none" anchor="ctr">
            <a:flatTx/>
          </a:bodyPr>
          <a:lstStyle/>
          <a:p>
            <a:pPr>
              <a:defRPr/>
            </a:pPr>
            <a:endParaRPr lang="en-US">
              <a:solidFill>
                <a:srgbClr val="000000"/>
              </a:solidFill>
              <a:cs typeface="Arial" charset="0"/>
            </a:endParaRPr>
          </a:p>
        </p:txBody>
      </p:sp>
      <p:sp>
        <p:nvSpPr>
          <p:cNvPr id="108551" name="Text Box 18"/>
          <p:cNvSpPr txBox="1">
            <a:spLocks noChangeArrowheads="1"/>
          </p:cNvSpPr>
          <p:nvPr/>
        </p:nvSpPr>
        <p:spPr bwMode="auto">
          <a:xfrm>
            <a:off x="6504197" y="6044584"/>
            <a:ext cx="2514600" cy="461665"/>
          </a:xfrm>
          <a:prstGeom prst="rect">
            <a:avLst/>
          </a:prstGeom>
          <a:noFill/>
          <a:ln w="9525">
            <a:noFill/>
            <a:miter lim="800000"/>
            <a:headEnd/>
            <a:tailEnd/>
          </a:ln>
        </p:spPr>
        <p:txBody>
          <a:bodyPr>
            <a:spAutoFit/>
          </a:bodyPr>
          <a:lstStyle/>
          <a:p>
            <a:pPr>
              <a:spcBef>
                <a:spcPct val="50000"/>
              </a:spcBef>
              <a:defRPr/>
            </a:pPr>
            <a:r>
              <a:rPr kumimoji="1" lang="en-US" altLang="zh-CN" sz="2400" b="1" dirty="0">
                <a:solidFill>
                  <a:srgbClr val="000000"/>
                </a:solidFill>
                <a:ea typeface="宋体" pitchFamily="2" charset="-122"/>
                <a:cs typeface="Arial" charset="0"/>
              </a:rPr>
              <a:t>Intercrop</a:t>
            </a:r>
          </a:p>
        </p:txBody>
      </p:sp>
      <p:sp>
        <p:nvSpPr>
          <p:cNvPr id="108552" name="Text Box 19"/>
          <p:cNvSpPr txBox="1">
            <a:spLocks noChangeArrowheads="1"/>
          </p:cNvSpPr>
          <p:nvPr/>
        </p:nvSpPr>
        <p:spPr bwMode="auto">
          <a:xfrm>
            <a:off x="7247665" y="4321798"/>
            <a:ext cx="1752600" cy="400110"/>
          </a:xfrm>
          <a:prstGeom prst="rect">
            <a:avLst/>
          </a:prstGeom>
          <a:noFill/>
          <a:ln w="9525">
            <a:noFill/>
            <a:miter lim="800000"/>
            <a:headEnd/>
            <a:tailEnd/>
          </a:ln>
        </p:spPr>
        <p:txBody>
          <a:bodyPr>
            <a:spAutoFit/>
          </a:bodyPr>
          <a:lstStyle/>
          <a:p>
            <a:pPr>
              <a:spcBef>
                <a:spcPct val="50000"/>
              </a:spcBef>
              <a:defRPr/>
            </a:pPr>
            <a:r>
              <a:rPr kumimoji="1" lang="en-US" altLang="zh-CN" sz="2000" dirty="0">
                <a:solidFill>
                  <a:srgbClr val="000000"/>
                </a:solidFill>
                <a:ea typeface="宋体" pitchFamily="2" charset="-122"/>
                <a:cs typeface="Arial" charset="0"/>
              </a:rPr>
              <a:t>60%-80%</a:t>
            </a:r>
          </a:p>
        </p:txBody>
      </p:sp>
      <p:sp>
        <p:nvSpPr>
          <p:cNvPr id="108553" name="Text Box 20"/>
          <p:cNvSpPr txBox="1">
            <a:spLocks noChangeArrowheads="1"/>
          </p:cNvSpPr>
          <p:nvPr/>
        </p:nvSpPr>
        <p:spPr bwMode="auto">
          <a:xfrm>
            <a:off x="6154041" y="3487478"/>
            <a:ext cx="1292093" cy="400110"/>
          </a:xfrm>
          <a:prstGeom prst="rect">
            <a:avLst/>
          </a:prstGeom>
          <a:noFill/>
          <a:ln w="9525">
            <a:noFill/>
            <a:miter lim="800000"/>
            <a:headEnd/>
            <a:tailEnd/>
          </a:ln>
        </p:spPr>
        <p:txBody>
          <a:bodyPr wrap="square">
            <a:spAutoFit/>
          </a:bodyPr>
          <a:lstStyle/>
          <a:p>
            <a:pPr>
              <a:spcBef>
                <a:spcPct val="50000"/>
              </a:spcBef>
              <a:defRPr/>
            </a:pPr>
            <a:r>
              <a:rPr kumimoji="1" lang="en-US" altLang="zh-CN" sz="2000" dirty="0">
                <a:solidFill>
                  <a:srgbClr val="000000"/>
                </a:solidFill>
                <a:ea typeface="宋体" pitchFamily="2" charset="-122"/>
                <a:cs typeface="Arial" charset="0"/>
              </a:rPr>
              <a:t>60%-70%</a:t>
            </a:r>
          </a:p>
        </p:txBody>
      </p:sp>
      <mc:AlternateContent xmlns:mc="http://schemas.openxmlformats.org/markup-compatibility/2006" xmlns:a14="http://schemas.microsoft.com/office/drawing/2010/main">
        <mc:Choice Requires="a14">
          <p:sp>
            <p:nvSpPr>
              <p:cNvPr id="108554" name="Text Box 21"/>
              <p:cNvSpPr txBox="1">
                <a:spLocks noChangeArrowheads="1"/>
              </p:cNvSpPr>
              <p:nvPr/>
            </p:nvSpPr>
            <p:spPr bwMode="auto">
              <a:xfrm>
                <a:off x="6196777" y="4521853"/>
                <a:ext cx="1066800" cy="830997"/>
              </a:xfrm>
              <a:prstGeom prst="rect">
                <a:avLst/>
              </a:prstGeom>
              <a:noFill/>
              <a:ln w="9525">
                <a:noFill/>
                <a:miter lim="800000"/>
                <a:headEnd/>
                <a:tailEnd/>
              </a:ln>
            </p:spPr>
            <p:txBody>
              <a:bodyPr>
                <a:spAutoFit/>
              </a:bodyPr>
              <a:lstStyle/>
              <a:p>
                <a:pPr>
                  <a:spcBef>
                    <a:spcPct val="50000"/>
                  </a:spcBef>
                  <a:defRPr/>
                </a:pPr>
                <a:r>
                  <a:rPr kumimoji="1" lang="en-US" altLang="zh-CN" sz="2400" dirty="0">
                    <a:solidFill>
                      <a:srgbClr val="000000"/>
                    </a:solidFill>
                    <a:ea typeface="宋体" pitchFamily="2" charset="-122"/>
                    <a:cs typeface="Arial" charset="0"/>
                  </a:rPr>
                  <a:t>Wheat</a:t>
                </a:r>
              </a:p>
              <a:p>
                <a:pPr>
                  <a:spcBef>
                    <a:spcPct val="50000"/>
                  </a:spcBef>
                  <a:defRPr/>
                </a:pPr>
                <a14:m>
                  <m:oMathPara xmlns:m="http://schemas.openxmlformats.org/officeDocument/2006/math">
                    <m:oMathParaPr>
                      <m:jc m:val="centerGroup"/>
                    </m:oMathParaPr>
                    <m:oMath xmlns:m="http://schemas.openxmlformats.org/officeDocument/2006/math">
                      <m:sSub>
                        <m:sSubPr>
                          <m:ctrlPr>
                            <a:rPr kumimoji="1" lang="en-US" altLang="zh-CN" sz="2400" b="0" i="1" smtClean="0">
                              <a:solidFill>
                                <a:srgbClr val="000000"/>
                              </a:solidFill>
                              <a:latin typeface="Cambria Math" panose="02040503050406030204" pitchFamily="18" charset="0"/>
                              <a:ea typeface="宋体" pitchFamily="2" charset="-122"/>
                              <a:cs typeface="Arial" charset="0"/>
                            </a:rPr>
                          </m:ctrlPr>
                        </m:sSubPr>
                        <m:e>
                          <m:r>
                            <a:rPr kumimoji="1" lang="en-US" altLang="zh-CN" sz="2400" b="0" i="1" smtClean="0">
                              <a:solidFill>
                                <a:srgbClr val="000000"/>
                              </a:solidFill>
                              <a:latin typeface="Cambria Math" panose="02040503050406030204" pitchFamily="18" charset="0"/>
                              <a:ea typeface="宋体" pitchFamily="2" charset="-122"/>
                              <a:cs typeface="Arial" charset="0"/>
                            </a:rPr>
                            <m:t>𝑌</m:t>
                          </m:r>
                        </m:e>
                        <m:sub>
                          <m:r>
                            <a:rPr kumimoji="1" lang="en-US" altLang="zh-CN" sz="2400" b="0" i="1" smtClean="0">
                              <a:solidFill>
                                <a:srgbClr val="000000"/>
                              </a:solidFill>
                              <a:latin typeface="Cambria Math" panose="02040503050406030204" pitchFamily="18" charset="0"/>
                              <a:ea typeface="宋体" pitchFamily="2" charset="-122"/>
                              <a:cs typeface="Arial" charset="0"/>
                            </a:rPr>
                            <m:t>1</m:t>
                          </m:r>
                        </m:sub>
                      </m:sSub>
                    </m:oMath>
                  </m:oMathPara>
                </a14:m>
                <a:endParaRPr kumimoji="1" lang="en-US" altLang="zh-CN" sz="2400" dirty="0">
                  <a:solidFill>
                    <a:srgbClr val="000000"/>
                  </a:solidFill>
                  <a:ea typeface="宋体" pitchFamily="2" charset="-122"/>
                  <a:cs typeface="Arial" charset="0"/>
                </a:endParaRPr>
              </a:p>
            </p:txBody>
          </p:sp>
        </mc:Choice>
        <mc:Fallback xmlns="">
          <p:sp>
            <p:nvSpPr>
              <p:cNvPr id="108554" name="Text Box 21"/>
              <p:cNvSpPr txBox="1">
                <a:spLocks noRot="1" noChangeAspect="1" noMove="1" noResize="1" noEditPoints="1" noAdjustHandles="1" noChangeArrowheads="1" noChangeShapeType="1" noTextEdit="1"/>
              </p:cNvSpPr>
              <p:nvPr/>
            </p:nvSpPr>
            <p:spPr bwMode="auto">
              <a:xfrm>
                <a:off x="6196777" y="4521853"/>
                <a:ext cx="1066800" cy="830997"/>
              </a:xfrm>
              <a:prstGeom prst="rect">
                <a:avLst/>
              </a:prstGeom>
              <a:blipFill>
                <a:blip r:embed="rId4"/>
                <a:stretch>
                  <a:fillRect l="-9143" t="-5882" r="-342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8555" name="Text Box 22"/>
              <p:cNvSpPr txBox="1">
                <a:spLocks noChangeArrowheads="1"/>
              </p:cNvSpPr>
              <p:nvPr/>
            </p:nvSpPr>
            <p:spPr bwMode="auto">
              <a:xfrm>
                <a:off x="7182368" y="4990561"/>
                <a:ext cx="762000" cy="830997"/>
              </a:xfrm>
              <a:prstGeom prst="rect">
                <a:avLst/>
              </a:prstGeom>
              <a:noFill/>
              <a:ln w="9525">
                <a:noFill/>
                <a:miter lim="800000"/>
                <a:headEnd/>
                <a:tailEnd/>
              </a:ln>
            </p:spPr>
            <p:txBody>
              <a:bodyPr>
                <a:spAutoFit/>
              </a:bodyPr>
              <a:lstStyle/>
              <a:p>
                <a:pPr>
                  <a:spcBef>
                    <a:spcPct val="50000"/>
                  </a:spcBef>
                  <a:defRPr/>
                </a:pPr>
                <a:r>
                  <a:rPr kumimoji="1" lang="en-US" altLang="zh-CN" sz="2400" dirty="0">
                    <a:solidFill>
                      <a:srgbClr val="000000"/>
                    </a:solidFill>
                    <a:ea typeface="宋体" pitchFamily="2" charset="-122"/>
                    <a:cs typeface="Arial" charset="0"/>
                  </a:rPr>
                  <a:t>Lint</a:t>
                </a:r>
              </a:p>
              <a:p>
                <a:pPr>
                  <a:spcBef>
                    <a:spcPct val="50000"/>
                  </a:spcBef>
                  <a:defRPr/>
                </a:pPr>
                <a14:m>
                  <m:oMathPara xmlns:m="http://schemas.openxmlformats.org/officeDocument/2006/math">
                    <m:oMathParaPr>
                      <m:jc m:val="centerGroup"/>
                    </m:oMathParaPr>
                    <m:oMath xmlns:m="http://schemas.openxmlformats.org/officeDocument/2006/math">
                      <m:sSub>
                        <m:sSubPr>
                          <m:ctrlPr>
                            <a:rPr kumimoji="1" lang="en-US" altLang="zh-CN" sz="2400" b="0" i="1" smtClean="0">
                              <a:solidFill>
                                <a:srgbClr val="000000"/>
                              </a:solidFill>
                              <a:latin typeface="Cambria Math" panose="02040503050406030204" pitchFamily="18" charset="0"/>
                              <a:ea typeface="宋体" pitchFamily="2" charset="-122"/>
                              <a:cs typeface="Arial" charset="0"/>
                            </a:rPr>
                          </m:ctrlPr>
                        </m:sSubPr>
                        <m:e>
                          <m:r>
                            <a:rPr kumimoji="1" lang="en-US" altLang="zh-CN" sz="2400" b="0" i="1" smtClean="0">
                              <a:solidFill>
                                <a:srgbClr val="000000"/>
                              </a:solidFill>
                              <a:latin typeface="Cambria Math" panose="02040503050406030204" pitchFamily="18" charset="0"/>
                              <a:ea typeface="宋体" pitchFamily="2" charset="-122"/>
                              <a:cs typeface="Arial" charset="0"/>
                            </a:rPr>
                            <m:t>𝑌</m:t>
                          </m:r>
                        </m:e>
                        <m:sub>
                          <m:r>
                            <a:rPr kumimoji="1" lang="en-US" altLang="zh-CN" sz="2400" b="0" i="1" smtClean="0">
                              <a:solidFill>
                                <a:srgbClr val="000000"/>
                              </a:solidFill>
                              <a:latin typeface="Cambria Math" panose="02040503050406030204" pitchFamily="18" charset="0"/>
                              <a:ea typeface="宋体" pitchFamily="2" charset="-122"/>
                              <a:cs typeface="Arial" charset="0"/>
                            </a:rPr>
                            <m:t>2</m:t>
                          </m:r>
                        </m:sub>
                      </m:sSub>
                    </m:oMath>
                  </m:oMathPara>
                </a14:m>
                <a:endParaRPr kumimoji="1" lang="en-US" altLang="zh-CN" sz="2400" dirty="0">
                  <a:solidFill>
                    <a:srgbClr val="000000"/>
                  </a:solidFill>
                  <a:ea typeface="宋体" pitchFamily="2" charset="-122"/>
                  <a:cs typeface="Arial" charset="0"/>
                </a:endParaRPr>
              </a:p>
            </p:txBody>
          </p:sp>
        </mc:Choice>
        <mc:Fallback xmlns="">
          <p:sp>
            <p:nvSpPr>
              <p:cNvPr id="108555" name="Text Box 22"/>
              <p:cNvSpPr txBox="1">
                <a:spLocks noRot="1" noChangeAspect="1" noMove="1" noResize="1" noEditPoints="1" noAdjustHandles="1" noChangeArrowheads="1" noChangeShapeType="1" noTextEdit="1"/>
              </p:cNvSpPr>
              <p:nvPr/>
            </p:nvSpPr>
            <p:spPr bwMode="auto">
              <a:xfrm>
                <a:off x="7182368" y="4990561"/>
                <a:ext cx="762000" cy="830997"/>
              </a:xfrm>
              <a:prstGeom prst="rect">
                <a:avLst/>
              </a:prstGeom>
              <a:blipFill>
                <a:blip r:embed="rId5"/>
                <a:stretch>
                  <a:fillRect l="-12000" t="-5882"/>
                </a:stretch>
              </a:blipFill>
              <a:ln w="9525">
                <a:noFill/>
                <a:miter lim="800000"/>
                <a:headEnd/>
                <a:tailEnd/>
              </a:ln>
            </p:spPr>
            <p:txBody>
              <a:bodyPr/>
              <a:lstStyle/>
              <a:p>
                <a:r>
                  <a:rPr lang="en-US">
                    <a:noFill/>
                  </a:rPr>
                  <a:t> </a:t>
                </a:r>
              </a:p>
            </p:txBody>
          </p:sp>
        </mc:Fallback>
      </mc:AlternateContent>
      <p:pic>
        <p:nvPicPr>
          <p:cNvPr id="123906" name="Picture 1" descr="image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9717" y="1452977"/>
            <a:ext cx="2395047" cy="179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251938" y="3377988"/>
            <a:ext cx="1409360" cy="369332"/>
          </a:xfrm>
          <a:prstGeom prst="rect">
            <a:avLst/>
          </a:prstGeom>
          <a:noFill/>
        </p:spPr>
        <p:txBody>
          <a:bodyPr wrap="none" rtlCol="0">
            <a:spAutoFit/>
          </a:bodyPr>
          <a:lstStyle/>
          <a:p>
            <a:pPr>
              <a:defRPr/>
            </a:pPr>
            <a:r>
              <a:rPr lang="en-US" dirty="0">
                <a:solidFill>
                  <a:srgbClr val="000000"/>
                </a:solidFill>
                <a:cs typeface="Arial" charset="0"/>
              </a:rPr>
              <a:t>Lizhen Zhang</a:t>
            </a:r>
            <a:endParaRPr lang="en-GB" dirty="0">
              <a:solidFill>
                <a:srgbClr val="000000"/>
              </a:solidFill>
              <a:cs typeface="Arial" charset="0"/>
            </a:endParaRPr>
          </a:p>
        </p:txBody>
      </p:sp>
      <p:grpSp>
        <p:nvGrpSpPr>
          <p:cNvPr id="46" name="Group 45"/>
          <p:cNvGrpSpPr/>
          <p:nvPr/>
        </p:nvGrpSpPr>
        <p:grpSpPr>
          <a:xfrm>
            <a:off x="8622850" y="4116282"/>
            <a:ext cx="1370888" cy="1840428"/>
            <a:chOff x="2139070" y="457200"/>
            <a:chExt cx="5062699" cy="6092826"/>
          </a:xfrm>
        </p:grpSpPr>
        <p:sp>
          <p:nvSpPr>
            <p:cNvPr id="47" name="Rectangle 2"/>
            <p:cNvSpPr>
              <a:spLocks noChangeArrowheads="1"/>
            </p:cNvSpPr>
            <p:nvPr/>
          </p:nvSpPr>
          <p:spPr bwMode="auto">
            <a:xfrm>
              <a:off x="2286000" y="457200"/>
              <a:ext cx="4843463" cy="6092825"/>
            </a:xfrm>
            <a:prstGeom prst="rect">
              <a:avLst/>
            </a:prstGeom>
            <a:solidFill>
              <a:srgbClr val="800000"/>
            </a:solid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GB" altLang="en-US">
                <a:solidFill>
                  <a:srgbClr val="000000"/>
                </a:solidFill>
                <a:cs typeface="Arial" charset="0"/>
              </a:endParaRPr>
            </a:p>
          </p:txBody>
        </p:sp>
        <p:pic>
          <p:nvPicPr>
            <p:cNvPr id="4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73313" y="1816100"/>
              <a:ext cx="4687887" cy="27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60738" y="4841875"/>
              <a:ext cx="852487"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60625" y="4841875"/>
              <a:ext cx="852488"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60850" y="4841875"/>
              <a:ext cx="847725"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60963" y="4840288"/>
              <a:ext cx="8477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59488" y="4841875"/>
              <a:ext cx="842962"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ectangle 9"/>
            <p:cNvSpPr>
              <a:spLocks noChangeArrowheads="1"/>
            </p:cNvSpPr>
            <p:nvPr/>
          </p:nvSpPr>
          <p:spPr bwMode="auto">
            <a:xfrm>
              <a:off x="3222292" y="5836788"/>
              <a:ext cx="3126894" cy="71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zh-CN" sz="800" b="1" dirty="0">
                  <a:solidFill>
                    <a:srgbClr val="FFFFFF"/>
                  </a:solidFill>
                  <a:ea typeface="宋体" pitchFamily="2" charset="-122"/>
                  <a:cs typeface="Arial" charset="0"/>
                </a:rPr>
                <a:t>Lizhen Zhang</a:t>
              </a:r>
            </a:p>
          </p:txBody>
        </p:sp>
        <p:sp>
          <p:nvSpPr>
            <p:cNvPr id="55" name="Rectangle 10"/>
            <p:cNvSpPr>
              <a:spLocks noChangeArrowheads="1"/>
            </p:cNvSpPr>
            <p:nvPr/>
          </p:nvSpPr>
          <p:spPr bwMode="auto">
            <a:xfrm>
              <a:off x="2139070" y="838201"/>
              <a:ext cx="5062699" cy="815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zh-CN" sz="500" b="1" dirty="0">
                  <a:solidFill>
                    <a:srgbClr val="FFFFFF"/>
                  </a:solidFill>
                  <a:ea typeface="宋体" pitchFamily="2" charset="-122"/>
                  <a:cs typeface="Arial" charset="0"/>
                </a:rPr>
                <a:t>Productivity and resource use </a:t>
              </a:r>
              <a:br>
                <a:rPr lang="en-US" altLang="zh-CN" sz="500" b="1" dirty="0">
                  <a:solidFill>
                    <a:srgbClr val="FFFFFF"/>
                  </a:solidFill>
                  <a:ea typeface="宋体" pitchFamily="2" charset="-122"/>
                  <a:cs typeface="Arial" charset="0"/>
                </a:rPr>
              </a:br>
              <a:r>
                <a:rPr lang="en-US" altLang="zh-CN" sz="500" b="1" dirty="0">
                  <a:solidFill>
                    <a:srgbClr val="FFFFFF"/>
                  </a:solidFill>
                  <a:ea typeface="宋体" pitchFamily="2" charset="-122"/>
                  <a:cs typeface="Arial" charset="0"/>
                </a:rPr>
                <a:t>in cotton and wheat relay intercropping</a:t>
              </a:r>
            </a:p>
          </p:txBody>
        </p:sp>
      </p:grpSp>
      <p:sp>
        <p:nvSpPr>
          <p:cNvPr id="3" name="Rectangle 2">
            <a:extLst>
              <a:ext uri="{FF2B5EF4-FFF2-40B4-BE49-F238E27FC236}">
                <a16:creationId xmlns:a16="http://schemas.microsoft.com/office/drawing/2014/main" id="{E87C4392-F47C-F60D-3848-143DC861612C}"/>
              </a:ext>
            </a:extLst>
          </p:cNvPr>
          <p:cNvSpPr/>
          <p:nvPr/>
        </p:nvSpPr>
        <p:spPr>
          <a:xfrm>
            <a:off x="0" y="0"/>
            <a:ext cx="1080127"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AF64A00-3A22-E2D9-0478-9E376A70F511}"/>
              </a:ext>
            </a:extLst>
          </p:cNvPr>
          <p:cNvSpPr/>
          <p:nvPr/>
        </p:nvSpPr>
        <p:spPr>
          <a:xfrm>
            <a:off x="11200116" y="0"/>
            <a:ext cx="998945"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2728415"/>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D5BC5-02FF-446A-5A9D-2C335090EAED}"/>
              </a:ext>
            </a:extLst>
          </p:cNvPr>
          <p:cNvSpPr>
            <a:spLocks noGrp="1"/>
          </p:cNvSpPr>
          <p:nvPr>
            <p:ph type="title"/>
          </p:nvPr>
        </p:nvSpPr>
        <p:spPr>
          <a:xfrm>
            <a:off x="1888478" y="661988"/>
            <a:ext cx="8614422" cy="791650"/>
          </a:xfrm>
        </p:spPr>
        <p:txBody>
          <a:bodyPr/>
          <a:lstStyle/>
          <a:p>
            <a:r>
              <a:rPr lang="en-US" dirty="0"/>
              <a:t>Land equivalent ratio</a:t>
            </a:r>
          </a:p>
        </p:txBody>
      </p:sp>
      <p:sp>
        <p:nvSpPr>
          <p:cNvPr id="4" name="Slide Number Placeholder 3">
            <a:extLst>
              <a:ext uri="{FF2B5EF4-FFF2-40B4-BE49-F238E27FC236}">
                <a16:creationId xmlns:a16="http://schemas.microsoft.com/office/drawing/2014/main" id="{5299FC29-7855-D88C-F19A-460E1AD3E057}"/>
              </a:ext>
            </a:extLst>
          </p:cNvPr>
          <p:cNvSpPr>
            <a:spLocks noGrp="1"/>
          </p:cNvSpPr>
          <p:nvPr>
            <p:ph type="sldNum" sz="quarter" idx="11"/>
          </p:nvPr>
        </p:nvSpPr>
        <p:spPr>
          <a:xfrm>
            <a:off x="11258976" y="6802265"/>
            <a:ext cx="624000" cy="164250"/>
          </a:xfrm>
        </p:spPr>
        <p:txBody>
          <a:bodyPr/>
          <a:lstStyle/>
          <a:p>
            <a:pPr algn="r">
              <a:lnSpc>
                <a:spcPts val="1200"/>
              </a:lnSpc>
            </a:pPr>
            <a:fld id="{F25965E0-7062-474C-8671-DB3A3CE669B0}" type="slidenum">
              <a:rPr lang="en-GB" smtClean="0"/>
              <a:pPr algn="r">
                <a:lnSpc>
                  <a:spcPts val="1200"/>
                </a:lnSpc>
              </a:pPr>
              <a:t>21</a:t>
            </a:fld>
            <a:endParaRPr lang="en-GB" dirty="0"/>
          </a:p>
        </p:txBody>
      </p:sp>
      <p:sp>
        <p:nvSpPr>
          <p:cNvPr id="7" name="TextBox 6">
            <a:extLst>
              <a:ext uri="{FF2B5EF4-FFF2-40B4-BE49-F238E27FC236}">
                <a16:creationId xmlns:a16="http://schemas.microsoft.com/office/drawing/2014/main" id="{219A8BDB-F203-AFC0-3140-86607BFAB5D2}"/>
              </a:ext>
            </a:extLst>
          </p:cNvPr>
          <p:cNvSpPr txBox="1"/>
          <p:nvPr/>
        </p:nvSpPr>
        <p:spPr>
          <a:xfrm>
            <a:off x="1888478" y="1734553"/>
            <a:ext cx="8211845" cy="784830"/>
          </a:xfrm>
          <a:prstGeom prst="rect">
            <a:avLst/>
          </a:prstGeom>
          <a:noFill/>
        </p:spPr>
        <p:txBody>
          <a:bodyPr wrap="square" rtlCol="0">
            <a:spAutoFit/>
          </a:bodyPr>
          <a:lstStyle/>
          <a:p>
            <a:pPr>
              <a:lnSpc>
                <a:spcPts val="1800"/>
              </a:lnSpc>
              <a:defRPr/>
            </a:pPr>
            <a:r>
              <a:rPr lang="en-GB" b="1" dirty="0">
                <a:solidFill>
                  <a:srgbClr val="005172"/>
                </a:solidFill>
                <a:latin typeface="Verdana" pitchFamily="34" charset="0"/>
              </a:rPr>
              <a:t>Land equivalent ratio</a:t>
            </a:r>
            <a:r>
              <a:rPr lang="en-GB" dirty="0">
                <a:solidFill>
                  <a:srgbClr val="005172"/>
                </a:solidFill>
                <a:latin typeface="Verdana" pitchFamily="34" charset="0"/>
              </a:rPr>
              <a:t>: relative area of land required when using sole crops to obtain the yield that is obtained in a unit area that is intercropped</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6EF9239-2DA5-92ED-68D0-1081D5C5C0AD}"/>
                  </a:ext>
                </a:extLst>
              </p:cNvPr>
              <p:cNvSpPr txBox="1"/>
              <p:nvPr/>
            </p:nvSpPr>
            <p:spPr>
              <a:xfrm>
                <a:off x="1775249" y="2934008"/>
                <a:ext cx="4624451" cy="323165"/>
              </a:xfrm>
              <a:prstGeom prst="rect">
                <a:avLst/>
              </a:prstGeom>
              <a:noFill/>
            </p:spPr>
            <p:txBody>
              <a:bodyPr wrap="square" rtlCol="0">
                <a:spAutoFit/>
              </a:bodyPr>
              <a:lstStyle/>
              <a:p>
                <a:pPr>
                  <a:lnSpc>
                    <a:spcPts val="1800"/>
                  </a:lnSpc>
                  <a:defRPr/>
                </a:pPr>
                <a14:m>
                  <m:oMathPara xmlns:m="http://schemas.openxmlformats.org/officeDocument/2006/math">
                    <m:oMathParaPr>
                      <m:jc m:val="centerGroup"/>
                    </m:oMathParaPr>
                    <m:oMath xmlns:m="http://schemas.openxmlformats.org/officeDocument/2006/math">
                      <m:r>
                        <a:rPr lang="en-US" sz="2000" i="1">
                          <a:solidFill>
                            <a:srgbClr val="005172"/>
                          </a:solidFill>
                          <a:latin typeface="Cambria Math" panose="02040503050406030204" pitchFamily="18" charset="0"/>
                        </a:rPr>
                        <m:t>𝐿𝐸𝑅</m:t>
                      </m:r>
                      <m:r>
                        <a:rPr lang="en-US" sz="2000" i="1">
                          <a:solidFill>
                            <a:srgbClr val="005172"/>
                          </a:solidFill>
                          <a:latin typeface="Cambria Math" panose="02040503050406030204" pitchFamily="18" charset="0"/>
                        </a:rPr>
                        <m:t>=</m:t>
                      </m:r>
                      <m:r>
                        <a:rPr lang="en-US" sz="2000" i="1">
                          <a:solidFill>
                            <a:srgbClr val="005172"/>
                          </a:solidFill>
                          <a:latin typeface="Cambria Math" panose="02040503050406030204" pitchFamily="18" charset="0"/>
                        </a:rPr>
                        <m:t>𝑝𝐿𝐸</m:t>
                      </m:r>
                      <m:sSub>
                        <m:sSubPr>
                          <m:ctrlPr>
                            <a:rPr lang="en-US" sz="2000" i="1">
                              <a:solidFill>
                                <a:srgbClr val="005172"/>
                              </a:solidFill>
                              <a:latin typeface="Cambria Math" panose="02040503050406030204" pitchFamily="18" charset="0"/>
                            </a:rPr>
                          </m:ctrlPr>
                        </m:sSubPr>
                        <m:e>
                          <m:r>
                            <a:rPr lang="en-US" sz="2000" i="1">
                              <a:solidFill>
                                <a:srgbClr val="005172"/>
                              </a:solidFill>
                              <a:latin typeface="Cambria Math" panose="02040503050406030204" pitchFamily="18" charset="0"/>
                            </a:rPr>
                            <m:t>𝑅</m:t>
                          </m:r>
                        </m:e>
                        <m:sub>
                          <m:r>
                            <a:rPr lang="en-US" sz="2000" i="1">
                              <a:solidFill>
                                <a:srgbClr val="005172"/>
                              </a:solidFill>
                              <a:latin typeface="Cambria Math" panose="02040503050406030204" pitchFamily="18" charset="0"/>
                            </a:rPr>
                            <m:t>1</m:t>
                          </m:r>
                        </m:sub>
                      </m:sSub>
                      <m:r>
                        <a:rPr lang="en-US" sz="2000" i="1">
                          <a:solidFill>
                            <a:srgbClr val="005172"/>
                          </a:solidFill>
                          <a:latin typeface="Cambria Math" panose="02040503050406030204" pitchFamily="18" charset="0"/>
                        </a:rPr>
                        <m:t>+</m:t>
                      </m:r>
                      <m:r>
                        <a:rPr lang="en-US" sz="2000" i="1">
                          <a:solidFill>
                            <a:srgbClr val="005172"/>
                          </a:solidFill>
                          <a:latin typeface="Cambria Math" panose="02040503050406030204" pitchFamily="18" charset="0"/>
                        </a:rPr>
                        <m:t>𝑝𝐿𝐸</m:t>
                      </m:r>
                      <m:sSub>
                        <m:sSubPr>
                          <m:ctrlPr>
                            <a:rPr lang="en-US" sz="2000" i="1">
                              <a:solidFill>
                                <a:srgbClr val="005172"/>
                              </a:solidFill>
                              <a:latin typeface="Cambria Math" panose="02040503050406030204" pitchFamily="18" charset="0"/>
                            </a:rPr>
                          </m:ctrlPr>
                        </m:sSubPr>
                        <m:e>
                          <m:r>
                            <a:rPr lang="en-US" sz="2000" i="1">
                              <a:solidFill>
                                <a:srgbClr val="005172"/>
                              </a:solidFill>
                              <a:latin typeface="Cambria Math" panose="02040503050406030204" pitchFamily="18" charset="0"/>
                            </a:rPr>
                            <m:t>𝑅</m:t>
                          </m:r>
                        </m:e>
                        <m:sub>
                          <m:r>
                            <a:rPr lang="en-US" sz="2000" i="1">
                              <a:solidFill>
                                <a:srgbClr val="005172"/>
                              </a:solidFill>
                              <a:latin typeface="Cambria Math" panose="02040503050406030204" pitchFamily="18" charset="0"/>
                            </a:rPr>
                            <m:t>2</m:t>
                          </m:r>
                        </m:sub>
                      </m:sSub>
                      <m:r>
                        <a:rPr lang="en-US" sz="2000" i="1">
                          <a:solidFill>
                            <a:srgbClr val="005172"/>
                          </a:solidFill>
                          <a:latin typeface="Cambria Math" panose="02040503050406030204" pitchFamily="18" charset="0"/>
                        </a:rPr>
                        <m:t>=</m:t>
                      </m:r>
                      <m:f>
                        <m:fPr>
                          <m:ctrlPr>
                            <a:rPr lang="en-US" sz="2000" i="1">
                              <a:solidFill>
                                <a:srgbClr val="005172"/>
                              </a:solidFill>
                              <a:latin typeface="Cambria Math" panose="02040503050406030204" pitchFamily="18" charset="0"/>
                            </a:rPr>
                          </m:ctrlPr>
                        </m:fPr>
                        <m:num>
                          <m:sSub>
                            <m:sSubPr>
                              <m:ctrlPr>
                                <a:rPr lang="en-US" sz="2000" i="1">
                                  <a:solidFill>
                                    <a:srgbClr val="005172"/>
                                  </a:solidFill>
                                  <a:latin typeface="Cambria Math" panose="02040503050406030204" pitchFamily="18" charset="0"/>
                                </a:rPr>
                              </m:ctrlPr>
                            </m:sSubPr>
                            <m:e>
                              <m:r>
                                <a:rPr lang="en-US" sz="2000" i="1">
                                  <a:solidFill>
                                    <a:srgbClr val="005172"/>
                                  </a:solidFill>
                                  <a:latin typeface="Cambria Math" panose="02040503050406030204" pitchFamily="18" charset="0"/>
                                </a:rPr>
                                <m:t>𝑌</m:t>
                              </m:r>
                            </m:e>
                            <m:sub>
                              <m:r>
                                <a:rPr lang="en-US" sz="2000" i="1">
                                  <a:solidFill>
                                    <a:srgbClr val="005172"/>
                                  </a:solidFill>
                                  <a:latin typeface="Cambria Math" panose="02040503050406030204" pitchFamily="18" charset="0"/>
                                </a:rPr>
                                <m:t>1</m:t>
                              </m:r>
                            </m:sub>
                          </m:sSub>
                        </m:num>
                        <m:den>
                          <m:sSub>
                            <m:sSubPr>
                              <m:ctrlPr>
                                <a:rPr lang="en-US" sz="2000" i="1">
                                  <a:solidFill>
                                    <a:srgbClr val="005172"/>
                                  </a:solidFill>
                                  <a:latin typeface="Cambria Math" panose="02040503050406030204" pitchFamily="18" charset="0"/>
                                </a:rPr>
                              </m:ctrlPr>
                            </m:sSubPr>
                            <m:e>
                              <m:r>
                                <a:rPr lang="en-US" sz="2000" i="1">
                                  <a:solidFill>
                                    <a:srgbClr val="005172"/>
                                  </a:solidFill>
                                  <a:latin typeface="Cambria Math" panose="02040503050406030204" pitchFamily="18" charset="0"/>
                                </a:rPr>
                                <m:t>𝑀</m:t>
                              </m:r>
                            </m:e>
                            <m:sub>
                              <m:r>
                                <a:rPr lang="en-US" sz="2000" i="1">
                                  <a:solidFill>
                                    <a:srgbClr val="005172"/>
                                  </a:solidFill>
                                  <a:latin typeface="Cambria Math" panose="02040503050406030204" pitchFamily="18" charset="0"/>
                                </a:rPr>
                                <m:t>1</m:t>
                              </m:r>
                            </m:sub>
                          </m:sSub>
                        </m:den>
                      </m:f>
                      <m:r>
                        <a:rPr lang="en-US" sz="2000" i="1">
                          <a:solidFill>
                            <a:srgbClr val="005172"/>
                          </a:solidFill>
                          <a:latin typeface="Cambria Math" panose="02040503050406030204" pitchFamily="18" charset="0"/>
                        </a:rPr>
                        <m:t>+</m:t>
                      </m:r>
                      <m:f>
                        <m:fPr>
                          <m:ctrlPr>
                            <a:rPr lang="en-US" sz="2000" i="1">
                              <a:solidFill>
                                <a:srgbClr val="005172"/>
                              </a:solidFill>
                              <a:latin typeface="Cambria Math" panose="02040503050406030204" pitchFamily="18" charset="0"/>
                            </a:rPr>
                          </m:ctrlPr>
                        </m:fPr>
                        <m:num>
                          <m:sSub>
                            <m:sSubPr>
                              <m:ctrlPr>
                                <a:rPr lang="en-US" sz="2000" i="1">
                                  <a:solidFill>
                                    <a:srgbClr val="005172"/>
                                  </a:solidFill>
                                  <a:latin typeface="Cambria Math" panose="02040503050406030204" pitchFamily="18" charset="0"/>
                                </a:rPr>
                              </m:ctrlPr>
                            </m:sSubPr>
                            <m:e>
                              <m:r>
                                <a:rPr lang="en-US" sz="2000" i="1">
                                  <a:solidFill>
                                    <a:srgbClr val="005172"/>
                                  </a:solidFill>
                                  <a:latin typeface="Cambria Math" panose="02040503050406030204" pitchFamily="18" charset="0"/>
                                </a:rPr>
                                <m:t>𝑌</m:t>
                              </m:r>
                            </m:e>
                            <m:sub>
                              <m:r>
                                <a:rPr lang="en-US" sz="2000" i="1">
                                  <a:solidFill>
                                    <a:srgbClr val="005172"/>
                                  </a:solidFill>
                                  <a:latin typeface="Cambria Math" panose="02040503050406030204" pitchFamily="18" charset="0"/>
                                </a:rPr>
                                <m:t>2</m:t>
                              </m:r>
                            </m:sub>
                          </m:sSub>
                        </m:num>
                        <m:den>
                          <m:sSub>
                            <m:sSubPr>
                              <m:ctrlPr>
                                <a:rPr lang="en-US" sz="2000" i="1">
                                  <a:solidFill>
                                    <a:srgbClr val="005172"/>
                                  </a:solidFill>
                                  <a:latin typeface="Cambria Math" panose="02040503050406030204" pitchFamily="18" charset="0"/>
                                </a:rPr>
                              </m:ctrlPr>
                            </m:sSubPr>
                            <m:e>
                              <m:r>
                                <a:rPr lang="en-US" sz="2000" i="1">
                                  <a:solidFill>
                                    <a:srgbClr val="005172"/>
                                  </a:solidFill>
                                  <a:latin typeface="Cambria Math" panose="02040503050406030204" pitchFamily="18" charset="0"/>
                                </a:rPr>
                                <m:t>𝑀</m:t>
                              </m:r>
                            </m:e>
                            <m:sub>
                              <m:r>
                                <a:rPr lang="en-US" sz="2000" i="1">
                                  <a:solidFill>
                                    <a:srgbClr val="005172"/>
                                  </a:solidFill>
                                  <a:latin typeface="Cambria Math" panose="02040503050406030204" pitchFamily="18" charset="0"/>
                                </a:rPr>
                                <m:t>2</m:t>
                              </m:r>
                            </m:sub>
                          </m:sSub>
                        </m:den>
                      </m:f>
                    </m:oMath>
                  </m:oMathPara>
                </a14:m>
                <a:endParaRPr lang="en-GB" sz="2000" dirty="0" err="1">
                  <a:solidFill>
                    <a:srgbClr val="005172"/>
                  </a:solidFill>
                  <a:latin typeface="Verdana" pitchFamily="34" charset="0"/>
                </a:endParaRPr>
              </a:p>
            </p:txBody>
          </p:sp>
        </mc:Choice>
        <mc:Fallback xmlns="">
          <p:sp>
            <p:nvSpPr>
              <p:cNvPr id="8" name="TextBox 7">
                <a:extLst>
                  <a:ext uri="{FF2B5EF4-FFF2-40B4-BE49-F238E27FC236}">
                    <a16:creationId xmlns:a16="http://schemas.microsoft.com/office/drawing/2014/main" id="{C6EF9239-2DA5-92ED-68D0-1081D5C5C0AD}"/>
                  </a:ext>
                </a:extLst>
              </p:cNvPr>
              <p:cNvSpPr txBox="1">
                <a:spLocks noRot="1" noChangeAspect="1" noMove="1" noResize="1" noEditPoints="1" noAdjustHandles="1" noChangeArrowheads="1" noChangeShapeType="1" noTextEdit="1"/>
              </p:cNvSpPr>
              <p:nvPr/>
            </p:nvSpPr>
            <p:spPr>
              <a:xfrm>
                <a:off x="1775249" y="2934008"/>
                <a:ext cx="4624451" cy="323165"/>
              </a:xfrm>
              <a:prstGeom prst="rect">
                <a:avLst/>
              </a:prstGeom>
              <a:blipFill>
                <a:blip r:embed="rId2"/>
                <a:stretch>
                  <a:fillRect t="-81132" b="-35849"/>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F3E97103-90D1-F40D-B2DE-4E59A9CD9226}"/>
              </a:ext>
            </a:extLst>
          </p:cNvPr>
          <p:cNvSpPr/>
          <p:nvPr/>
        </p:nvSpPr>
        <p:spPr>
          <a:xfrm>
            <a:off x="6399701" y="5028567"/>
            <a:ext cx="2403215" cy="143133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Arial"/>
            </a:endParaRPr>
          </a:p>
        </p:txBody>
      </p:sp>
      <p:sp>
        <p:nvSpPr>
          <p:cNvPr id="10" name="Text Box 13">
            <a:extLst>
              <a:ext uri="{FF2B5EF4-FFF2-40B4-BE49-F238E27FC236}">
                <a16:creationId xmlns:a16="http://schemas.microsoft.com/office/drawing/2014/main" id="{3F3C4806-2066-775A-9F91-710C9A0CEE51}"/>
              </a:ext>
            </a:extLst>
          </p:cNvPr>
          <p:cNvSpPr txBox="1">
            <a:spLocks noChangeArrowheads="1"/>
          </p:cNvSpPr>
          <p:nvPr/>
        </p:nvSpPr>
        <p:spPr bwMode="auto">
          <a:xfrm>
            <a:off x="6793333" y="5517000"/>
            <a:ext cx="1510506" cy="707886"/>
          </a:xfrm>
          <a:prstGeom prst="rect">
            <a:avLst/>
          </a:prstGeom>
          <a:noFill/>
          <a:ln w="9525">
            <a:noFill/>
            <a:miter lim="800000"/>
            <a:headEnd/>
            <a:tailEnd/>
          </a:ln>
        </p:spPr>
        <p:txBody>
          <a:bodyPr wrap="square">
            <a:spAutoFit/>
          </a:bodyPr>
          <a:lstStyle/>
          <a:p>
            <a:pPr>
              <a:spcBef>
                <a:spcPct val="50000"/>
              </a:spcBef>
              <a:defRPr/>
            </a:pPr>
            <a:r>
              <a:rPr kumimoji="1" lang="nl-NL" altLang="zh-CN" sz="2000" b="1" dirty="0">
                <a:solidFill>
                  <a:srgbClr val="000000"/>
                </a:solidFill>
                <a:ea typeface="宋体" pitchFamily="2" charset="-122"/>
                <a:cs typeface="Arial" charset="0"/>
              </a:rPr>
              <a:t>~ 0.7 ha of </a:t>
            </a:r>
            <a:r>
              <a:rPr kumimoji="1" lang="nl-NL" altLang="zh-CN" sz="2000" b="1" dirty="0" err="1">
                <a:solidFill>
                  <a:srgbClr val="000000"/>
                </a:solidFill>
                <a:ea typeface="宋体" pitchFamily="2" charset="-122"/>
                <a:cs typeface="Arial" charset="0"/>
              </a:rPr>
              <a:t>sole</a:t>
            </a:r>
            <a:r>
              <a:rPr kumimoji="1" lang="nl-NL" altLang="zh-CN" sz="2000" b="1" dirty="0">
                <a:solidFill>
                  <a:srgbClr val="000000"/>
                </a:solidFill>
                <a:ea typeface="宋体" pitchFamily="2" charset="-122"/>
                <a:cs typeface="Arial" charset="0"/>
              </a:rPr>
              <a:t>  </a:t>
            </a:r>
            <a:r>
              <a:rPr kumimoji="1" lang="nl-NL" altLang="zh-CN" sz="2000" b="1" dirty="0" err="1">
                <a:solidFill>
                  <a:srgbClr val="000000"/>
                </a:solidFill>
                <a:ea typeface="宋体" pitchFamily="2" charset="-122"/>
                <a:cs typeface="Arial" charset="0"/>
              </a:rPr>
              <a:t>cotton</a:t>
            </a:r>
            <a:endParaRPr kumimoji="1" lang="nl-NL" altLang="zh-CN" sz="2000" b="1" dirty="0">
              <a:solidFill>
                <a:srgbClr val="000000"/>
              </a:solidFill>
              <a:ea typeface="宋体" pitchFamily="2" charset="-122"/>
              <a:cs typeface="Arial" charset="0"/>
            </a:endParaRPr>
          </a:p>
        </p:txBody>
      </p:sp>
      <p:sp>
        <p:nvSpPr>
          <p:cNvPr id="12" name="Rectangle 11">
            <a:extLst>
              <a:ext uri="{FF2B5EF4-FFF2-40B4-BE49-F238E27FC236}">
                <a16:creationId xmlns:a16="http://schemas.microsoft.com/office/drawing/2014/main" id="{790899CF-C078-1AC7-E10E-59DCF61A3E4C}"/>
              </a:ext>
            </a:extLst>
          </p:cNvPr>
          <p:cNvSpPr/>
          <p:nvPr/>
        </p:nvSpPr>
        <p:spPr>
          <a:xfrm>
            <a:off x="6399700" y="3482910"/>
            <a:ext cx="2403215" cy="1325156"/>
          </a:xfrm>
          <a:prstGeom prst="rect">
            <a:avLst/>
          </a:prstGeom>
          <a:solidFill>
            <a:srgbClr val="F3C00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sz="1600">
              <a:solidFill>
                <a:srgbClr val="FFFFFF"/>
              </a:solidFill>
              <a:latin typeface="Arial"/>
            </a:endParaRPr>
          </a:p>
        </p:txBody>
      </p:sp>
      <p:sp>
        <p:nvSpPr>
          <p:cNvPr id="13" name="Text Box 8">
            <a:extLst>
              <a:ext uri="{FF2B5EF4-FFF2-40B4-BE49-F238E27FC236}">
                <a16:creationId xmlns:a16="http://schemas.microsoft.com/office/drawing/2014/main" id="{98CF2312-D484-9029-050D-52B829F8E93F}"/>
              </a:ext>
            </a:extLst>
          </p:cNvPr>
          <p:cNvSpPr txBox="1">
            <a:spLocks noChangeArrowheads="1"/>
          </p:cNvSpPr>
          <p:nvPr/>
        </p:nvSpPr>
        <p:spPr bwMode="auto">
          <a:xfrm>
            <a:off x="6793333" y="3747908"/>
            <a:ext cx="1539033" cy="707886"/>
          </a:xfrm>
          <a:prstGeom prst="rect">
            <a:avLst/>
          </a:prstGeom>
          <a:noFill/>
          <a:ln w="9525">
            <a:noFill/>
            <a:miter lim="800000"/>
            <a:headEnd/>
            <a:tailEnd/>
          </a:ln>
        </p:spPr>
        <p:txBody>
          <a:bodyPr wrap="square">
            <a:spAutoFit/>
          </a:bodyPr>
          <a:lstStyle/>
          <a:p>
            <a:pPr>
              <a:spcBef>
                <a:spcPct val="50000"/>
              </a:spcBef>
              <a:defRPr/>
            </a:pPr>
            <a:r>
              <a:rPr kumimoji="1" lang="nl-NL" altLang="zh-CN" sz="2000" b="1" dirty="0">
                <a:solidFill>
                  <a:srgbClr val="000000"/>
                </a:solidFill>
                <a:ea typeface="宋体" pitchFamily="2" charset="-122"/>
                <a:cs typeface="Arial" charset="0"/>
              </a:rPr>
              <a:t>~ 0.7 ha of </a:t>
            </a:r>
            <a:r>
              <a:rPr kumimoji="1" lang="nl-NL" altLang="zh-CN" sz="2000" b="1" dirty="0" err="1">
                <a:solidFill>
                  <a:srgbClr val="000000"/>
                </a:solidFill>
                <a:ea typeface="宋体" pitchFamily="2" charset="-122"/>
                <a:cs typeface="Arial" charset="0"/>
              </a:rPr>
              <a:t>sole</a:t>
            </a:r>
            <a:r>
              <a:rPr kumimoji="1" lang="nl-NL" altLang="zh-CN" sz="2000" b="1" dirty="0">
                <a:solidFill>
                  <a:srgbClr val="000000"/>
                </a:solidFill>
                <a:ea typeface="宋体" pitchFamily="2" charset="-122"/>
                <a:cs typeface="Arial" charset="0"/>
              </a:rPr>
              <a:t> </a:t>
            </a:r>
            <a:r>
              <a:rPr kumimoji="1" lang="nl-NL" altLang="zh-CN" sz="2000" b="1" dirty="0" err="1">
                <a:solidFill>
                  <a:srgbClr val="000000"/>
                </a:solidFill>
                <a:ea typeface="宋体" pitchFamily="2" charset="-122"/>
                <a:cs typeface="Arial" charset="0"/>
              </a:rPr>
              <a:t>wheat</a:t>
            </a:r>
            <a:r>
              <a:rPr kumimoji="1" lang="nl-NL" altLang="zh-CN" sz="2000" b="1" dirty="0">
                <a:solidFill>
                  <a:srgbClr val="000000"/>
                </a:solidFill>
                <a:ea typeface="宋体" pitchFamily="2" charset="-122"/>
                <a:cs typeface="Arial" charset="0"/>
              </a:rPr>
              <a:t> </a:t>
            </a:r>
          </a:p>
        </p:txBody>
      </p:sp>
      <p:grpSp>
        <p:nvGrpSpPr>
          <p:cNvPr id="16" name="Group 15">
            <a:extLst>
              <a:ext uri="{FF2B5EF4-FFF2-40B4-BE49-F238E27FC236}">
                <a16:creationId xmlns:a16="http://schemas.microsoft.com/office/drawing/2014/main" id="{5460DA6A-B27F-5E14-245A-824E8EA34E82}"/>
              </a:ext>
            </a:extLst>
          </p:cNvPr>
          <p:cNvGrpSpPr/>
          <p:nvPr/>
        </p:nvGrpSpPr>
        <p:grpSpPr>
          <a:xfrm>
            <a:off x="2173548" y="3860800"/>
            <a:ext cx="2403215" cy="2154846"/>
            <a:chOff x="491642" y="3713688"/>
            <a:chExt cx="2403215" cy="2154846"/>
          </a:xfrm>
        </p:grpSpPr>
        <p:sp>
          <p:nvSpPr>
            <p:cNvPr id="11" name="Rectangle 10">
              <a:extLst>
                <a:ext uri="{FF2B5EF4-FFF2-40B4-BE49-F238E27FC236}">
                  <a16:creationId xmlns:a16="http://schemas.microsoft.com/office/drawing/2014/main" id="{901BB08E-EEE9-600A-58F8-3A3514926C2E}"/>
                </a:ext>
              </a:extLst>
            </p:cNvPr>
            <p:cNvSpPr/>
            <p:nvPr/>
          </p:nvSpPr>
          <p:spPr>
            <a:xfrm>
              <a:off x="491642" y="3713688"/>
              <a:ext cx="2403215" cy="2154846"/>
            </a:xfrm>
            <a:prstGeom prst="rect">
              <a:avLst/>
            </a:prstGeom>
            <a:pattFill prst="dkVert">
              <a:fgClr>
                <a:srgbClr val="F3C003"/>
              </a:fgClr>
              <a:bgClr>
                <a:schemeClr val="bg1"/>
              </a:bgClr>
            </a:pattFill>
            <a:ln w="9525">
              <a:miter lim="800000"/>
              <a:headEnd/>
              <a:tailEnd/>
            </a:ln>
            <a:scene3d>
              <a:camera prst="legacyPerspectiveTopRight"/>
              <a:lightRig rig="legacyFlat3" dir="b"/>
            </a:scene3d>
            <a:sp3d extrusionH="887400" prstMaterial="legacyMatte">
              <a:bevelT w="13500" h="13500" prst="angle"/>
              <a:bevelB w="13500" h="13500" prst="angle"/>
              <a:extrusionClr>
                <a:srgbClr val="FFCC00"/>
              </a:extrusionClr>
            </a:sp3d>
          </p:spPr>
          <p:txBody>
            <a:bodyPr wrap="none" anchor="ctr">
              <a:flatTx/>
            </a:bodyPr>
            <a:lstStyle/>
            <a:p>
              <a:pPr>
                <a:defRPr/>
              </a:pPr>
              <a:endParaRPr lang="en-GB" sz="1600">
                <a:solidFill>
                  <a:srgbClr val="000000"/>
                </a:solidFill>
                <a:cs typeface="Arial" charset="0"/>
              </a:endParaRPr>
            </a:p>
          </p:txBody>
        </p:sp>
        <p:sp>
          <p:nvSpPr>
            <p:cNvPr id="14" name="Text Box 18">
              <a:extLst>
                <a:ext uri="{FF2B5EF4-FFF2-40B4-BE49-F238E27FC236}">
                  <a16:creationId xmlns:a16="http://schemas.microsoft.com/office/drawing/2014/main" id="{765C8BE4-025B-73A4-4675-C598B32AF948}"/>
                </a:ext>
              </a:extLst>
            </p:cNvPr>
            <p:cNvSpPr txBox="1">
              <a:spLocks noChangeArrowheads="1"/>
            </p:cNvSpPr>
            <p:nvPr/>
          </p:nvSpPr>
          <p:spPr bwMode="auto">
            <a:xfrm>
              <a:off x="949889" y="4351258"/>
              <a:ext cx="1845787" cy="1015663"/>
            </a:xfrm>
            <a:prstGeom prst="rect">
              <a:avLst/>
            </a:prstGeom>
            <a:noFill/>
            <a:ln w="9525">
              <a:noFill/>
              <a:miter lim="800000"/>
              <a:headEnd/>
              <a:tailEnd/>
            </a:ln>
          </p:spPr>
          <p:txBody>
            <a:bodyPr wrap="square">
              <a:spAutoFit/>
            </a:bodyPr>
            <a:lstStyle/>
            <a:p>
              <a:pPr>
                <a:spcBef>
                  <a:spcPct val="50000"/>
                </a:spcBef>
                <a:defRPr/>
              </a:pPr>
              <a:r>
                <a:rPr kumimoji="1" lang="nl-NL" altLang="zh-CN" sz="2000" b="1" dirty="0">
                  <a:solidFill>
                    <a:srgbClr val="000000"/>
                  </a:solidFill>
                  <a:ea typeface="宋体" pitchFamily="2" charset="-122"/>
                  <a:cs typeface="Arial" charset="0"/>
                </a:rPr>
                <a:t>1 ha of  </a:t>
              </a:r>
              <a:r>
                <a:rPr kumimoji="1" lang="nl-NL" altLang="zh-CN" sz="2000" b="1" dirty="0" err="1">
                  <a:solidFill>
                    <a:srgbClr val="000000"/>
                  </a:solidFill>
                  <a:ea typeface="宋体" pitchFamily="2" charset="-122"/>
                  <a:cs typeface="Arial" charset="0"/>
                </a:rPr>
                <a:t>wheat-cotton</a:t>
              </a:r>
              <a:r>
                <a:rPr kumimoji="1" lang="nl-NL" altLang="zh-CN" sz="2000" b="1" dirty="0">
                  <a:solidFill>
                    <a:srgbClr val="000000"/>
                  </a:solidFill>
                  <a:ea typeface="宋体" pitchFamily="2" charset="-122"/>
                  <a:cs typeface="Arial" charset="0"/>
                </a:rPr>
                <a:t> </a:t>
              </a:r>
              <a:r>
                <a:rPr kumimoji="1" lang="nl-NL" altLang="zh-CN" sz="2000" b="1" dirty="0" err="1">
                  <a:solidFill>
                    <a:srgbClr val="000000"/>
                  </a:solidFill>
                  <a:ea typeface="宋体" pitchFamily="2" charset="-122"/>
                  <a:cs typeface="Arial" charset="0"/>
                </a:rPr>
                <a:t>Intercrop</a:t>
              </a:r>
              <a:endParaRPr kumimoji="1" lang="nl-NL" altLang="zh-CN" sz="2000" b="1" dirty="0">
                <a:solidFill>
                  <a:srgbClr val="000000"/>
                </a:solidFill>
                <a:ea typeface="宋体" pitchFamily="2" charset="-122"/>
                <a:cs typeface="Arial" charset="0"/>
              </a:endParaRPr>
            </a:p>
          </p:txBody>
        </p:sp>
      </p:grpSp>
      <p:sp>
        <p:nvSpPr>
          <p:cNvPr id="15" name="TextBox 14">
            <a:extLst>
              <a:ext uri="{FF2B5EF4-FFF2-40B4-BE49-F238E27FC236}">
                <a16:creationId xmlns:a16="http://schemas.microsoft.com/office/drawing/2014/main" id="{82CF1F98-0A83-CE0D-B177-2BD03540B40B}"/>
              </a:ext>
            </a:extLst>
          </p:cNvPr>
          <p:cNvSpPr txBox="1"/>
          <p:nvPr/>
        </p:nvSpPr>
        <p:spPr>
          <a:xfrm>
            <a:off x="5159796" y="4384225"/>
            <a:ext cx="241116" cy="1107996"/>
          </a:xfrm>
          <a:prstGeom prst="rect">
            <a:avLst/>
          </a:prstGeom>
          <a:noFill/>
        </p:spPr>
        <p:txBody>
          <a:bodyPr wrap="square" rtlCol="0">
            <a:spAutoFit/>
          </a:bodyPr>
          <a:lstStyle/>
          <a:p>
            <a:pPr>
              <a:defRPr/>
            </a:pPr>
            <a:r>
              <a:rPr lang="en-GB" sz="6600" b="1" dirty="0">
                <a:solidFill>
                  <a:srgbClr val="000000"/>
                </a:solidFill>
                <a:cs typeface="Arial" charset="0"/>
              </a:rPr>
              <a:t>=</a:t>
            </a:r>
          </a:p>
        </p:txBody>
      </p:sp>
      <p:sp>
        <p:nvSpPr>
          <p:cNvPr id="3" name="Rectangle 2">
            <a:extLst>
              <a:ext uri="{FF2B5EF4-FFF2-40B4-BE49-F238E27FC236}">
                <a16:creationId xmlns:a16="http://schemas.microsoft.com/office/drawing/2014/main" id="{63BCBDC7-06AB-D290-78F4-24D1DED486FA}"/>
              </a:ext>
            </a:extLst>
          </p:cNvPr>
          <p:cNvSpPr/>
          <p:nvPr/>
        </p:nvSpPr>
        <p:spPr>
          <a:xfrm>
            <a:off x="0" y="0"/>
            <a:ext cx="991289" cy="6858000"/>
          </a:xfrm>
          <a:prstGeom prst="rect">
            <a:avLst/>
          </a:prstGeom>
          <a:solidFill>
            <a:schemeClr val="accent6"/>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F9A0ACA-91C3-26CE-A16F-8A65186D4027}"/>
              </a:ext>
            </a:extLst>
          </p:cNvPr>
          <p:cNvSpPr/>
          <p:nvPr/>
        </p:nvSpPr>
        <p:spPr>
          <a:xfrm>
            <a:off x="11200711" y="0"/>
            <a:ext cx="991289" cy="6858000"/>
          </a:xfrm>
          <a:prstGeom prst="rect">
            <a:avLst/>
          </a:prstGeom>
          <a:solidFill>
            <a:schemeClr val="accent6"/>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9203943"/>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161309-8863-6690-96A7-D0CBC24CB202}"/>
              </a:ext>
            </a:extLst>
          </p:cNvPr>
          <p:cNvSpPr/>
          <p:nvPr/>
        </p:nvSpPr>
        <p:spPr>
          <a:xfrm>
            <a:off x="1524000" y="6393443"/>
            <a:ext cx="2840854" cy="334313"/>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US" sz="1400" dirty="0">
              <a:solidFill>
                <a:schemeClr val="tx1"/>
              </a:solidFill>
            </a:endParaRPr>
          </a:p>
        </p:txBody>
      </p:sp>
      <p:sp>
        <p:nvSpPr>
          <p:cNvPr id="6" name="TextBox 5">
            <a:extLst>
              <a:ext uri="{FF2B5EF4-FFF2-40B4-BE49-F238E27FC236}">
                <a16:creationId xmlns:a16="http://schemas.microsoft.com/office/drawing/2014/main" id="{E983A8F2-D98C-69AA-A6E0-055710FB1E3F}"/>
              </a:ext>
            </a:extLst>
          </p:cNvPr>
          <p:cNvSpPr txBox="1"/>
          <p:nvPr/>
        </p:nvSpPr>
        <p:spPr>
          <a:xfrm>
            <a:off x="7827148" y="6294926"/>
            <a:ext cx="4572000" cy="369332"/>
          </a:xfrm>
          <a:prstGeom prst="rect">
            <a:avLst/>
          </a:prstGeom>
          <a:noFill/>
        </p:spPr>
        <p:txBody>
          <a:bodyPr wrap="square">
            <a:spAutoFit/>
          </a:bodyPr>
          <a:lstStyle/>
          <a:p>
            <a:r>
              <a:rPr lang="en-US" dirty="0">
                <a:latin typeface="OpenSans"/>
              </a:rPr>
              <a:t>https://doi.org/10.1073/pnas.2201886120</a:t>
            </a:r>
            <a:endParaRPr lang="en-US" dirty="0"/>
          </a:p>
        </p:txBody>
      </p:sp>
      <p:pic>
        <p:nvPicPr>
          <p:cNvPr id="9" name="Picture 8" descr="A graph of different colored bars&#10;&#10;Description automatically generated with medium confidence">
            <a:extLst>
              <a:ext uri="{FF2B5EF4-FFF2-40B4-BE49-F238E27FC236}">
                <a16:creationId xmlns:a16="http://schemas.microsoft.com/office/drawing/2014/main" id="{B104E974-707E-6563-A983-77967A717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9103" y="138620"/>
            <a:ext cx="6867349" cy="5180711"/>
          </a:xfrm>
          <a:prstGeom prst="rect">
            <a:avLst/>
          </a:prstGeom>
        </p:spPr>
      </p:pic>
      <p:sp>
        <p:nvSpPr>
          <p:cNvPr id="10" name="TextBox 9">
            <a:extLst>
              <a:ext uri="{FF2B5EF4-FFF2-40B4-BE49-F238E27FC236}">
                <a16:creationId xmlns:a16="http://schemas.microsoft.com/office/drawing/2014/main" id="{3478EBD2-9C33-5EEA-73FC-9B7BA156D387}"/>
              </a:ext>
            </a:extLst>
          </p:cNvPr>
          <p:cNvSpPr txBox="1"/>
          <p:nvPr/>
        </p:nvSpPr>
        <p:spPr>
          <a:xfrm>
            <a:off x="444500" y="5436928"/>
            <a:ext cx="11099800" cy="784830"/>
          </a:xfrm>
          <a:prstGeom prst="rect">
            <a:avLst/>
          </a:prstGeom>
          <a:noFill/>
        </p:spPr>
        <p:txBody>
          <a:bodyPr wrap="square" rtlCol="0">
            <a:spAutoFit/>
          </a:bodyPr>
          <a:lstStyle/>
          <a:p>
            <a:pPr>
              <a:lnSpc>
                <a:spcPts val="1800"/>
              </a:lnSpc>
            </a:pPr>
            <a:r>
              <a:rPr lang="en-US" dirty="0">
                <a:latin typeface="Verdana" pitchFamily="34" charset="0"/>
              </a:rPr>
              <a:t>Graphical illustration of the calculation of the land equivalent ratio (LER), net effect ratio (NER) and transgressive overyielding index (TOI) from the yields per ha of maize (yellow) and soybean (green) in an intercrop and in the sole crops.</a:t>
            </a:r>
          </a:p>
        </p:txBody>
      </p:sp>
      <p:sp>
        <p:nvSpPr>
          <p:cNvPr id="4" name="Rectangle 3">
            <a:extLst>
              <a:ext uri="{FF2B5EF4-FFF2-40B4-BE49-F238E27FC236}">
                <a16:creationId xmlns:a16="http://schemas.microsoft.com/office/drawing/2014/main" id="{6C92979A-94F1-10E8-7040-25B900B695DF}"/>
              </a:ext>
            </a:extLst>
          </p:cNvPr>
          <p:cNvSpPr/>
          <p:nvPr/>
        </p:nvSpPr>
        <p:spPr>
          <a:xfrm>
            <a:off x="0" y="6164399"/>
            <a:ext cx="3830595" cy="80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US" sz="1400" dirty="0">
              <a:solidFill>
                <a:schemeClr val="tx1"/>
              </a:solidFill>
            </a:endParaRPr>
          </a:p>
        </p:txBody>
      </p:sp>
    </p:spTree>
    <p:extLst>
      <p:ext uri="{BB962C8B-B14F-4D97-AF65-F5344CB8AC3E}">
        <p14:creationId xmlns:p14="http://schemas.microsoft.com/office/powerpoint/2010/main" val="1253479996"/>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3D2F0-72E3-F38F-BB2D-AC3128C60759}"/>
              </a:ext>
            </a:extLst>
          </p:cNvPr>
          <p:cNvSpPr>
            <a:spLocks noGrp="1"/>
          </p:cNvSpPr>
          <p:nvPr>
            <p:ph type="title"/>
          </p:nvPr>
        </p:nvSpPr>
        <p:spPr>
          <a:xfrm>
            <a:off x="655523" y="230188"/>
            <a:ext cx="11185787" cy="791650"/>
          </a:xfrm>
        </p:spPr>
        <p:txBody>
          <a:bodyPr/>
          <a:lstStyle/>
          <a:p>
            <a:r>
              <a:rPr lang="en-US" dirty="0"/>
              <a:t>Results of meta-analysis</a:t>
            </a:r>
          </a:p>
        </p:txBody>
      </p:sp>
      <p:pic>
        <p:nvPicPr>
          <p:cNvPr id="6" name="Picture 5">
            <a:extLst>
              <a:ext uri="{FF2B5EF4-FFF2-40B4-BE49-F238E27FC236}">
                <a16:creationId xmlns:a16="http://schemas.microsoft.com/office/drawing/2014/main" id="{D82E69C7-7EDD-89B3-33BD-C24F10D26064}"/>
              </a:ext>
            </a:extLst>
          </p:cNvPr>
          <p:cNvPicPr>
            <a:picLocks noChangeAspect="1"/>
          </p:cNvPicPr>
          <p:nvPr/>
        </p:nvPicPr>
        <p:blipFill>
          <a:blip r:embed="rId2"/>
          <a:stretch>
            <a:fillRect/>
          </a:stretch>
        </p:blipFill>
        <p:spPr>
          <a:xfrm>
            <a:off x="546450" y="1197985"/>
            <a:ext cx="11294860" cy="5266315"/>
          </a:xfrm>
          <a:prstGeom prst="rect">
            <a:avLst/>
          </a:prstGeom>
        </p:spPr>
      </p:pic>
    </p:spTree>
    <p:extLst>
      <p:ext uri="{BB962C8B-B14F-4D97-AF65-F5344CB8AC3E}">
        <p14:creationId xmlns:p14="http://schemas.microsoft.com/office/powerpoint/2010/main" val="269305236"/>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E31C2-DE47-EDD9-C658-0635B21D600E}"/>
              </a:ext>
            </a:extLst>
          </p:cNvPr>
          <p:cNvSpPr>
            <a:spLocks noGrp="1"/>
          </p:cNvSpPr>
          <p:nvPr>
            <p:ph type="title"/>
          </p:nvPr>
        </p:nvSpPr>
        <p:spPr>
          <a:xfrm>
            <a:off x="655522" y="592550"/>
            <a:ext cx="11257061" cy="791650"/>
          </a:xfrm>
        </p:spPr>
        <p:txBody>
          <a:bodyPr/>
          <a:lstStyle/>
          <a:p>
            <a:r>
              <a:rPr lang="en-US" dirty="0"/>
              <a:t>Key findings (1)</a:t>
            </a:r>
          </a:p>
        </p:txBody>
      </p:sp>
      <p:sp>
        <p:nvSpPr>
          <p:cNvPr id="3" name="Text Placeholder 2">
            <a:extLst>
              <a:ext uri="{FF2B5EF4-FFF2-40B4-BE49-F238E27FC236}">
                <a16:creationId xmlns:a16="http://schemas.microsoft.com/office/drawing/2014/main" id="{69C4832B-0FC2-FB3E-6B01-31D13BFFD84C}"/>
              </a:ext>
            </a:extLst>
          </p:cNvPr>
          <p:cNvSpPr>
            <a:spLocks noGrp="1"/>
          </p:cNvSpPr>
          <p:nvPr>
            <p:ph type="body" sz="quarter" idx="10"/>
          </p:nvPr>
        </p:nvSpPr>
        <p:spPr>
          <a:xfrm>
            <a:off x="655522" y="1832532"/>
            <a:ext cx="11257060" cy="4089600"/>
          </a:xfrm>
        </p:spPr>
        <p:txBody>
          <a:bodyPr/>
          <a:lstStyle/>
          <a:p>
            <a:r>
              <a:rPr lang="en-US" dirty="0"/>
              <a:t>The average LER was 1.23 [1.20-1.27]. It means that intercropping saves 100*(1.23-1)/1.23 = 19% land compared to sole crops for equal product output.</a:t>
            </a:r>
          </a:p>
          <a:p>
            <a:r>
              <a:rPr lang="en-US" dirty="0"/>
              <a:t>The average NER was 1.28 [1.25-1.32]. It means that intercrops had 28% higher productivity than would be expected if the intercrop would yield a simple weighted average of the sole crops. Intercrops produce more, often because the more productive species exceeds expectation or because of temporal complementarity and because the less productive species does not fully exploit the resources.</a:t>
            </a:r>
          </a:p>
          <a:p>
            <a:r>
              <a:rPr lang="en-US" dirty="0"/>
              <a:t>The average TOI was 0.96 [0.93-0.98]. It means that the intercrop produces </a:t>
            </a:r>
            <a:r>
              <a:rPr lang="en-US" i="1" dirty="0"/>
              <a:t>almost</a:t>
            </a:r>
            <a:r>
              <a:rPr lang="en-US" dirty="0"/>
              <a:t> as much as the most productive sole crop in the same experiment.</a:t>
            </a:r>
          </a:p>
        </p:txBody>
      </p:sp>
      <p:sp>
        <p:nvSpPr>
          <p:cNvPr id="4" name="Slide Number Placeholder 3">
            <a:extLst>
              <a:ext uri="{FF2B5EF4-FFF2-40B4-BE49-F238E27FC236}">
                <a16:creationId xmlns:a16="http://schemas.microsoft.com/office/drawing/2014/main" id="{093F68E5-B4AE-E1CF-4BED-7C0565158210}"/>
              </a:ext>
            </a:extLst>
          </p:cNvPr>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24</a:t>
            </a:fld>
            <a:endParaRPr lang="en-GB" dirty="0"/>
          </a:p>
        </p:txBody>
      </p:sp>
    </p:spTree>
    <p:extLst>
      <p:ext uri="{BB962C8B-B14F-4D97-AF65-F5344CB8AC3E}">
        <p14:creationId xmlns:p14="http://schemas.microsoft.com/office/powerpoint/2010/main" val="160953291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E31C2-DE47-EDD9-C658-0635B21D600E}"/>
              </a:ext>
            </a:extLst>
          </p:cNvPr>
          <p:cNvSpPr>
            <a:spLocks noGrp="1"/>
          </p:cNvSpPr>
          <p:nvPr>
            <p:ph type="title"/>
          </p:nvPr>
        </p:nvSpPr>
        <p:spPr>
          <a:xfrm>
            <a:off x="655522" y="710116"/>
            <a:ext cx="11257061" cy="791650"/>
          </a:xfrm>
        </p:spPr>
        <p:txBody>
          <a:bodyPr/>
          <a:lstStyle/>
          <a:p>
            <a:r>
              <a:rPr lang="en-US" dirty="0"/>
              <a:t>Key findings (2)</a:t>
            </a:r>
          </a:p>
        </p:txBody>
      </p:sp>
      <p:sp>
        <p:nvSpPr>
          <p:cNvPr id="3" name="Text Placeholder 2">
            <a:extLst>
              <a:ext uri="{FF2B5EF4-FFF2-40B4-BE49-F238E27FC236}">
                <a16:creationId xmlns:a16="http://schemas.microsoft.com/office/drawing/2014/main" id="{69C4832B-0FC2-FB3E-6B01-31D13BFFD84C}"/>
              </a:ext>
            </a:extLst>
          </p:cNvPr>
          <p:cNvSpPr>
            <a:spLocks noGrp="1"/>
          </p:cNvSpPr>
          <p:nvPr>
            <p:ph type="body" sz="quarter" idx="10"/>
          </p:nvPr>
        </p:nvSpPr>
        <p:spPr>
          <a:xfrm>
            <a:off x="655521" y="2058284"/>
            <a:ext cx="11257061" cy="4089600"/>
          </a:xfrm>
        </p:spPr>
        <p:txBody>
          <a:bodyPr/>
          <a:lstStyle/>
          <a:p>
            <a:r>
              <a:rPr lang="en-US" dirty="0"/>
              <a:t>The average TOI for grain or energy production per unit N fertilizer was 1.11 [1.02-1.20]. It means that intercrops had greater N use efficiency than the most N-use efficient sole crop.</a:t>
            </a:r>
          </a:p>
          <a:p>
            <a:r>
              <a:rPr lang="en-US" dirty="0"/>
              <a:t>The average TOI for protein production per unit N fertilizer was 1.06 [0.97-1.15]. It means that the intercrop produced as much protein per unit N fertilizer as the most N-use efficient sole crop, with a tendency (not significant) to produce more per unit N fertilizer.</a:t>
            </a:r>
          </a:p>
        </p:txBody>
      </p:sp>
      <p:sp>
        <p:nvSpPr>
          <p:cNvPr id="4" name="Slide Number Placeholder 3">
            <a:extLst>
              <a:ext uri="{FF2B5EF4-FFF2-40B4-BE49-F238E27FC236}">
                <a16:creationId xmlns:a16="http://schemas.microsoft.com/office/drawing/2014/main" id="{093F68E5-B4AE-E1CF-4BED-7C0565158210}"/>
              </a:ext>
            </a:extLst>
          </p:cNvPr>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25</a:t>
            </a:fld>
            <a:endParaRPr lang="en-GB" dirty="0"/>
          </a:p>
        </p:txBody>
      </p:sp>
    </p:spTree>
    <p:extLst>
      <p:ext uri="{BB962C8B-B14F-4D97-AF65-F5344CB8AC3E}">
        <p14:creationId xmlns:p14="http://schemas.microsoft.com/office/powerpoint/2010/main" val="199405329"/>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EA68F-9D53-241E-BF6B-F3C2B1668460}"/>
              </a:ext>
            </a:extLst>
          </p:cNvPr>
          <p:cNvSpPr>
            <a:spLocks noGrp="1"/>
          </p:cNvSpPr>
          <p:nvPr>
            <p:ph type="title"/>
          </p:nvPr>
        </p:nvSpPr>
        <p:spPr>
          <a:xfrm>
            <a:off x="608509" y="636588"/>
            <a:ext cx="11257061" cy="791650"/>
          </a:xfrm>
        </p:spPr>
        <p:txBody>
          <a:bodyPr/>
          <a:lstStyle/>
          <a:p>
            <a:r>
              <a:rPr lang="en-US" dirty="0"/>
              <a:t>Overall conclusion</a:t>
            </a:r>
          </a:p>
        </p:txBody>
      </p:sp>
      <p:sp>
        <p:nvSpPr>
          <p:cNvPr id="3" name="Text Placeholder 2">
            <a:extLst>
              <a:ext uri="{FF2B5EF4-FFF2-40B4-BE49-F238E27FC236}">
                <a16:creationId xmlns:a16="http://schemas.microsoft.com/office/drawing/2014/main" id="{FF0D4D29-B830-F328-C3BC-AE50A09C83C9}"/>
              </a:ext>
            </a:extLst>
          </p:cNvPr>
          <p:cNvSpPr>
            <a:spLocks noGrp="1"/>
          </p:cNvSpPr>
          <p:nvPr>
            <p:ph type="body" sz="quarter" idx="10"/>
          </p:nvPr>
        </p:nvSpPr>
        <p:spPr>
          <a:xfrm>
            <a:off x="608508" y="2003649"/>
            <a:ext cx="11113591" cy="4089600"/>
          </a:xfrm>
        </p:spPr>
        <p:txBody>
          <a:bodyPr/>
          <a:lstStyle/>
          <a:p>
            <a:r>
              <a:rPr lang="en-US" dirty="0"/>
              <a:t>Intercropping is a superior land use to produce a diversity of products on a farm because it can concentrate the production on less land</a:t>
            </a:r>
          </a:p>
          <a:p>
            <a:r>
              <a:rPr lang="en-US" dirty="0"/>
              <a:t>But intercrops are not clearly superior in productivity to the most productive sole crop</a:t>
            </a:r>
          </a:p>
          <a:p>
            <a:r>
              <a:rPr lang="en-US" dirty="0"/>
              <a:t>For instance, growing sole maize may be the most productive way to obtain animal feed. But it will not be the most sustainable way.</a:t>
            </a:r>
          </a:p>
          <a:p>
            <a:r>
              <a:rPr lang="en-US" dirty="0"/>
              <a:t>However, using species mixtures is superior to using sole crops if we want to grow less productive sole crops anyhow to have a diversity of food and feed, and because we want to benefit more from biological N fixation</a:t>
            </a:r>
          </a:p>
          <a:p>
            <a:r>
              <a:rPr lang="en-US" dirty="0"/>
              <a:t>These conclusions were obtained by meta-analysis of literature data (226 experiments)</a:t>
            </a:r>
          </a:p>
        </p:txBody>
      </p:sp>
      <p:sp>
        <p:nvSpPr>
          <p:cNvPr id="4" name="Slide Number Placeholder 3">
            <a:extLst>
              <a:ext uri="{FF2B5EF4-FFF2-40B4-BE49-F238E27FC236}">
                <a16:creationId xmlns:a16="http://schemas.microsoft.com/office/drawing/2014/main" id="{550E8A42-E952-0997-47B0-458E75C6564C}"/>
              </a:ext>
            </a:extLst>
          </p:cNvPr>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26</a:t>
            </a:fld>
            <a:endParaRPr lang="en-GB" dirty="0"/>
          </a:p>
        </p:txBody>
      </p:sp>
    </p:spTree>
    <p:extLst>
      <p:ext uri="{BB962C8B-B14F-4D97-AF65-F5344CB8AC3E}">
        <p14:creationId xmlns:p14="http://schemas.microsoft.com/office/powerpoint/2010/main" val="1968682193"/>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risthenewblackk.files.wordpress.com/2014/11/thank-yo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150" y="-323851"/>
            <a:ext cx="10534650" cy="71818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1" y="6534835"/>
            <a:ext cx="2154501" cy="310726"/>
          </a:xfrm>
          <a:prstGeom prst="rect">
            <a:avLst/>
          </a:prstGeom>
          <a:noFill/>
        </p:spPr>
        <p:txBody>
          <a:bodyPr wrap="none" rtlCol="0">
            <a:spAutoFit/>
          </a:bodyPr>
          <a:lstStyle/>
          <a:p>
            <a:pPr>
              <a:lnSpc>
                <a:spcPts val="1800"/>
              </a:lnSpc>
              <a:defRPr/>
            </a:pPr>
            <a:r>
              <a:rPr lang="en-GB" sz="1400" dirty="0">
                <a:solidFill>
                  <a:srgbClr val="005172"/>
                </a:solidFill>
              </a:rPr>
              <a:t>wopke.vanderwerf@wur.nl</a:t>
            </a:r>
            <a:endParaRPr lang="en-GB" sz="1400" dirty="0">
              <a:solidFill>
                <a:srgbClr val="005172"/>
              </a:solidFill>
              <a:latin typeface="Verdana" pitchFamily="34" charset="0"/>
            </a:endParaRPr>
          </a:p>
        </p:txBody>
      </p:sp>
    </p:spTree>
    <p:extLst>
      <p:ext uri="{BB962C8B-B14F-4D97-AF65-F5344CB8AC3E}">
        <p14:creationId xmlns:p14="http://schemas.microsoft.com/office/powerpoint/2010/main" val="402711809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B06AC-CF91-2659-8D03-81323E285CA6}"/>
              </a:ext>
            </a:extLst>
          </p:cNvPr>
          <p:cNvSpPr>
            <a:spLocks noGrp="1"/>
          </p:cNvSpPr>
          <p:nvPr>
            <p:ph type="title"/>
          </p:nvPr>
        </p:nvSpPr>
        <p:spPr>
          <a:xfrm>
            <a:off x="720242" y="750888"/>
            <a:ext cx="10531958" cy="791650"/>
          </a:xfrm>
        </p:spPr>
        <p:txBody>
          <a:bodyPr/>
          <a:lstStyle/>
          <a:p>
            <a:r>
              <a:rPr lang="en-US" dirty="0"/>
              <a:t>Benefits of intercropping</a:t>
            </a:r>
          </a:p>
        </p:txBody>
      </p:sp>
      <p:sp>
        <p:nvSpPr>
          <p:cNvPr id="3" name="Text Placeholder 2">
            <a:extLst>
              <a:ext uri="{FF2B5EF4-FFF2-40B4-BE49-F238E27FC236}">
                <a16:creationId xmlns:a16="http://schemas.microsoft.com/office/drawing/2014/main" id="{C4779353-95E2-A9EE-2C68-8187C5FF8D9A}"/>
              </a:ext>
            </a:extLst>
          </p:cNvPr>
          <p:cNvSpPr>
            <a:spLocks noGrp="1"/>
          </p:cNvSpPr>
          <p:nvPr>
            <p:ph type="body" sz="quarter" idx="10"/>
          </p:nvPr>
        </p:nvSpPr>
        <p:spPr>
          <a:xfrm>
            <a:off x="720242" y="2017512"/>
            <a:ext cx="10531958" cy="4089600"/>
          </a:xfrm>
        </p:spPr>
        <p:txBody>
          <a:bodyPr/>
          <a:lstStyle/>
          <a:p>
            <a:r>
              <a:rPr lang="en-US" dirty="0"/>
              <a:t>Better resource capture and more efficient use of land</a:t>
            </a:r>
          </a:p>
          <a:p>
            <a:r>
              <a:rPr lang="en-US" dirty="0"/>
              <a:t>Almost as good as the most productive and most efficient sole crop (TOI almost one)</a:t>
            </a:r>
          </a:p>
          <a:p>
            <a:r>
              <a:rPr lang="en-US" dirty="0"/>
              <a:t>Thus: increases yield at the farm level, even if the yield at the crop level is diversified but not necessarily increased</a:t>
            </a:r>
          </a:p>
          <a:p>
            <a:r>
              <a:rPr lang="en-US" dirty="0"/>
              <a:t>Often: combine species with partially overlapping growing periods in relay intercrops</a:t>
            </a:r>
          </a:p>
          <a:p>
            <a:r>
              <a:rPr lang="en-US" dirty="0"/>
              <a:t>Allows reducing inputs if desired</a:t>
            </a:r>
          </a:p>
          <a:p>
            <a:r>
              <a:rPr lang="en-US" dirty="0"/>
              <a:t>Provides other ecosystem services: disease and pest control, soil formation (organic matter)</a:t>
            </a:r>
          </a:p>
        </p:txBody>
      </p:sp>
      <p:sp>
        <p:nvSpPr>
          <p:cNvPr id="4" name="Slide Number Placeholder 3">
            <a:extLst>
              <a:ext uri="{FF2B5EF4-FFF2-40B4-BE49-F238E27FC236}">
                <a16:creationId xmlns:a16="http://schemas.microsoft.com/office/drawing/2014/main" id="{C7923C4C-FD32-104B-C42D-5AB782C04055}"/>
              </a:ext>
            </a:extLst>
          </p:cNvPr>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28</a:t>
            </a:fld>
            <a:endParaRPr lang="en-GB" dirty="0"/>
          </a:p>
        </p:txBody>
      </p:sp>
    </p:spTree>
    <p:extLst>
      <p:ext uri="{BB962C8B-B14F-4D97-AF65-F5344CB8AC3E}">
        <p14:creationId xmlns:p14="http://schemas.microsoft.com/office/powerpoint/2010/main" val="3779565720"/>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61A42-8CC3-B932-34D7-A63F93D26912}"/>
              </a:ext>
            </a:extLst>
          </p:cNvPr>
          <p:cNvSpPr>
            <a:spLocks noGrp="1"/>
          </p:cNvSpPr>
          <p:nvPr>
            <p:ph type="title"/>
          </p:nvPr>
        </p:nvSpPr>
        <p:spPr>
          <a:xfrm>
            <a:off x="756150" y="826443"/>
            <a:ext cx="10724650" cy="1304611"/>
          </a:xfrm>
        </p:spPr>
        <p:txBody>
          <a:bodyPr/>
          <a:lstStyle/>
          <a:p>
            <a:r>
              <a:rPr lang="en-US" sz="2800" dirty="0"/>
              <a:t>Principles for productive and resource use efficient intercropping (speculation)</a:t>
            </a:r>
          </a:p>
        </p:txBody>
      </p:sp>
      <p:sp>
        <p:nvSpPr>
          <p:cNvPr id="3" name="Text Placeholder 2">
            <a:extLst>
              <a:ext uri="{FF2B5EF4-FFF2-40B4-BE49-F238E27FC236}">
                <a16:creationId xmlns:a16="http://schemas.microsoft.com/office/drawing/2014/main" id="{2EC2B1FF-E33A-8740-6624-D33BFDC1EAA8}"/>
              </a:ext>
            </a:extLst>
          </p:cNvPr>
          <p:cNvSpPr>
            <a:spLocks noGrp="1"/>
          </p:cNvSpPr>
          <p:nvPr>
            <p:ph type="body" sz="quarter" idx="10"/>
          </p:nvPr>
        </p:nvSpPr>
        <p:spPr>
          <a:xfrm>
            <a:off x="756150" y="2538212"/>
            <a:ext cx="10724650" cy="4089600"/>
          </a:xfrm>
        </p:spPr>
        <p:txBody>
          <a:bodyPr/>
          <a:lstStyle/>
          <a:p>
            <a:r>
              <a:rPr lang="en-US" sz="2000" dirty="0"/>
              <a:t>Potential growing conditions: difference in growing period (temporal complementarity) allows increased light and nutrient capture compared to sole crops</a:t>
            </a:r>
          </a:p>
          <a:p>
            <a:r>
              <a:rPr lang="en-US" sz="2000" dirty="0"/>
              <a:t>N-limited growing conditions: cereal/legume intercropping</a:t>
            </a:r>
          </a:p>
          <a:p>
            <a:r>
              <a:rPr lang="en-US" sz="2000" dirty="0"/>
              <a:t>Micro-nutrient shortages: facilitation mechanisms, e.g. maize/peanut for peanut on Fe-deficient soils</a:t>
            </a:r>
          </a:p>
          <a:p>
            <a:r>
              <a:rPr lang="en-US" sz="2000" dirty="0"/>
              <a:t>Water-limited growing conditions: one species can access water that another species cannot or does not, or not at the same time (perennial/annual mixtures) or when the available water meets the average demand of the species but not the demand of the species with the highest demand.</a:t>
            </a:r>
          </a:p>
        </p:txBody>
      </p:sp>
      <p:sp>
        <p:nvSpPr>
          <p:cNvPr id="6" name="TextBox 5">
            <a:extLst>
              <a:ext uri="{FF2B5EF4-FFF2-40B4-BE49-F238E27FC236}">
                <a16:creationId xmlns:a16="http://schemas.microsoft.com/office/drawing/2014/main" id="{DCF5DEC3-B838-6A9F-E7CC-41BD7867EB96}"/>
              </a:ext>
            </a:extLst>
          </p:cNvPr>
          <p:cNvSpPr txBox="1"/>
          <p:nvPr/>
        </p:nvSpPr>
        <p:spPr>
          <a:xfrm>
            <a:off x="7829720" y="6329947"/>
            <a:ext cx="4572000" cy="338554"/>
          </a:xfrm>
          <a:prstGeom prst="rect">
            <a:avLst/>
          </a:prstGeom>
          <a:noFill/>
        </p:spPr>
        <p:txBody>
          <a:bodyPr wrap="square">
            <a:spAutoFit/>
          </a:bodyPr>
          <a:lstStyle/>
          <a:p>
            <a:r>
              <a:rPr lang="en-US" sz="1600" dirty="0">
                <a:solidFill>
                  <a:srgbClr val="006CAD"/>
                </a:solidFill>
                <a:latin typeface="AdvP800D"/>
                <a:hlinkClick r:id="rId2"/>
              </a:rPr>
              <a:t>https://doi.org/10.1016/bs.agron.2019.10.002</a:t>
            </a:r>
            <a:r>
              <a:rPr lang="en-US" sz="1600" dirty="0">
                <a:solidFill>
                  <a:srgbClr val="006CAD"/>
                </a:solidFill>
                <a:latin typeface="AdvP800D"/>
              </a:rPr>
              <a:t> </a:t>
            </a:r>
            <a:endParaRPr lang="en-US" sz="4400" dirty="0"/>
          </a:p>
        </p:txBody>
      </p:sp>
    </p:spTree>
    <p:extLst>
      <p:ext uri="{BB962C8B-B14F-4D97-AF65-F5344CB8AC3E}">
        <p14:creationId xmlns:p14="http://schemas.microsoft.com/office/powerpoint/2010/main" val="63620805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ChangeArrowheads="1"/>
          </p:cNvSpPr>
          <p:nvPr/>
        </p:nvSpPr>
        <p:spPr bwMode="auto">
          <a:xfrm>
            <a:off x="1524000" y="0"/>
            <a:ext cx="9144000" cy="7010400"/>
          </a:xfrm>
          <a:prstGeom prst="rect">
            <a:avLst/>
          </a:prstGeom>
          <a:solidFill>
            <a:schemeClr val="tx1"/>
          </a:solidFill>
          <a:ln w="9525">
            <a:solidFill>
              <a:schemeClr val="tx1"/>
            </a:solidFill>
            <a:miter lim="800000"/>
            <a:headEnd/>
            <a:tailEnd/>
          </a:ln>
        </p:spPr>
        <p:txBody>
          <a:bodyPr wrap="none" anchor="ctr"/>
          <a:lstStyle/>
          <a:p>
            <a:pPr>
              <a:defRPr/>
            </a:pPr>
            <a:endParaRPr lang="nl-NL" dirty="0">
              <a:solidFill>
                <a:srgbClr val="000000"/>
              </a:solidFill>
              <a:cs typeface="Arial" charset="0"/>
            </a:endParaRPr>
          </a:p>
        </p:txBody>
      </p:sp>
      <p:pic>
        <p:nvPicPr>
          <p:cNvPr id="93186" name="Picture 1" descr="Gansu 440b"/>
          <p:cNvPicPr>
            <a:picLocks noChangeAspect="1" noChangeArrowheads="1"/>
          </p:cNvPicPr>
          <p:nvPr/>
        </p:nvPicPr>
        <p:blipFill>
          <a:blip r:embed="rId3"/>
          <a:srcRect l="1474" t="2180" r="1474" b="2180"/>
          <a:stretch>
            <a:fillRect/>
          </a:stretch>
        </p:blipFill>
        <p:spPr bwMode="auto">
          <a:xfrm>
            <a:off x="-98847" y="-717271"/>
            <a:ext cx="12290847" cy="8089341"/>
          </a:xfrm>
          <a:prstGeom prst="rect">
            <a:avLst/>
          </a:prstGeom>
          <a:noFill/>
          <a:ln w="9525">
            <a:noFill/>
            <a:miter lim="800000"/>
            <a:headEnd/>
            <a:tailEnd/>
          </a:ln>
        </p:spPr>
      </p:pic>
      <p:sp>
        <p:nvSpPr>
          <p:cNvPr id="93187" name="Text Box 4"/>
          <p:cNvSpPr txBox="1">
            <a:spLocks noChangeArrowheads="1"/>
          </p:cNvSpPr>
          <p:nvPr/>
        </p:nvSpPr>
        <p:spPr bwMode="auto">
          <a:xfrm>
            <a:off x="1524000" y="6354346"/>
            <a:ext cx="8476872" cy="338554"/>
          </a:xfrm>
          <a:prstGeom prst="rect">
            <a:avLst/>
          </a:prstGeom>
          <a:noFill/>
          <a:ln w="9525">
            <a:noFill/>
            <a:miter lim="800000"/>
            <a:headEnd/>
            <a:tailEnd/>
          </a:ln>
        </p:spPr>
        <p:txBody>
          <a:bodyPr wrap="none">
            <a:spAutoFit/>
          </a:bodyPr>
          <a:lstStyle/>
          <a:p>
            <a:pPr>
              <a:defRPr/>
            </a:pPr>
            <a:r>
              <a:rPr lang="nl-NL" sz="1600" dirty="0" err="1">
                <a:solidFill>
                  <a:srgbClr val="FFFFFF"/>
                </a:solidFill>
                <a:latin typeface="Arial" charset="0"/>
                <a:cs typeface="Arial" charset="0"/>
              </a:rPr>
              <a:t>Intercropping</a:t>
            </a:r>
            <a:r>
              <a:rPr lang="nl-NL" sz="1600" dirty="0">
                <a:solidFill>
                  <a:srgbClr val="FFFFFF"/>
                </a:solidFill>
                <a:latin typeface="Arial" charset="0"/>
                <a:cs typeface="Arial" charset="0"/>
              </a:rPr>
              <a:t> and </a:t>
            </a:r>
            <a:r>
              <a:rPr lang="nl-NL" sz="1600" dirty="0" err="1">
                <a:solidFill>
                  <a:srgbClr val="FFFFFF"/>
                </a:solidFill>
                <a:latin typeface="Arial" charset="0"/>
                <a:cs typeface="Arial" charset="0"/>
              </a:rPr>
              <a:t>crop</a:t>
            </a:r>
            <a:r>
              <a:rPr lang="nl-NL" sz="1600" dirty="0">
                <a:solidFill>
                  <a:srgbClr val="FFFFFF"/>
                </a:solidFill>
                <a:latin typeface="Arial" charset="0"/>
                <a:cs typeface="Arial" charset="0"/>
              </a:rPr>
              <a:t>/tree mixture </a:t>
            </a:r>
            <a:r>
              <a:rPr lang="nl-NL" sz="1600" dirty="0" err="1">
                <a:solidFill>
                  <a:srgbClr val="FFFFFF"/>
                </a:solidFill>
                <a:latin typeface="Arial" charset="0"/>
                <a:cs typeface="Arial" charset="0"/>
              </a:rPr>
              <a:t>along</a:t>
            </a:r>
            <a:r>
              <a:rPr lang="nl-NL" sz="1600" dirty="0">
                <a:solidFill>
                  <a:srgbClr val="FFFFFF"/>
                </a:solidFill>
                <a:latin typeface="Arial" charset="0"/>
                <a:cs typeface="Arial" charset="0"/>
              </a:rPr>
              <a:t> </a:t>
            </a:r>
            <a:r>
              <a:rPr lang="nl-NL" sz="1600" dirty="0" err="1">
                <a:solidFill>
                  <a:srgbClr val="FFFFFF"/>
                </a:solidFill>
                <a:latin typeface="Arial" charset="0"/>
                <a:cs typeface="Arial" charset="0"/>
              </a:rPr>
              <a:t>the</a:t>
            </a:r>
            <a:r>
              <a:rPr lang="nl-NL" sz="1600" dirty="0">
                <a:solidFill>
                  <a:srgbClr val="FFFFFF"/>
                </a:solidFill>
                <a:latin typeface="Arial" charset="0"/>
                <a:cs typeface="Arial" charset="0"/>
              </a:rPr>
              <a:t> </a:t>
            </a:r>
            <a:r>
              <a:rPr lang="nl-NL" sz="1600" dirty="0" err="1">
                <a:solidFill>
                  <a:srgbClr val="FFFFFF"/>
                </a:solidFill>
                <a:latin typeface="Arial" charset="0"/>
                <a:cs typeface="Arial" charset="0"/>
              </a:rPr>
              <a:t>Yellow</a:t>
            </a:r>
            <a:r>
              <a:rPr lang="nl-NL" sz="1600" dirty="0">
                <a:solidFill>
                  <a:srgbClr val="FFFFFF"/>
                </a:solidFill>
                <a:latin typeface="Arial" charset="0"/>
                <a:cs typeface="Arial" charset="0"/>
              </a:rPr>
              <a:t> River in </a:t>
            </a:r>
            <a:r>
              <a:rPr lang="nl-NL" sz="1600" dirty="0" err="1">
                <a:solidFill>
                  <a:srgbClr val="FFFFFF"/>
                </a:solidFill>
                <a:latin typeface="Arial" charset="0"/>
                <a:cs typeface="Arial" charset="0"/>
              </a:rPr>
              <a:t>Gansu</a:t>
            </a:r>
            <a:r>
              <a:rPr lang="nl-NL" sz="1600" dirty="0">
                <a:solidFill>
                  <a:srgbClr val="FFFFFF"/>
                </a:solidFill>
                <a:latin typeface="Arial" charset="0"/>
                <a:cs typeface="Arial" charset="0"/>
              </a:rPr>
              <a:t>, China (</a:t>
            </a:r>
            <a:r>
              <a:rPr lang="nl-NL" sz="1600" dirty="0" err="1">
                <a:solidFill>
                  <a:srgbClr val="FFFFFF"/>
                </a:solidFill>
                <a:latin typeface="Arial" charset="0"/>
                <a:cs typeface="Arial" charset="0"/>
              </a:rPr>
              <a:t>photo</a:t>
            </a:r>
            <a:r>
              <a:rPr lang="nl-NL" sz="1600" dirty="0">
                <a:solidFill>
                  <a:srgbClr val="FFFFFF"/>
                </a:solidFill>
                <a:latin typeface="Arial" charset="0"/>
                <a:cs typeface="Arial" charset="0"/>
              </a:rPr>
              <a:t>: Li Long)</a:t>
            </a:r>
          </a:p>
        </p:txBody>
      </p:sp>
    </p:spTree>
    <p:extLst>
      <p:ext uri="{BB962C8B-B14F-4D97-AF65-F5344CB8AC3E}">
        <p14:creationId xmlns:p14="http://schemas.microsoft.com/office/powerpoint/2010/main" val="2508074330"/>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932EA-3D83-AE22-CBC0-A827B449980A}"/>
              </a:ext>
            </a:extLst>
          </p:cNvPr>
          <p:cNvSpPr>
            <a:spLocks noGrp="1"/>
          </p:cNvSpPr>
          <p:nvPr>
            <p:ph type="title"/>
          </p:nvPr>
        </p:nvSpPr>
        <p:spPr>
          <a:xfrm>
            <a:off x="682142" y="618347"/>
            <a:ext cx="10678434" cy="791650"/>
          </a:xfrm>
        </p:spPr>
        <p:txBody>
          <a:bodyPr/>
          <a:lstStyle/>
          <a:p>
            <a:r>
              <a:rPr lang="en-US" dirty="0"/>
              <a:t>Challenges</a:t>
            </a:r>
          </a:p>
        </p:txBody>
      </p:sp>
      <p:sp>
        <p:nvSpPr>
          <p:cNvPr id="3" name="Text Placeholder 2">
            <a:extLst>
              <a:ext uri="{FF2B5EF4-FFF2-40B4-BE49-F238E27FC236}">
                <a16:creationId xmlns:a16="http://schemas.microsoft.com/office/drawing/2014/main" id="{75057433-BCFF-021A-2A6E-D3B0AD04F7BB}"/>
              </a:ext>
            </a:extLst>
          </p:cNvPr>
          <p:cNvSpPr>
            <a:spLocks noGrp="1"/>
          </p:cNvSpPr>
          <p:nvPr>
            <p:ph type="body" sz="quarter" idx="10"/>
          </p:nvPr>
        </p:nvSpPr>
        <p:spPr>
          <a:xfrm>
            <a:off x="682142" y="1981558"/>
            <a:ext cx="10678434" cy="4258095"/>
          </a:xfrm>
        </p:spPr>
        <p:txBody>
          <a:bodyPr/>
          <a:lstStyle/>
          <a:p>
            <a:r>
              <a:rPr lang="en-US" dirty="0"/>
              <a:t>Need to learn what intercropping system is good for each place, production situation and type of farmer (full time/part time, small farm/large farm, market or non-market). Need to optimize species combination and management: G*G*E*M.</a:t>
            </a:r>
          </a:p>
          <a:p>
            <a:r>
              <a:rPr lang="en-US" dirty="0"/>
              <a:t>For strip intercropping: mechanization for narrow strips. Consider the </a:t>
            </a:r>
            <a:r>
              <a:rPr lang="en-US" dirty="0" err="1"/>
              <a:t>labour</a:t>
            </a:r>
            <a:r>
              <a:rPr lang="en-US" dirty="0"/>
              <a:t> use efficiency (not high)</a:t>
            </a:r>
          </a:p>
          <a:p>
            <a:r>
              <a:rPr lang="en-US" dirty="0"/>
              <a:t>Robots?</a:t>
            </a:r>
          </a:p>
          <a:p>
            <a:r>
              <a:rPr lang="en-US" dirty="0"/>
              <a:t>For full mixtures: consider the separation of grains or the use of mixed product (e.g. maize/legume silage for animal feed)</a:t>
            </a:r>
          </a:p>
          <a:p>
            <a:r>
              <a:rPr lang="en-US" dirty="0"/>
              <a:t>Varieties that are suitable for intercropping, e.g. more shade tolerant soybean and peanut</a:t>
            </a:r>
          </a:p>
          <a:p>
            <a:endParaRPr lang="en-US" dirty="0"/>
          </a:p>
        </p:txBody>
      </p:sp>
      <p:sp>
        <p:nvSpPr>
          <p:cNvPr id="4" name="Slide Number Placeholder 3">
            <a:extLst>
              <a:ext uri="{FF2B5EF4-FFF2-40B4-BE49-F238E27FC236}">
                <a16:creationId xmlns:a16="http://schemas.microsoft.com/office/drawing/2014/main" id="{37561F5D-7883-B33B-4831-FD4019B7715C}"/>
              </a:ext>
            </a:extLst>
          </p:cNvPr>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30</a:t>
            </a:fld>
            <a:endParaRPr lang="en-GB" dirty="0"/>
          </a:p>
        </p:txBody>
      </p:sp>
    </p:spTree>
    <p:extLst>
      <p:ext uri="{BB962C8B-B14F-4D97-AF65-F5344CB8AC3E}">
        <p14:creationId xmlns:p14="http://schemas.microsoft.com/office/powerpoint/2010/main" val="1976222657"/>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6664F-BDFD-2866-42C2-F5AD3308CA81}"/>
              </a:ext>
            </a:extLst>
          </p:cNvPr>
          <p:cNvSpPr>
            <a:spLocks noGrp="1"/>
          </p:cNvSpPr>
          <p:nvPr>
            <p:ph type="title"/>
          </p:nvPr>
        </p:nvSpPr>
        <p:spPr/>
        <p:txBody>
          <a:bodyPr/>
          <a:lstStyle/>
          <a:p>
            <a:r>
              <a:rPr lang="en-US" dirty="0"/>
              <a:t>Challenges</a:t>
            </a:r>
          </a:p>
        </p:txBody>
      </p:sp>
      <p:sp>
        <p:nvSpPr>
          <p:cNvPr id="3" name="Text Placeholder 2">
            <a:extLst>
              <a:ext uri="{FF2B5EF4-FFF2-40B4-BE49-F238E27FC236}">
                <a16:creationId xmlns:a16="http://schemas.microsoft.com/office/drawing/2014/main" id="{0CB277E0-783A-5EC3-21D7-1D5452E3CB08}"/>
              </a:ext>
            </a:extLst>
          </p:cNvPr>
          <p:cNvSpPr>
            <a:spLocks noGrp="1"/>
          </p:cNvSpPr>
          <p:nvPr>
            <p:ph type="body" sz="quarter" idx="10"/>
          </p:nvPr>
        </p:nvSpPr>
        <p:spPr/>
        <p:txBody>
          <a:bodyPr/>
          <a:lstStyle/>
          <a:p>
            <a:r>
              <a:rPr lang="en-US" dirty="0"/>
              <a:t>With decreasing rural populations and farm scale enlargement, the farmer’s time to do intercropping will diminish. </a:t>
            </a:r>
            <a:r>
              <a:rPr lang="en-US" b="1" dirty="0" err="1"/>
              <a:t>Mechanisation</a:t>
            </a:r>
            <a:r>
              <a:rPr lang="en-US" b="1" dirty="0"/>
              <a:t> is key.</a:t>
            </a:r>
            <a:endParaRPr lang="en-US" dirty="0"/>
          </a:p>
          <a:p>
            <a:r>
              <a:rPr lang="en-US" dirty="0"/>
              <a:t>Smallholder farmers are very interested in intercropping but farmers on larger farms are only interested if intercropping can be done quickly and efficiently.</a:t>
            </a:r>
          </a:p>
          <a:p>
            <a:r>
              <a:rPr lang="en-US" dirty="0"/>
              <a:t>Key challenges in sowing, harvesting, processing, weeding</a:t>
            </a:r>
          </a:p>
          <a:p>
            <a:pPr marL="0" indent="0">
              <a:buNone/>
            </a:pPr>
            <a:endParaRPr lang="en-US" dirty="0"/>
          </a:p>
        </p:txBody>
      </p:sp>
      <p:sp>
        <p:nvSpPr>
          <p:cNvPr id="4" name="Slide Number Placeholder 3">
            <a:extLst>
              <a:ext uri="{FF2B5EF4-FFF2-40B4-BE49-F238E27FC236}">
                <a16:creationId xmlns:a16="http://schemas.microsoft.com/office/drawing/2014/main" id="{B15D993E-E9EF-ECEE-1912-772D1BA26742}"/>
              </a:ext>
            </a:extLst>
          </p:cNvPr>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31</a:t>
            </a:fld>
            <a:endParaRPr lang="en-GB" dirty="0"/>
          </a:p>
        </p:txBody>
      </p:sp>
    </p:spTree>
    <p:extLst>
      <p:ext uri="{BB962C8B-B14F-4D97-AF65-F5344CB8AC3E}">
        <p14:creationId xmlns:p14="http://schemas.microsoft.com/office/powerpoint/2010/main" val="197470164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图片7"/>
          <p:cNvPicPr>
            <a:picLocks noChangeAspect="1" noChangeArrowheads="1"/>
          </p:cNvPicPr>
          <p:nvPr/>
        </p:nvPicPr>
        <p:blipFill>
          <a:blip r:embed="rId3"/>
          <a:srcRect/>
          <a:stretch>
            <a:fillRect/>
          </a:stretch>
        </p:blipFill>
        <p:spPr bwMode="auto">
          <a:xfrm>
            <a:off x="-81157" y="-650875"/>
            <a:ext cx="6261100" cy="4695825"/>
          </a:xfrm>
          <a:prstGeom prst="rect">
            <a:avLst/>
          </a:prstGeom>
          <a:noFill/>
          <a:ln w="9525">
            <a:noFill/>
            <a:miter lim="800000"/>
            <a:headEnd/>
            <a:tailEnd/>
          </a:ln>
        </p:spPr>
      </p:pic>
      <p:pic>
        <p:nvPicPr>
          <p:cNvPr id="146434" name="Picture 3" descr="图片10"/>
          <p:cNvPicPr>
            <a:picLocks noChangeAspect="1" noChangeArrowheads="1"/>
          </p:cNvPicPr>
          <p:nvPr/>
        </p:nvPicPr>
        <p:blipFill rotWithShape="1">
          <a:blip r:embed="rId4"/>
          <a:srcRect t="4816"/>
          <a:stretch/>
        </p:blipFill>
        <p:spPr bwMode="auto">
          <a:xfrm>
            <a:off x="-457200" y="3055039"/>
            <a:ext cx="6553200" cy="4016375"/>
          </a:xfrm>
          <a:prstGeom prst="rect">
            <a:avLst/>
          </a:prstGeom>
          <a:noFill/>
          <a:ln w="9525">
            <a:noFill/>
            <a:miter lim="800000"/>
            <a:headEnd/>
            <a:tailEnd/>
          </a:ln>
        </p:spPr>
      </p:pic>
      <p:pic>
        <p:nvPicPr>
          <p:cNvPr id="146435" name="Picture 4"/>
          <p:cNvPicPr>
            <a:picLocks noChangeAspect="1" noChangeArrowheads="1"/>
          </p:cNvPicPr>
          <p:nvPr/>
        </p:nvPicPr>
        <p:blipFill>
          <a:blip r:embed="rId5"/>
          <a:srcRect/>
          <a:stretch>
            <a:fillRect/>
          </a:stretch>
        </p:blipFill>
        <p:spPr bwMode="auto">
          <a:xfrm>
            <a:off x="6096000" y="-650875"/>
            <a:ext cx="6261100" cy="3705914"/>
          </a:xfrm>
          <a:prstGeom prst="rect">
            <a:avLst/>
          </a:prstGeom>
          <a:noFill/>
          <a:ln w="9525">
            <a:noFill/>
            <a:miter lim="800000"/>
            <a:headEnd/>
            <a:tailEnd/>
          </a:ln>
        </p:spPr>
      </p:pic>
      <p:pic>
        <p:nvPicPr>
          <p:cNvPr id="146436" name="Picture 5" descr="DSC03510"/>
          <p:cNvPicPr>
            <a:picLocks noChangeAspect="1" noChangeArrowheads="1"/>
          </p:cNvPicPr>
          <p:nvPr/>
        </p:nvPicPr>
        <p:blipFill rotWithShape="1">
          <a:blip r:embed="rId6"/>
          <a:srcRect t="7621"/>
          <a:stretch/>
        </p:blipFill>
        <p:spPr bwMode="auto">
          <a:xfrm>
            <a:off x="6096000" y="3055039"/>
            <a:ext cx="6261100" cy="5680076"/>
          </a:xfrm>
          <a:prstGeom prst="rect">
            <a:avLst/>
          </a:prstGeom>
          <a:noFill/>
          <a:ln w="9525">
            <a:noFill/>
            <a:miter lim="800000"/>
            <a:headEnd/>
            <a:tailEnd/>
          </a:ln>
        </p:spPr>
      </p:pic>
    </p:spTree>
    <p:extLst>
      <p:ext uri="{BB962C8B-B14F-4D97-AF65-F5344CB8AC3E}">
        <p14:creationId xmlns:p14="http://schemas.microsoft.com/office/powerpoint/2010/main" val="66044511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37865F5-2467-4C8F-97E6-9AB74A4C84C5}"/>
              </a:ext>
            </a:extLst>
          </p:cNvPr>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l="12500" r="12500"/>
          <a:stretch>
            <a:fillRect/>
          </a:stretch>
        </p:blipFill>
        <p:spPr/>
      </p:pic>
      <p:sp>
        <p:nvSpPr>
          <p:cNvPr id="3" name="Title 2">
            <a:extLst>
              <a:ext uri="{FF2B5EF4-FFF2-40B4-BE49-F238E27FC236}">
                <a16:creationId xmlns:a16="http://schemas.microsoft.com/office/drawing/2014/main" id="{635EE2D6-33EA-4766-82EA-7763F3AC6858}"/>
              </a:ext>
            </a:extLst>
          </p:cNvPr>
          <p:cNvSpPr>
            <a:spLocks noGrp="1"/>
          </p:cNvSpPr>
          <p:nvPr>
            <p:ph type="title"/>
          </p:nvPr>
        </p:nvSpPr>
        <p:spPr/>
        <p:txBody>
          <a:bodyPr/>
          <a:lstStyle/>
          <a:p>
            <a:r>
              <a:rPr lang="en-GB" dirty="0"/>
              <a:t>Strip cropping in the Netherlands</a:t>
            </a:r>
          </a:p>
        </p:txBody>
      </p:sp>
      <p:sp>
        <p:nvSpPr>
          <p:cNvPr id="4" name="Slide Number Placeholder 3">
            <a:extLst>
              <a:ext uri="{FF2B5EF4-FFF2-40B4-BE49-F238E27FC236}">
                <a16:creationId xmlns:a16="http://schemas.microsoft.com/office/drawing/2014/main" id="{8AAAD331-CC29-4280-A779-3C8E3D79139E}"/>
              </a:ext>
            </a:extLst>
          </p:cNvPr>
          <p:cNvSpPr>
            <a:spLocks noGrp="1"/>
          </p:cNvSpPr>
          <p:nvPr>
            <p:ph type="sldNum" sz="quarter" idx="17"/>
          </p:nvPr>
        </p:nvSpPr>
        <p:spPr/>
        <p:txBody>
          <a:bodyPr/>
          <a:lstStyle/>
          <a:p>
            <a:pPr algn="r">
              <a:lnSpc>
                <a:spcPts val="1200"/>
              </a:lnSpc>
            </a:pPr>
            <a:fld id="{F25965E0-7062-474C-8671-DB3A3CE669B0}" type="slidenum">
              <a:rPr lang="en-GB" smtClean="0"/>
              <a:pPr algn="r">
                <a:lnSpc>
                  <a:spcPts val="1200"/>
                </a:lnSpc>
              </a:pPr>
              <a:t>33</a:t>
            </a:fld>
            <a:endParaRPr lang="en-GB" dirty="0"/>
          </a:p>
        </p:txBody>
      </p:sp>
    </p:spTree>
    <p:extLst>
      <p:ext uri="{BB962C8B-B14F-4D97-AF65-F5344CB8AC3E}">
        <p14:creationId xmlns:p14="http://schemas.microsoft.com/office/powerpoint/2010/main" val="2853647327"/>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746E7F-8D3F-4972-87A9-68BED86388D2}"/>
              </a:ext>
            </a:extLst>
          </p:cNvPr>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34</a:t>
            </a:fld>
            <a:endParaRPr lang="en-GB" dirty="0"/>
          </a:p>
        </p:txBody>
      </p:sp>
      <p:pic>
        <p:nvPicPr>
          <p:cNvPr id="4" name="Picture 3">
            <a:extLst>
              <a:ext uri="{FF2B5EF4-FFF2-40B4-BE49-F238E27FC236}">
                <a16:creationId xmlns:a16="http://schemas.microsoft.com/office/drawing/2014/main" id="{DA114E8F-B721-4967-B919-79DEC2D41FAE}"/>
              </a:ext>
            </a:extLst>
          </p:cNvPr>
          <p:cNvPicPr>
            <a:picLocks noChangeAspect="1"/>
          </p:cNvPicPr>
          <p:nvPr/>
        </p:nvPicPr>
        <p:blipFill rotWithShape="1">
          <a:blip r:embed="rId2">
            <a:extLst>
              <a:ext uri="{28A0092B-C50C-407E-A947-70E740481C1C}">
                <a14:useLocalDpi xmlns:a14="http://schemas.microsoft.com/office/drawing/2010/main" val="0"/>
              </a:ext>
            </a:extLst>
          </a:blip>
          <a:srcRect r="5333"/>
          <a:stretch/>
        </p:blipFill>
        <p:spPr>
          <a:xfrm>
            <a:off x="-228599" y="-984112"/>
            <a:ext cx="13941552" cy="7842112"/>
          </a:xfrm>
          <a:prstGeom prst="rect">
            <a:avLst/>
          </a:prstGeom>
        </p:spPr>
      </p:pic>
    </p:spTree>
    <p:extLst>
      <p:ext uri="{BB962C8B-B14F-4D97-AF65-F5344CB8AC3E}">
        <p14:creationId xmlns:p14="http://schemas.microsoft.com/office/powerpoint/2010/main" val="195836808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E1E320E-2169-45CC-89AF-901B6A7BF3D6}"/>
              </a:ext>
            </a:extLst>
          </p:cNvPr>
          <p:cNvSpPr/>
          <p:nvPr/>
        </p:nvSpPr>
        <p:spPr>
          <a:xfrm>
            <a:off x="1661349" y="6088738"/>
            <a:ext cx="2613537" cy="33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GB" sz="1400" dirty="0">
              <a:solidFill>
                <a:schemeClr val="tx1"/>
              </a:solidFill>
            </a:endParaRPr>
          </a:p>
        </p:txBody>
      </p:sp>
      <p:sp>
        <p:nvSpPr>
          <p:cNvPr id="4" name="Title 3">
            <a:extLst>
              <a:ext uri="{FF2B5EF4-FFF2-40B4-BE49-F238E27FC236}">
                <a16:creationId xmlns:a16="http://schemas.microsoft.com/office/drawing/2014/main" id="{5439065E-BC33-4C82-84B4-6C2A2ED6765F}"/>
              </a:ext>
            </a:extLst>
          </p:cNvPr>
          <p:cNvSpPr>
            <a:spLocks noGrp="1"/>
          </p:cNvSpPr>
          <p:nvPr>
            <p:ph type="title"/>
          </p:nvPr>
        </p:nvSpPr>
        <p:spPr>
          <a:xfrm>
            <a:off x="439502" y="352139"/>
            <a:ext cx="11015898" cy="775685"/>
          </a:xfrm>
        </p:spPr>
        <p:txBody>
          <a:bodyPr/>
          <a:lstStyle/>
          <a:p>
            <a:r>
              <a:rPr lang="en-GB" sz="2400" dirty="0"/>
              <a:t>Cited references (chronological)</a:t>
            </a:r>
          </a:p>
        </p:txBody>
      </p:sp>
      <p:sp>
        <p:nvSpPr>
          <p:cNvPr id="3" name="TextBox 2">
            <a:extLst>
              <a:ext uri="{FF2B5EF4-FFF2-40B4-BE49-F238E27FC236}">
                <a16:creationId xmlns:a16="http://schemas.microsoft.com/office/drawing/2014/main" id="{7B008ECD-7CBC-487A-97B9-F7C5D4F793BC}"/>
              </a:ext>
            </a:extLst>
          </p:cNvPr>
          <p:cNvSpPr txBox="1"/>
          <p:nvPr/>
        </p:nvSpPr>
        <p:spPr>
          <a:xfrm>
            <a:off x="342900" y="1136332"/>
            <a:ext cx="11112500" cy="5375702"/>
          </a:xfrm>
          <a:prstGeom prst="rect">
            <a:avLst/>
          </a:prstGeom>
          <a:noFill/>
        </p:spPr>
        <p:txBody>
          <a:bodyPr wrap="square" rtlCol="0">
            <a:spAutoFit/>
          </a:bodyPr>
          <a:lstStyle/>
          <a:p>
            <a:pPr marL="270510" indent="-270510">
              <a:lnSpc>
                <a:spcPct val="125000"/>
              </a:lnSpc>
              <a:spcAft>
                <a:spcPts val="0"/>
              </a:spcAft>
            </a:pPr>
            <a:r>
              <a:rPr lang="en-GB" sz="1200" dirty="0">
                <a:latin typeface="Verdana" panose="020B0604030504040204" pitchFamily="34" charset="0"/>
                <a:ea typeface="Calibri" panose="020F0502020204030204" pitchFamily="34" charset="0"/>
                <a:cs typeface="Times New Roman" panose="02020603050405020304" pitchFamily="18" charset="0"/>
              </a:rPr>
              <a:t>Yu Y, Stomph TJ, Makowski D, van der Werf W (2015) Temporal niche differentiation increases the land equivalent ratio of annual intercrops: a meta-analysis. Field Crops Research 184, 133–144. </a:t>
            </a:r>
            <a:r>
              <a:rPr lang="en-GB" sz="1200" dirty="0">
                <a:latin typeface="Verdana" panose="020B0604030504040204" pitchFamily="34" charset="0"/>
                <a:ea typeface="Calibri" panose="020F0502020204030204" pitchFamily="34" charset="0"/>
                <a:cs typeface="Times New Roman" panose="02020603050405020304" pitchFamily="18" charset="0"/>
                <a:hlinkClick r:id="rId3"/>
              </a:rPr>
              <a:t>http://dx.doi.org/10.1016/j.fcr.2015.09.010</a:t>
            </a:r>
            <a:r>
              <a:rPr lang="en-GB" sz="1200" dirty="0">
                <a:latin typeface="Verdana" panose="020B0604030504040204" pitchFamily="34" charset="0"/>
                <a:ea typeface="Calibri" panose="020F0502020204030204" pitchFamily="34" charset="0"/>
                <a:cs typeface="Times New Roman" panose="02020603050405020304" pitchFamily="18" charset="0"/>
              </a:rPr>
              <a:t>     </a:t>
            </a:r>
            <a:endParaRPr lang="nl-NL" sz="1200" dirty="0">
              <a:latin typeface="Verdana" panose="020B0604030504040204" pitchFamily="34" charset="0"/>
              <a:ea typeface="Calibri" panose="020F0502020204030204" pitchFamily="34" charset="0"/>
              <a:cs typeface="Times New Roman" panose="02020603050405020304" pitchFamily="18" charset="0"/>
            </a:endParaRPr>
          </a:p>
          <a:p>
            <a:pPr marL="270510" indent="-270510">
              <a:lnSpc>
                <a:spcPct val="125000"/>
              </a:lnSpc>
              <a:spcAft>
                <a:spcPts val="0"/>
              </a:spcAft>
            </a:pPr>
            <a:r>
              <a:rPr lang="en-GB" sz="1200" dirty="0">
                <a:latin typeface="Verdana" panose="020B0604030504040204" pitchFamily="34" charset="0"/>
                <a:ea typeface="Calibri" panose="020F0502020204030204" pitchFamily="34" charset="0"/>
                <a:cs typeface="Times New Roman" panose="02020603050405020304" pitchFamily="18" charset="0"/>
              </a:rPr>
              <a:t>Yu Y, Stomph TJ, Makowski D, Zhang L, van der Werf W (2016) A meta-analysis of relative crop yields in cereal/legume mixtures suggests options for management.  Field Crops Research 198: 269-279. </a:t>
            </a:r>
            <a:r>
              <a:rPr lang="en-GB" sz="1200" dirty="0">
                <a:latin typeface="Verdana" panose="020B0604030504040204" pitchFamily="34" charset="0"/>
                <a:ea typeface="Calibri" panose="020F0502020204030204" pitchFamily="34" charset="0"/>
                <a:cs typeface="Times New Roman" panose="02020603050405020304" pitchFamily="18" charset="0"/>
                <a:hlinkClick r:id="rId4"/>
              </a:rPr>
              <a:t>http://dx.doi.org/10.1016/j.fcr.2016.08.001</a:t>
            </a:r>
            <a:r>
              <a:rPr lang="en-GB" sz="1200" dirty="0">
                <a:latin typeface="Verdana" panose="020B0604030504040204" pitchFamily="34" charset="0"/>
                <a:ea typeface="Calibri" panose="020F0502020204030204" pitchFamily="34" charset="0"/>
                <a:cs typeface="Times New Roman" panose="02020603050405020304" pitchFamily="18" charset="0"/>
              </a:rPr>
              <a:t> </a:t>
            </a:r>
            <a:endParaRPr lang="nl-NL" sz="1200" dirty="0">
              <a:latin typeface="Verdana" panose="020B0604030504040204" pitchFamily="34" charset="0"/>
              <a:ea typeface="Calibri" panose="020F0502020204030204" pitchFamily="34" charset="0"/>
              <a:cs typeface="Times New Roman" panose="02020603050405020304" pitchFamily="18" charset="0"/>
            </a:endParaRPr>
          </a:p>
          <a:p>
            <a:pPr marL="270510" indent="-270510">
              <a:lnSpc>
                <a:spcPct val="125000"/>
              </a:lnSpc>
              <a:spcAft>
                <a:spcPts val="0"/>
              </a:spcAft>
            </a:pPr>
            <a:r>
              <a:rPr lang="en-GB" sz="1200" dirty="0">
                <a:latin typeface="Verdana" panose="020B0604030504040204" pitchFamily="34" charset="0"/>
                <a:ea typeface="Calibri" panose="020F0502020204030204" pitchFamily="34" charset="0"/>
                <a:cs typeface="Times New Roman" panose="02020603050405020304" pitchFamily="18" charset="0"/>
              </a:rPr>
              <a:t>Yu Y, Makowski D, Stomph TJ, van der Werf W (2016) Robust increases of land equivalent ratio with temporal niche differentiation: a meta-quantile regression. Agronomy Journal 108 (6): 2269-2279. </a:t>
            </a:r>
            <a:r>
              <a:rPr lang="en-GB" sz="1200" dirty="0">
                <a:latin typeface="Verdana" panose="020B0604030504040204" pitchFamily="34" charset="0"/>
                <a:ea typeface="Calibri" panose="020F0502020204030204" pitchFamily="34" charset="0"/>
                <a:cs typeface="Times New Roman" panose="02020603050405020304" pitchFamily="18" charset="0"/>
                <a:hlinkClick r:id="rId5"/>
              </a:rPr>
              <a:t>http://dx.doi.org/10.2134/agronj2016.03.0170</a:t>
            </a:r>
            <a:r>
              <a:rPr lang="en-GB" sz="1200" dirty="0">
                <a:latin typeface="Verdana" panose="020B0604030504040204" pitchFamily="34" charset="0"/>
                <a:ea typeface="Calibri" panose="020F0502020204030204" pitchFamily="34" charset="0"/>
                <a:cs typeface="Times New Roman" panose="02020603050405020304" pitchFamily="18" charset="0"/>
              </a:rPr>
              <a:t> </a:t>
            </a:r>
            <a:endParaRPr lang="nl-NL" sz="1200" dirty="0">
              <a:latin typeface="Verdana" panose="020B0604030504040204" pitchFamily="34" charset="0"/>
              <a:ea typeface="Calibri" panose="020F0502020204030204" pitchFamily="34" charset="0"/>
              <a:cs typeface="Times New Roman" panose="02020603050405020304" pitchFamily="18" charset="0"/>
            </a:endParaRPr>
          </a:p>
          <a:p>
            <a:pPr marL="270510" indent="-270510">
              <a:lnSpc>
                <a:spcPct val="125000"/>
              </a:lnSpc>
              <a:spcAft>
                <a:spcPts val="0"/>
              </a:spcAft>
            </a:pPr>
            <a:r>
              <a:rPr lang="en-GB" sz="1200" dirty="0">
                <a:latin typeface="Verdana" panose="020B0604030504040204" pitchFamily="34" charset="0"/>
                <a:ea typeface="Calibri" panose="020F0502020204030204" pitchFamily="34" charset="0"/>
                <a:cs typeface="Times New Roman" panose="02020603050405020304" pitchFamily="18" charset="0"/>
              </a:rPr>
              <a:t>Xu Z, Li CJ, Zhang CC, Yang Y, van der Werf W, Zhang FS (2019) Intercropping maize and soybean increases efficiency of land and fertilizer nitrogen use; A meta-analysis. Field Crops Research 246 (2020) 107661. </a:t>
            </a:r>
            <a:r>
              <a:rPr lang="en-GB" sz="1200" dirty="0">
                <a:latin typeface="Verdana" panose="020B0604030504040204" pitchFamily="34" charset="0"/>
                <a:ea typeface="Calibri" panose="020F0502020204030204" pitchFamily="34" charset="0"/>
                <a:cs typeface="Times New Roman" panose="02020603050405020304" pitchFamily="18" charset="0"/>
                <a:hlinkClick r:id="rId6"/>
              </a:rPr>
              <a:t>http://dx.doi.org/10.1016/j.fcr.2019.107661</a:t>
            </a:r>
            <a:r>
              <a:rPr lang="en-GB" sz="1200" dirty="0">
                <a:latin typeface="Verdana" panose="020B0604030504040204" pitchFamily="34" charset="0"/>
                <a:ea typeface="Calibri" panose="020F0502020204030204" pitchFamily="34" charset="0"/>
                <a:cs typeface="Times New Roman" panose="02020603050405020304" pitchFamily="18" charset="0"/>
              </a:rPr>
              <a:t> </a:t>
            </a:r>
          </a:p>
          <a:p>
            <a:pPr marL="270510" indent="-270510">
              <a:lnSpc>
                <a:spcPct val="125000"/>
              </a:lnSpc>
              <a:spcAft>
                <a:spcPts val="0"/>
              </a:spcAft>
            </a:pPr>
            <a:r>
              <a:rPr lang="en-GB" sz="1200" dirty="0">
                <a:latin typeface="Verdana" panose="020B0604030504040204" pitchFamily="34" charset="0"/>
                <a:cs typeface="Times New Roman" panose="02020603050405020304" pitchFamily="18" charset="0"/>
              </a:rPr>
              <a:t>Feng C, Sun ZX, Zhang L, Feng LS, Zheng JM, Bai W, Gu CF, Wang Q, Xu Z, van der Werf W (2021) Maize/peanut intercropping increases land productivity: A meta-analysis. Field Crops Research ###: 108308 </a:t>
            </a:r>
            <a:r>
              <a:rPr lang="en-GB" sz="1200" dirty="0">
                <a:latin typeface="Verdana" panose="020B060403050404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http://dx.doi.org/10.1016/j.fcr.2021.108208</a:t>
            </a:r>
            <a:endParaRPr lang="nl-NL" sz="1200" dirty="0">
              <a:latin typeface="Verdana" panose="020B0604030504040204" pitchFamily="34" charset="0"/>
              <a:cs typeface="Times New Roman" panose="02020603050405020304" pitchFamily="18" charset="0"/>
            </a:endParaRPr>
          </a:p>
          <a:p>
            <a:pPr marL="270510" indent="-270510">
              <a:lnSpc>
                <a:spcPct val="125000"/>
              </a:lnSpc>
              <a:spcAft>
                <a:spcPts val="0"/>
              </a:spcAft>
            </a:pPr>
            <a:r>
              <a:rPr lang="en-GB" sz="1200" dirty="0">
                <a:latin typeface="Verdana" panose="020B0604030504040204" pitchFamily="34" charset="0"/>
                <a:ea typeface="Calibri" panose="020F0502020204030204" pitchFamily="34" charset="0"/>
                <a:cs typeface="Times New Roman" panose="02020603050405020304" pitchFamily="18" charset="0"/>
              </a:rPr>
              <a:t>Li CJ, Hoffland E, Kuyper </a:t>
            </a:r>
            <a:r>
              <a:rPr lang="en-GB" sz="1200" dirty="0" err="1">
                <a:latin typeface="Verdana" panose="020B0604030504040204" pitchFamily="34" charset="0"/>
                <a:ea typeface="Calibri" panose="020F0502020204030204" pitchFamily="34" charset="0"/>
                <a:cs typeface="Times New Roman" panose="02020603050405020304" pitchFamily="18" charset="0"/>
              </a:rPr>
              <a:t>ThW</a:t>
            </a:r>
            <a:r>
              <a:rPr lang="en-GB" sz="1200" dirty="0">
                <a:latin typeface="Verdana" panose="020B0604030504040204" pitchFamily="34" charset="0"/>
                <a:ea typeface="Calibri" panose="020F0502020204030204" pitchFamily="34" charset="0"/>
                <a:cs typeface="Times New Roman" panose="02020603050405020304" pitchFamily="18" charset="0"/>
              </a:rPr>
              <a:t>, Yu Y, Li HG, Zhang CC, Zhang FS, van der Werf W (2020) Yield gain, complementarity and competitive dominance in intercropping in China: A meta-analysis of drivers of yield gain using additive partitioning. European Journal of Agronomy 113: 125987. </a:t>
            </a:r>
            <a:r>
              <a:rPr lang="en-GB" sz="1200" dirty="0">
                <a:latin typeface="Verdana" panose="020B0604030504040204" pitchFamily="34" charset="0"/>
                <a:ea typeface="Calibri" panose="020F0502020204030204" pitchFamily="34" charset="0"/>
                <a:cs typeface="Times New Roman" panose="02020603050405020304" pitchFamily="18" charset="0"/>
                <a:hlinkClick r:id="rId8"/>
              </a:rPr>
              <a:t>http://dx.doi.org/10.1016/j.eja.2019.125987</a:t>
            </a:r>
            <a:r>
              <a:rPr lang="en-GB" sz="1200" dirty="0">
                <a:latin typeface="Verdana" panose="020B0604030504040204" pitchFamily="34" charset="0"/>
                <a:ea typeface="Calibri" panose="020F0502020204030204" pitchFamily="34" charset="0"/>
                <a:cs typeface="Times New Roman" panose="02020603050405020304" pitchFamily="18" charset="0"/>
              </a:rPr>
              <a:t>    </a:t>
            </a:r>
            <a:endParaRPr lang="nl-NL" sz="1200" dirty="0">
              <a:latin typeface="Verdana" panose="020B0604030504040204" pitchFamily="34" charset="0"/>
              <a:ea typeface="Calibri" panose="020F0502020204030204" pitchFamily="34" charset="0"/>
              <a:cs typeface="Times New Roman" panose="02020603050405020304" pitchFamily="18" charset="0"/>
            </a:endParaRPr>
          </a:p>
          <a:p>
            <a:pPr marL="270510" indent="-270510">
              <a:lnSpc>
                <a:spcPct val="125000"/>
              </a:lnSpc>
              <a:spcAft>
                <a:spcPts val="0"/>
              </a:spcAft>
            </a:pPr>
            <a:r>
              <a:rPr lang="en-GB" sz="1200" dirty="0">
                <a:latin typeface="Verdana" panose="020B0604030504040204" pitchFamily="34" charset="0"/>
                <a:ea typeface="Calibri" panose="020F0502020204030204" pitchFamily="34" charset="0"/>
                <a:cs typeface="Times New Roman" panose="02020603050405020304" pitchFamily="18" charset="0"/>
              </a:rPr>
              <a:t>Li CJ, Hoffland E, Kuyper Th W, Yu Y, Zhang CC, Li HG, Zhang FS, van der Werf W (2020) Syndromes of production impact yield gains in intercropping. Nature Plants</a:t>
            </a:r>
            <a:br>
              <a:rPr lang="en-GB" sz="1200" dirty="0">
                <a:latin typeface="Verdana" panose="020B0604030504040204" pitchFamily="34" charset="0"/>
                <a:ea typeface="Calibri" panose="020F0502020204030204" pitchFamily="34" charset="0"/>
                <a:cs typeface="Times New Roman" panose="02020603050405020304" pitchFamily="18" charset="0"/>
              </a:rPr>
            </a:br>
            <a:r>
              <a:rPr lang="en-GB" sz="1200" dirty="0">
                <a:latin typeface="Verdana" panose="020B0604030504040204" pitchFamily="34" charset="0"/>
                <a:ea typeface="Calibri" panose="020F0502020204030204" pitchFamily="34" charset="0"/>
                <a:cs typeface="Times New Roman" panose="02020603050405020304" pitchFamily="18" charset="0"/>
              </a:rPr>
              <a:t>6, 653–660. </a:t>
            </a:r>
            <a:r>
              <a:rPr lang="en-GB" sz="1200" dirty="0">
                <a:latin typeface="Verdana" panose="020B0604030504040204" pitchFamily="34" charset="0"/>
                <a:ea typeface="Calibri" panose="020F0502020204030204" pitchFamily="34" charset="0"/>
                <a:cs typeface="Times New Roman" panose="02020603050405020304" pitchFamily="18" charset="0"/>
                <a:hlinkClick r:id="rId9"/>
              </a:rPr>
              <a:t>http://dx/doi.org/10.1038/s41477-020-0680-9</a:t>
            </a:r>
            <a:r>
              <a:rPr lang="en-GB" sz="1200" dirty="0">
                <a:latin typeface="Verdana" panose="020B0604030504040204" pitchFamily="34" charset="0"/>
                <a:ea typeface="Calibri" panose="020F0502020204030204" pitchFamily="34" charset="0"/>
                <a:cs typeface="Times New Roman" panose="02020603050405020304" pitchFamily="18" charset="0"/>
              </a:rPr>
              <a:t> </a:t>
            </a:r>
            <a:endParaRPr lang="nl-NL" sz="1200" dirty="0">
              <a:latin typeface="Verdana" panose="020B0604030504040204" pitchFamily="34" charset="0"/>
              <a:ea typeface="Calibri" panose="020F0502020204030204" pitchFamily="34" charset="0"/>
              <a:cs typeface="Times New Roman" panose="02020603050405020304" pitchFamily="18" charset="0"/>
            </a:endParaRPr>
          </a:p>
          <a:p>
            <a:pPr marL="270510" indent="-270510">
              <a:lnSpc>
                <a:spcPct val="125000"/>
              </a:lnSpc>
              <a:spcAft>
                <a:spcPts val="0"/>
              </a:spcAft>
            </a:pPr>
            <a:r>
              <a:rPr lang="en-GB" sz="1200" dirty="0">
                <a:latin typeface="Verdana" panose="020B0604030504040204" pitchFamily="34" charset="0"/>
                <a:ea typeface="Calibri" panose="020F0502020204030204" pitchFamily="34" charset="0"/>
                <a:cs typeface="Times New Roman" panose="02020603050405020304" pitchFamily="18" charset="0"/>
              </a:rPr>
              <a:t>Makowski D, </a:t>
            </a:r>
            <a:r>
              <a:rPr lang="en-GB" sz="1200" dirty="0" err="1">
                <a:latin typeface="Verdana" panose="020B0604030504040204" pitchFamily="34" charset="0"/>
                <a:ea typeface="Calibri" panose="020F0502020204030204" pitchFamily="34" charset="0"/>
                <a:cs typeface="Times New Roman" panose="02020603050405020304" pitchFamily="18" charset="0"/>
              </a:rPr>
              <a:t>Piraux</a:t>
            </a:r>
            <a:r>
              <a:rPr lang="en-GB" sz="1200" dirty="0">
                <a:latin typeface="Verdana" panose="020B0604030504040204" pitchFamily="34" charset="0"/>
                <a:ea typeface="Calibri" panose="020F0502020204030204" pitchFamily="34" charset="0"/>
                <a:cs typeface="Times New Roman" panose="02020603050405020304" pitchFamily="18" charset="0"/>
              </a:rPr>
              <a:t> F, Brun F (2019) From Experimental Network to Meta-analysis. Springer. Edition </a:t>
            </a:r>
            <a:r>
              <a:rPr lang="en-GB" sz="1200" dirty="0" err="1">
                <a:latin typeface="Verdana" panose="020B0604030504040204" pitchFamily="34" charset="0"/>
                <a:ea typeface="Calibri" panose="020F0502020204030204" pitchFamily="34" charset="0"/>
                <a:cs typeface="Times New Roman" panose="02020603050405020304" pitchFamily="18" charset="0"/>
              </a:rPr>
              <a:t>Quae</a:t>
            </a:r>
            <a:r>
              <a:rPr lang="en-GB" sz="1200" dirty="0">
                <a:latin typeface="Verdana" panose="020B0604030504040204" pitchFamily="34" charset="0"/>
                <a:ea typeface="Calibri" panose="020F0502020204030204" pitchFamily="34" charset="0"/>
                <a:cs typeface="Times New Roman" panose="02020603050405020304" pitchFamily="18" charset="0"/>
              </a:rPr>
              <a:t>, 155 pp. </a:t>
            </a:r>
            <a:r>
              <a:rPr lang="en-GB" sz="1200" dirty="0">
                <a:latin typeface="Verdana" panose="020B0604030504040204" pitchFamily="34" charset="0"/>
                <a:ea typeface="Calibri" panose="020F0502020204030204" pitchFamily="34" charset="0"/>
                <a:cs typeface="Times New Roman" panose="02020603050405020304" pitchFamily="18" charset="0"/>
                <a:hlinkClick r:id="rId10"/>
              </a:rPr>
              <a:t>https://www.springer.com/gp/book/9789402416954</a:t>
            </a:r>
            <a:r>
              <a:rPr lang="en-GB" sz="1200" dirty="0">
                <a:latin typeface="Verdana" panose="020B0604030504040204" pitchFamily="34" charset="0"/>
                <a:ea typeface="Calibri" panose="020F0502020204030204" pitchFamily="34" charset="0"/>
                <a:cs typeface="Times New Roman" panose="02020603050405020304" pitchFamily="18" charset="0"/>
              </a:rPr>
              <a:t> </a:t>
            </a:r>
          </a:p>
          <a:p>
            <a:pPr marL="270510" indent="-270510">
              <a:lnSpc>
                <a:spcPct val="125000"/>
              </a:lnSpc>
              <a:spcAft>
                <a:spcPts val="0"/>
              </a:spcAft>
            </a:pPr>
            <a:r>
              <a:rPr lang="en-GB" sz="1200" dirty="0">
                <a:latin typeface="Verdana" panose="020B0604030504040204" pitchFamily="34" charset="0"/>
                <a:ea typeface="Calibri" panose="020F0502020204030204" pitchFamily="34" charset="0"/>
                <a:cs typeface="Times New Roman" panose="02020603050405020304" pitchFamily="18" charset="0"/>
              </a:rPr>
              <a:t>Tang XY, Zhang CC, Yu Y, Shen JB, Zhang FS, van der Werf W (2021) Intercropping legumes and cereals increases phosphorus use efficiency; a meta-analysis. Plant and Soil </a:t>
            </a:r>
            <a:r>
              <a:rPr lang="en-GB" sz="1200" dirty="0">
                <a:latin typeface="Verdana" panose="020B0604030504040204" pitchFamily="34" charset="0"/>
                <a:cs typeface="Times New Roman" panose="02020603050405020304" pitchFamily="18" charset="0"/>
              </a:rPr>
              <a:t>460: 89–104</a:t>
            </a:r>
            <a:r>
              <a:rPr lang="en-GB" sz="1200" dirty="0">
                <a:latin typeface="Verdana" panose="020B0604030504040204" pitchFamily="34" charset="0"/>
                <a:ea typeface="Calibri" panose="020F0502020204030204" pitchFamily="34" charset="0"/>
                <a:cs typeface="Times New Roman" panose="02020603050405020304" pitchFamily="18" charset="0"/>
              </a:rPr>
              <a:t> </a:t>
            </a:r>
            <a:r>
              <a:rPr lang="en-GB" sz="1200" dirty="0">
                <a:latin typeface="Verdana" panose="020B060403050404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http://dx.doi.org/10.1007/s11104-020-04768-x</a:t>
            </a:r>
            <a:r>
              <a:rPr lang="en-GB" sz="1200" dirty="0">
                <a:latin typeface="Verdana" panose="020B0604030504040204" pitchFamily="34" charset="0"/>
                <a:cs typeface="Times New Roman" panose="02020603050405020304" pitchFamily="18" charset="0"/>
              </a:rPr>
              <a:t> </a:t>
            </a:r>
          </a:p>
          <a:p>
            <a:pPr marL="270510" indent="-270510">
              <a:lnSpc>
                <a:spcPct val="125000"/>
              </a:lnSpc>
              <a:spcAft>
                <a:spcPts val="0"/>
              </a:spcAft>
            </a:pPr>
            <a:endParaRPr lang="nl-NL" sz="1200" dirty="0">
              <a:latin typeface="Verdana" panose="020B0604030504040204" pitchFamily="34" charset="0"/>
              <a:ea typeface="Calibri" panose="020F0502020204030204" pitchFamily="34" charset="0"/>
              <a:cs typeface="Times New Roman" panose="02020603050405020304" pitchFamily="18" charset="0"/>
            </a:endParaRPr>
          </a:p>
          <a:p>
            <a:pPr marL="270510" indent="-270510">
              <a:lnSpc>
                <a:spcPct val="125000"/>
              </a:lnSpc>
              <a:spcAft>
                <a:spcPts val="0"/>
              </a:spcAft>
            </a:pPr>
            <a:r>
              <a:rPr lang="en-GB" sz="1200" dirty="0">
                <a:latin typeface="Verdana" panose="020B0604030504040204" pitchFamily="34" charset="0"/>
                <a:ea typeface="Calibri" panose="020F0502020204030204" pitchFamily="34" charset="0"/>
                <a:cs typeface="Times New Roman" panose="02020603050405020304" pitchFamily="18" charset="0"/>
              </a:rPr>
              <a:t> </a:t>
            </a:r>
            <a:endParaRPr lang="nl-NL" sz="1200" dirty="0">
              <a:latin typeface="Verdana" panose="020B0604030504040204" pitchFamily="34" charset="0"/>
              <a:ea typeface="Calibri" panose="020F0502020204030204" pitchFamily="34" charset="0"/>
              <a:cs typeface="Times New Roman" panose="02020603050405020304" pitchFamily="18" charset="0"/>
            </a:endParaRPr>
          </a:p>
          <a:p>
            <a:pPr marL="270510" indent="-270510">
              <a:lnSpc>
                <a:spcPct val="125000"/>
              </a:lnSpc>
              <a:spcAft>
                <a:spcPts val="0"/>
              </a:spcAft>
            </a:pPr>
            <a:r>
              <a:rPr lang="en-GB" sz="1200" dirty="0">
                <a:latin typeface="Verdana" panose="020B0604030504040204" pitchFamily="34" charset="0"/>
                <a:ea typeface="Calibri" panose="020F0502020204030204" pitchFamily="34" charset="0"/>
                <a:cs typeface="Times New Roman" panose="02020603050405020304" pitchFamily="18" charset="0"/>
              </a:rPr>
              <a:t> </a:t>
            </a:r>
            <a:endParaRPr lang="nl-NL" sz="1200" dirty="0">
              <a:latin typeface="Verdana"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7743801"/>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D0A098-AB6B-4DC9-AF30-E6AB62B2FFF9}"/>
              </a:ext>
            </a:extLst>
          </p:cNvPr>
          <p:cNvSpPr/>
          <p:nvPr/>
        </p:nvSpPr>
        <p:spPr>
          <a:xfrm>
            <a:off x="-88900" y="0"/>
            <a:ext cx="12484100" cy="6858000"/>
          </a:xfrm>
          <a:prstGeom prst="rect">
            <a:avLst/>
          </a:prstGeom>
          <a:solidFill>
            <a:schemeClr val="accent6">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2" name="Picture 1">
            <a:extLst>
              <a:ext uri="{FF2B5EF4-FFF2-40B4-BE49-F238E27FC236}">
                <a16:creationId xmlns:a16="http://schemas.microsoft.com/office/drawing/2014/main" id="{E74D19A0-ED07-4742-95EB-EFEE484FF3D7}"/>
              </a:ext>
            </a:extLst>
          </p:cNvPr>
          <p:cNvPicPr>
            <a:picLocks noChangeAspect="1"/>
          </p:cNvPicPr>
          <p:nvPr/>
        </p:nvPicPr>
        <p:blipFill>
          <a:blip r:embed="rId2"/>
          <a:stretch>
            <a:fillRect/>
          </a:stretch>
        </p:blipFill>
        <p:spPr>
          <a:xfrm>
            <a:off x="4090988" y="414338"/>
            <a:ext cx="4010025" cy="6029325"/>
          </a:xfrm>
          <a:prstGeom prst="rect">
            <a:avLst/>
          </a:prstGeom>
        </p:spPr>
      </p:pic>
    </p:spTree>
    <p:extLst>
      <p:ext uri="{BB962C8B-B14F-4D97-AF65-F5344CB8AC3E}">
        <p14:creationId xmlns:p14="http://schemas.microsoft.com/office/powerpoint/2010/main" val="3475987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1524000" y="0"/>
            <a:ext cx="9144000" cy="7010400"/>
          </a:xfrm>
          <a:prstGeom prst="rect">
            <a:avLst/>
          </a:prstGeom>
          <a:solidFill>
            <a:schemeClr val="tx1"/>
          </a:solidFill>
          <a:ln w="9525">
            <a:solidFill>
              <a:schemeClr val="tx1"/>
            </a:solidFill>
            <a:miter lim="800000"/>
            <a:headEnd/>
            <a:tailEnd/>
          </a:ln>
        </p:spPr>
        <p:txBody>
          <a:bodyPr wrap="none" anchor="ctr"/>
          <a:lstStyle/>
          <a:p>
            <a:pPr>
              <a:defRPr/>
            </a:pPr>
            <a:endParaRPr lang="nl-NL" dirty="0">
              <a:solidFill>
                <a:srgbClr val="000000"/>
              </a:solidFill>
              <a:cs typeface="Arial" charset="0"/>
            </a:endParaRPr>
          </a:p>
        </p:txBody>
      </p:sp>
      <p:sp>
        <p:nvSpPr>
          <p:cNvPr id="2" name="Title 1"/>
          <p:cNvSpPr>
            <a:spLocks noGrp="1"/>
          </p:cNvSpPr>
          <p:nvPr>
            <p:ph type="title"/>
          </p:nvPr>
        </p:nvSpPr>
        <p:spPr/>
        <p:txBody>
          <a:bodyPr/>
          <a:lstStyle/>
          <a:p>
            <a:endParaRPr lang="nl-NL" dirty="0"/>
          </a:p>
        </p:txBody>
      </p:sp>
      <p:sp>
        <p:nvSpPr>
          <p:cNvPr id="3" name="Text Placeholder 2"/>
          <p:cNvSpPr>
            <a:spLocks noGrp="1"/>
          </p:cNvSpPr>
          <p:nvPr>
            <p:ph type="body" sz="half" idx="1"/>
          </p:nvPr>
        </p:nvSpPr>
        <p:spPr/>
        <p:txBody>
          <a:bodyPr/>
          <a:lstStyle/>
          <a:p>
            <a:endParaRPr lang="nl-NL" dirty="0"/>
          </a:p>
        </p:txBody>
      </p:sp>
      <p:sp>
        <p:nvSpPr>
          <p:cNvPr id="4" name="Content Placeholder 3"/>
          <p:cNvSpPr>
            <a:spLocks noGrp="1"/>
          </p:cNvSpPr>
          <p:nvPr>
            <p:ph sz="half" idx="2"/>
          </p:nvPr>
        </p:nvSpPr>
        <p:spPr/>
        <p:txBody>
          <a:bodyPr/>
          <a:lstStyle/>
          <a:p>
            <a:endParaRPr lang="nl-NL" dirty="0"/>
          </a:p>
        </p:txBody>
      </p:sp>
      <p:sp>
        <p:nvSpPr>
          <p:cNvPr id="5" name="Rectangle 4"/>
          <p:cNvSpPr/>
          <p:nvPr/>
        </p:nvSpPr>
        <p:spPr>
          <a:xfrm>
            <a:off x="3810000" y="2967335"/>
            <a:ext cx="4572000" cy="923330"/>
          </a:xfrm>
          <a:prstGeom prst="rect">
            <a:avLst/>
          </a:prstGeom>
        </p:spPr>
        <p:txBody>
          <a:bodyPr>
            <a:spAutoFit/>
          </a:bodyPr>
          <a:lstStyle/>
          <a:p>
            <a:pPr>
              <a:defRPr/>
            </a:pPr>
            <a:r>
              <a:rPr lang="nl-NL" dirty="0">
                <a:solidFill>
                  <a:srgbClr val="000000"/>
                </a:solidFill>
                <a:cs typeface="Arial" charset="0"/>
              </a:rPr>
              <a:t>Ecological </a:t>
            </a:r>
            <a:r>
              <a:rPr lang="nl-NL" dirty="0" err="1">
                <a:solidFill>
                  <a:srgbClr val="000000"/>
                </a:solidFill>
                <a:cs typeface="Arial" charset="0"/>
              </a:rPr>
              <a:t>processes</a:t>
            </a:r>
            <a:r>
              <a:rPr lang="nl-NL" dirty="0">
                <a:solidFill>
                  <a:srgbClr val="000000"/>
                </a:solidFill>
                <a:cs typeface="Arial" charset="0"/>
              </a:rPr>
              <a:t> in agro-</a:t>
            </a:r>
            <a:r>
              <a:rPr lang="nl-NL" dirty="0" err="1">
                <a:solidFill>
                  <a:srgbClr val="000000"/>
                </a:solidFill>
                <a:cs typeface="Arial" charset="0"/>
              </a:rPr>
              <a:t>ecosystems</a:t>
            </a:r>
            <a:r>
              <a:rPr lang="nl-NL" dirty="0">
                <a:solidFill>
                  <a:srgbClr val="000000"/>
                </a:solidFill>
                <a:cs typeface="Arial" charset="0"/>
              </a:rPr>
              <a:t> and landscapes – </a:t>
            </a:r>
            <a:r>
              <a:rPr lang="nl-NL" dirty="0" err="1">
                <a:solidFill>
                  <a:srgbClr val="000000"/>
                </a:solidFill>
                <a:cs typeface="Arial" charset="0"/>
              </a:rPr>
              <a:t>importance</a:t>
            </a:r>
            <a:r>
              <a:rPr lang="nl-NL" dirty="0">
                <a:solidFill>
                  <a:srgbClr val="000000"/>
                </a:solidFill>
                <a:cs typeface="Arial" charset="0"/>
              </a:rPr>
              <a:t> for and of family farms</a:t>
            </a: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490220" y="-274320"/>
            <a:ext cx="12969239" cy="8884920"/>
          </a:xfrm>
          <a:prstGeom prst="rect">
            <a:avLst/>
          </a:prstGeom>
        </p:spPr>
      </p:pic>
    </p:spTree>
    <p:extLst>
      <p:ext uri="{BB962C8B-B14F-4D97-AF65-F5344CB8AC3E}">
        <p14:creationId xmlns:p14="http://schemas.microsoft.com/office/powerpoint/2010/main" val="207911300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ChangeArrowheads="1"/>
          </p:cNvSpPr>
          <p:nvPr/>
        </p:nvSpPr>
        <p:spPr bwMode="auto">
          <a:xfrm>
            <a:off x="1524000" y="0"/>
            <a:ext cx="9144000" cy="7010400"/>
          </a:xfrm>
          <a:prstGeom prst="rect">
            <a:avLst/>
          </a:prstGeom>
          <a:solidFill>
            <a:schemeClr val="tx1"/>
          </a:solidFill>
          <a:ln w="9525">
            <a:solidFill>
              <a:schemeClr val="tx1"/>
            </a:solidFill>
            <a:miter lim="800000"/>
            <a:headEnd/>
            <a:tailEnd/>
          </a:ln>
        </p:spPr>
        <p:txBody>
          <a:bodyPr wrap="none" anchor="ctr"/>
          <a:lstStyle/>
          <a:p>
            <a:pPr>
              <a:defRPr/>
            </a:pPr>
            <a:endParaRPr lang="nl-NL" dirty="0">
              <a:solidFill>
                <a:srgbClr val="000000"/>
              </a:solidFill>
              <a:cs typeface="Arial" charset="0"/>
            </a:endParaRPr>
          </a:p>
        </p:txBody>
      </p:sp>
      <p:pic>
        <p:nvPicPr>
          <p:cNvPr id="95234" name="Picture 3" descr="IMGP0024"/>
          <p:cNvPicPr>
            <a:picLocks noChangeAspect="1" noChangeArrowheads="1"/>
          </p:cNvPicPr>
          <p:nvPr/>
        </p:nvPicPr>
        <p:blipFill>
          <a:blip r:embed="rId3"/>
          <a:srcRect/>
          <a:stretch>
            <a:fillRect/>
          </a:stretch>
        </p:blipFill>
        <p:spPr bwMode="auto">
          <a:xfrm>
            <a:off x="0" y="-685800"/>
            <a:ext cx="12374880" cy="9281160"/>
          </a:xfrm>
          <a:prstGeom prst="rect">
            <a:avLst/>
          </a:prstGeom>
          <a:noFill/>
          <a:ln w="9525">
            <a:noFill/>
            <a:miter lim="800000"/>
            <a:headEnd/>
            <a:tailEnd/>
          </a:ln>
        </p:spPr>
      </p:pic>
    </p:spTree>
    <p:extLst>
      <p:ext uri="{BB962C8B-B14F-4D97-AF65-F5344CB8AC3E}">
        <p14:creationId xmlns:p14="http://schemas.microsoft.com/office/powerpoint/2010/main" val="431509782"/>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ChangeArrowheads="1"/>
          </p:cNvSpPr>
          <p:nvPr/>
        </p:nvSpPr>
        <p:spPr bwMode="auto">
          <a:xfrm>
            <a:off x="1524000" y="0"/>
            <a:ext cx="9144000" cy="7010400"/>
          </a:xfrm>
          <a:prstGeom prst="rect">
            <a:avLst/>
          </a:prstGeom>
          <a:solidFill>
            <a:schemeClr val="tx1"/>
          </a:solidFill>
          <a:ln w="9525">
            <a:solidFill>
              <a:schemeClr val="tx1"/>
            </a:solidFill>
            <a:miter lim="800000"/>
            <a:headEnd/>
            <a:tailEnd/>
          </a:ln>
        </p:spPr>
        <p:txBody>
          <a:bodyPr wrap="none" anchor="ctr"/>
          <a:lstStyle/>
          <a:p>
            <a:pPr>
              <a:defRPr/>
            </a:pPr>
            <a:endParaRPr lang="nl-NL" dirty="0">
              <a:solidFill>
                <a:srgbClr val="000000"/>
              </a:solidFill>
              <a:cs typeface="Arial" charset="0"/>
            </a:endParaRPr>
          </a:p>
        </p:txBody>
      </p:sp>
      <p:pic>
        <p:nvPicPr>
          <p:cNvPr id="107522" name="Picture 3" descr="IMGP0017"/>
          <p:cNvPicPr>
            <a:picLocks noChangeAspect="1" noChangeArrowheads="1"/>
          </p:cNvPicPr>
          <p:nvPr/>
        </p:nvPicPr>
        <p:blipFill>
          <a:blip r:embed="rId3"/>
          <a:srcRect/>
          <a:stretch>
            <a:fillRect/>
          </a:stretch>
        </p:blipFill>
        <p:spPr bwMode="auto">
          <a:xfrm>
            <a:off x="-518160" y="-515302"/>
            <a:ext cx="12847320" cy="9635490"/>
          </a:xfrm>
          <a:prstGeom prst="rect">
            <a:avLst/>
          </a:prstGeom>
          <a:noFill/>
          <a:ln w="9525">
            <a:noFill/>
            <a:miter lim="800000"/>
            <a:headEnd/>
            <a:tailEnd/>
          </a:ln>
        </p:spPr>
      </p:pic>
    </p:spTree>
    <p:extLst>
      <p:ext uri="{BB962C8B-B14F-4D97-AF65-F5344CB8AC3E}">
        <p14:creationId xmlns:p14="http://schemas.microsoft.com/office/powerpoint/2010/main" val="934107924"/>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ChangeArrowheads="1"/>
          </p:cNvSpPr>
          <p:nvPr/>
        </p:nvSpPr>
        <p:spPr bwMode="auto">
          <a:xfrm>
            <a:off x="1524000" y="0"/>
            <a:ext cx="9144000" cy="7010400"/>
          </a:xfrm>
          <a:prstGeom prst="rect">
            <a:avLst/>
          </a:prstGeom>
          <a:solidFill>
            <a:schemeClr val="tx1"/>
          </a:solidFill>
          <a:ln w="9525">
            <a:solidFill>
              <a:schemeClr val="tx1"/>
            </a:solidFill>
            <a:miter lim="800000"/>
            <a:headEnd/>
            <a:tailEnd/>
          </a:ln>
        </p:spPr>
        <p:txBody>
          <a:bodyPr wrap="none" anchor="ctr"/>
          <a:lstStyle/>
          <a:p>
            <a:pPr>
              <a:defRPr/>
            </a:pPr>
            <a:endParaRPr lang="nl-NL" dirty="0">
              <a:solidFill>
                <a:srgbClr val="000000"/>
              </a:solidFill>
              <a:cs typeface="Arial" charset="0"/>
            </a:endParaRPr>
          </a:p>
        </p:txBody>
      </p:sp>
      <p:pic>
        <p:nvPicPr>
          <p:cNvPr id="99330" name="Picture 3" descr="IMGP0014"/>
          <p:cNvPicPr>
            <a:picLocks noChangeAspect="1" noChangeArrowheads="1"/>
          </p:cNvPicPr>
          <p:nvPr/>
        </p:nvPicPr>
        <p:blipFill>
          <a:blip r:embed="rId3"/>
          <a:srcRect/>
          <a:stretch>
            <a:fillRect/>
          </a:stretch>
        </p:blipFill>
        <p:spPr bwMode="auto">
          <a:xfrm>
            <a:off x="-312420" y="-1737360"/>
            <a:ext cx="12816840" cy="9612630"/>
          </a:xfrm>
          <a:prstGeom prst="rect">
            <a:avLst/>
          </a:prstGeom>
          <a:noFill/>
          <a:ln w="9525">
            <a:noFill/>
            <a:miter lim="800000"/>
            <a:headEnd/>
            <a:tailEnd/>
          </a:ln>
        </p:spPr>
      </p:pic>
    </p:spTree>
    <p:extLst>
      <p:ext uri="{BB962C8B-B14F-4D97-AF65-F5344CB8AC3E}">
        <p14:creationId xmlns:p14="http://schemas.microsoft.com/office/powerpoint/2010/main" val="1533615105"/>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4" descr="Gansu 016"/>
          <p:cNvPicPr>
            <a:picLocks noGrp="1" noChangeAspect="1" noChangeArrowheads="1"/>
          </p:cNvPicPr>
          <p:nvPr>
            <p:ph sz="quarter" idx="2"/>
          </p:nvPr>
        </p:nvPicPr>
        <p:blipFill>
          <a:blip r:embed="rId2"/>
          <a:srcRect/>
          <a:stretch>
            <a:fillRect/>
          </a:stretch>
        </p:blipFill>
        <p:spPr>
          <a:xfrm>
            <a:off x="-220980" y="-1526857"/>
            <a:ext cx="12633960" cy="9475470"/>
          </a:xfrm>
        </p:spPr>
      </p:pic>
      <p:sp>
        <p:nvSpPr>
          <p:cNvPr id="102402" name="Text Box 6"/>
          <p:cNvSpPr txBox="1">
            <a:spLocks noChangeArrowheads="1"/>
          </p:cNvSpPr>
          <p:nvPr/>
        </p:nvSpPr>
        <p:spPr bwMode="auto">
          <a:xfrm>
            <a:off x="245269" y="6083538"/>
            <a:ext cx="2557462" cy="519112"/>
          </a:xfrm>
          <a:prstGeom prst="rect">
            <a:avLst/>
          </a:prstGeom>
          <a:noFill/>
          <a:ln w="9525">
            <a:noFill/>
            <a:miter lim="800000"/>
            <a:headEnd/>
            <a:tailEnd/>
          </a:ln>
        </p:spPr>
        <p:txBody>
          <a:bodyPr wrap="none">
            <a:spAutoFit/>
          </a:bodyPr>
          <a:lstStyle/>
          <a:p>
            <a:pPr>
              <a:defRPr/>
            </a:pPr>
            <a:r>
              <a:rPr kumimoji="1" lang="nl-NL" altLang="zh-CN" sz="2800" b="1" dirty="0">
                <a:solidFill>
                  <a:srgbClr val="FFFF00"/>
                </a:solidFill>
                <a:latin typeface="Arial" charset="0"/>
                <a:cs typeface="Arial" charset="0"/>
              </a:rPr>
              <a:t>Wheat - </a:t>
            </a:r>
            <a:r>
              <a:rPr kumimoji="1" lang="nl-NL" altLang="zh-CN" sz="2800" b="1" dirty="0" err="1">
                <a:solidFill>
                  <a:srgbClr val="FFFF00"/>
                </a:solidFill>
                <a:latin typeface="Arial" charset="0"/>
                <a:cs typeface="Arial" charset="0"/>
              </a:rPr>
              <a:t>maize</a:t>
            </a:r>
            <a:endParaRPr kumimoji="1" lang="nl-NL" altLang="zh-CN" sz="2800" b="1" dirty="0">
              <a:solidFill>
                <a:srgbClr val="FFFF00"/>
              </a:solidFill>
              <a:latin typeface="Arial" charset="0"/>
              <a:cs typeface="Arial" charset="0"/>
            </a:endParaRPr>
          </a:p>
        </p:txBody>
      </p:sp>
      <p:sp>
        <p:nvSpPr>
          <p:cNvPr id="102403" name="Text Box 10"/>
          <p:cNvSpPr txBox="1">
            <a:spLocks noChangeArrowheads="1"/>
          </p:cNvSpPr>
          <p:nvPr/>
        </p:nvSpPr>
        <p:spPr bwMode="auto">
          <a:xfrm>
            <a:off x="2046288" y="236538"/>
            <a:ext cx="8107362" cy="641350"/>
          </a:xfrm>
          <a:prstGeom prst="rect">
            <a:avLst/>
          </a:prstGeom>
          <a:noFill/>
          <a:ln w="9525">
            <a:noFill/>
            <a:miter lim="800000"/>
            <a:headEnd/>
            <a:tailEnd/>
          </a:ln>
        </p:spPr>
        <p:txBody>
          <a:bodyPr wrap="none">
            <a:spAutoFit/>
          </a:bodyPr>
          <a:lstStyle/>
          <a:p>
            <a:pPr>
              <a:defRPr/>
            </a:pPr>
            <a:r>
              <a:rPr kumimoji="1" lang="nl-NL" altLang="zh-CN" sz="3600" b="1" dirty="0" err="1">
                <a:solidFill>
                  <a:srgbClr val="FFFFFF"/>
                </a:solidFill>
                <a:cs typeface="Arial" charset="0"/>
              </a:rPr>
              <a:t>There</a:t>
            </a:r>
            <a:r>
              <a:rPr kumimoji="1" lang="nl-NL" altLang="zh-CN" sz="3600" b="1" dirty="0">
                <a:solidFill>
                  <a:srgbClr val="FFFFFF"/>
                </a:solidFill>
                <a:cs typeface="Arial" charset="0"/>
              </a:rPr>
              <a:t> is </a:t>
            </a:r>
            <a:r>
              <a:rPr kumimoji="1" lang="nl-NL" altLang="zh-CN" sz="3600" b="1" dirty="0" err="1">
                <a:solidFill>
                  <a:srgbClr val="FFFFFF"/>
                </a:solidFill>
                <a:cs typeface="Arial" charset="0"/>
              </a:rPr>
              <a:t>an</a:t>
            </a:r>
            <a:r>
              <a:rPr kumimoji="1" lang="nl-NL" altLang="zh-CN" sz="3600" b="1" dirty="0">
                <a:solidFill>
                  <a:srgbClr val="FFFFFF"/>
                </a:solidFill>
                <a:cs typeface="Arial" charset="0"/>
              </a:rPr>
              <a:t> </a:t>
            </a:r>
            <a:r>
              <a:rPr kumimoji="1" lang="nl-NL" altLang="zh-CN" sz="3600" b="1" dirty="0" err="1">
                <a:solidFill>
                  <a:srgbClr val="FFFFFF"/>
                </a:solidFill>
                <a:cs typeface="Arial" charset="0"/>
              </a:rPr>
              <a:t>incredible</a:t>
            </a:r>
            <a:r>
              <a:rPr kumimoji="1" lang="nl-NL" altLang="zh-CN" sz="3600" b="1" dirty="0">
                <a:solidFill>
                  <a:srgbClr val="FFFFFF"/>
                </a:solidFill>
                <a:cs typeface="Arial" charset="0"/>
              </a:rPr>
              <a:t> </a:t>
            </a:r>
            <a:r>
              <a:rPr kumimoji="1" lang="nl-NL" altLang="zh-CN" sz="3600" b="1" dirty="0" err="1">
                <a:solidFill>
                  <a:srgbClr val="FFFFFF"/>
                </a:solidFill>
                <a:cs typeface="Arial" charset="0"/>
              </a:rPr>
              <a:t>diversity</a:t>
            </a:r>
            <a:r>
              <a:rPr kumimoji="1" lang="nl-NL" altLang="zh-CN" sz="3600" b="1" dirty="0">
                <a:solidFill>
                  <a:srgbClr val="FFFFFF"/>
                </a:solidFill>
                <a:cs typeface="Arial" charset="0"/>
              </a:rPr>
              <a:t> of systems</a:t>
            </a:r>
          </a:p>
        </p:txBody>
      </p:sp>
      <p:sp>
        <p:nvSpPr>
          <p:cNvPr id="2" name="TextBox 1"/>
          <p:cNvSpPr txBox="1"/>
          <p:nvPr/>
        </p:nvSpPr>
        <p:spPr>
          <a:xfrm>
            <a:off x="9980874" y="6233318"/>
            <a:ext cx="2073966" cy="369332"/>
          </a:xfrm>
          <a:prstGeom prst="rect">
            <a:avLst/>
          </a:prstGeom>
          <a:noFill/>
        </p:spPr>
        <p:txBody>
          <a:bodyPr wrap="none" rtlCol="0">
            <a:spAutoFit/>
          </a:bodyPr>
          <a:lstStyle/>
          <a:p>
            <a:pPr>
              <a:defRPr/>
            </a:pPr>
            <a:r>
              <a:rPr kumimoji="1" lang="nl-NL" b="1" dirty="0">
                <a:solidFill>
                  <a:srgbClr val="FFFFFF"/>
                </a:solidFill>
                <a:cs typeface="Arial" charset="0"/>
              </a:rPr>
              <a:t>Photo: Zhang </a:t>
            </a:r>
            <a:r>
              <a:rPr kumimoji="1" lang="nl-NL" b="1" dirty="0" err="1">
                <a:solidFill>
                  <a:srgbClr val="FFFFFF"/>
                </a:solidFill>
                <a:cs typeface="Arial" charset="0"/>
              </a:rPr>
              <a:t>Fusuo</a:t>
            </a:r>
            <a:endParaRPr kumimoji="1" lang="nl-NL" b="1" dirty="0">
              <a:solidFill>
                <a:srgbClr val="FFFFFF"/>
              </a:solidFill>
              <a:cs typeface="Arial" charset="0"/>
            </a:endParaRPr>
          </a:p>
        </p:txBody>
      </p:sp>
    </p:spTree>
    <p:extLst>
      <p:ext uri="{BB962C8B-B14F-4D97-AF65-F5344CB8AC3E}">
        <p14:creationId xmlns:p14="http://schemas.microsoft.com/office/powerpoint/2010/main" val="3802684409"/>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3" descr="Gansu 155"/>
          <p:cNvPicPr>
            <a:picLocks noGrp="1" noChangeAspect="1" noChangeArrowheads="1"/>
          </p:cNvPicPr>
          <p:nvPr>
            <p:ph sz="quarter" idx="1"/>
          </p:nvPr>
        </p:nvPicPr>
        <p:blipFill>
          <a:blip r:embed="rId2"/>
          <a:srcRect/>
          <a:stretch>
            <a:fillRect/>
          </a:stretch>
        </p:blipFill>
        <p:spPr>
          <a:xfrm>
            <a:off x="-444501" y="-1476375"/>
            <a:ext cx="12873567" cy="9655175"/>
          </a:xfrm>
        </p:spPr>
      </p:pic>
      <p:sp>
        <p:nvSpPr>
          <p:cNvPr id="104450" name="Text Box 9"/>
          <p:cNvSpPr txBox="1">
            <a:spLocks noChangeArrowheads="1"/>
          </p:cNvSpPr>
          <p:nvPr/>
        </p:nvSpPr>
        <p:spPr bwMode="auto">
          <a:xfrm>
            <a:off x="519906" y="5816601"/>
            <a:ext cx="3052763" cy="519113"/>
          </a:xfrm>
          <a:prstGeom prst="rect">
            <a:avLst/>
          </a:prstGeom>
          <a:noFill/>
          <a:ln w="9525">
            <a:noFill/>
            <a:miter lim="800000"/>
            <a:headEnd/>
            <a:tailEnd/>
          </a:ln>
        </p:spPr>
        <p:txBody>
          <a:bodyPr wrap="none">
            <a:spAutoFit/>
          </a:bodyPr>
          <a:lstStyle/>
          <a:p>
            <a:pPr>
              <a:defRPr/>
            </a:pPr>
            <a:r>
              <a:rPr kumimoji="1" lang="nl-NL" altLang="zh-CN" sz="2800" b="1" dirty="0">
                <a:solidFill>
                  <a:srgbClr val="FFFF00"/>
                </a:solidFill>
                <a:latin typeface="Arial" charset="0"/>
                <a:ea typeface="宋体"/>
                <a:cs typeface="Arial" charset="0"/>
              </a:rPr>
              <a:t>Wheat - </a:t>
            </a:r>
            <a:r>
              <a:rPr kumimoji="1" lang="nl-NL" altLang="zh-CN" sz="2800" b="1" dirty="0" err="1">
                <a:solidFill>
                  <a:srgbClr val="FFFF00"/>
                </a:solidFill>
                <a:latin typeface="Arial" charset="0"/>
                <a:ea typeface="宋体"/>
                <a:cs typeface="Arial" charset="0"/>
              </a:rPr>
              <a:t>Soybean</a:t>
            </a:r>
            <a:endParaRPr kumimoji="1" lang="nl-NL" altLang="zh-CN" sz="2800" b="1" dirty="0">
              <a:solidFill>
                <a:srgbClr val="FFFF00"/>
              </a:solidFill>
              <a:latin typeface="Arial" charset="0"/>
              <a:ea typeface="宋体"/>
              <a:cs typeface="Arial" charset="0"/>
            </a:endParaRPr>
          </a:p>
        </p:txBody>
      </p:sp>
      <p:sp>
        <p:nvSpPr>
          <p:cNvPr id="104451" name="Text Box 10"/>
          <p:cNvSpPr txBox="1">
            <a:spLocks noChangeArrowheads="1"/>
          </p:cNvSpPr>
          <p:nvPr/>
        </p:nvSpPr>
        <p:spPr bwMode="auto">
          <a:xfrm>
            <a:off x="2046288" y="236538"/>
            <a:ext cx="8107362" cy="641350"/>
          </a:xfrm>
          <a:prstGeom prst="rect">
            <a:avLst/>
          </a:prstGeom>
          <a:noFill/>
          <a:ln w="9525">
            <a:noFill/>
            <a:miter lim="800000"/>
            <a:headEnd/>
            <a:tailEnd/>
          </a:ln>
        </p:spPr>
        <p:txBody>
          <a:bodyPr wrap="none">
            <a:spAutoFit/>
          </a:bodyPr>
          <a:lstStyle/>
          <a:p>
            <a:pPr>
              <a:defRPr/>
            </a:pPr>
            <a:r>
              <a:rPr kumimoji="1" lang="nl-NL" altLang="zh-CN" sz="3600" b="1" dirty="0" err="1">
                <a:solidFill>
                  <a:srgbClr val="000000"/>
                </a:solidFill>
                <a:ea typeface="宋体"/>
                <a:cs typeface="Arial" charset="0"/>
              </a:rPr>
              <a:t>There</a:t>
            </a:r>
            <a:r>
              <a:rPr kumimoji="1" lang="nl-NL" altLang="zh-CN" sz="3600" b="1" dirty="0">
                <a:solidFill>
                  <a:srgbClr val="000000"/>
                </a:solidFill>
                <a:ea typeface="宋体"/>
                <a:cs typeface="Arial" charset="0"/>
              </a:rPr>
              <a:t> is </a:t>
            </a:r>
            <a:r>
              <a:rPr kumimoji="1" lang="nl-NL" altLang="zh-CN" sz="3600" b="1" dirty="0" err="1">
                <a:solidFill>
                  <a:srgbClr val="000000"/>
                </a:solidFill>
                <a:ea typeface="宋体"/>
                <a:cs typeface="Arial" charset="0"/>
              </a:rPr>
              <a:t>an</a:t>
            </a:r>
            <a:r>
              <a:rPr kumimoji="1" lang="nl-NL" altLang="zh-CN" sz="3600" b="1" dirty="0">
                <a:solidFill>
                  <a:srgbClr val="000000"/>
                </a:solidFill>
                <a:ea typeface="宋体"/>
                <a:cs typeface="Arial" charset="0"/>
              </a:rPr>
              <a:t> </a:t>
            </a:r>
            <a:r>
              <a:rPr kumimoji="1" lang="nl-NL" altLang="zh-CN" sz="3600" b="1" dirty="0" err="1">
                <a:solidFill>
                  <a:srgbClr val="000000"/>
                </a:solidFill>
                <a:ea typeface="宋体"/>
                <a:cs typeface="Arial" charset="0"/>
              </a:rPr>
              <a:t>incredible</a:t>
            </a:r>
            <a:r>
              <a:rPr kumimoji="1" lang="nl-NL" altLang="zh-CN" sz="3600" b="1" dirty="0">
                <a:solidFill>
                  <a:srgbClr val="000000"/>
                </a:solidFill>
                <a:ea typeface="宋体"/>
                <a:cs typeface="Arial" charset="0"/>
              </a:rPr>
              <a:t> </a:t>
            </a:r>
            <a:r>
              <a:rPr kumimoji="1" lang="nl-NL" altLang="zh-CN" sz="3600" b="1" dirty="0" err="1">
                <a:solidFill>
                  <a:srgbClr val="000000"/>
                </a:solidFill>
                <a:ea typeface="宋体"/>
                <a:cs typeface="Arial" charset="0"/>
              </a:rPr>
              <a:t>diversity</a:t>
            </a:r>
            <a:r>
              <a:rPr kumimoji="1" lang="nl-NL" altLang="zh-CN" sz="3600" b="1" dirty="0">
                <a:solidFill>
                  <a:srgbClr val="000000"/>
                </a:solidFill>
                <a:ea typeface="宋体"/>
                <a:cs typeface="Arial" charset="0"/>
              </a:rPr>
              <a:t> of systems</a:t>
            </a:r>
          </a:p>
        </p:txBody>
      </p:sp>
    </p:spTree>
    <p:extLst>
      <p:ext uri="{BB962C8B-B14F-4D97-AF65-F5344CB8AC3E}">
        <p14:creationId xmlns:p14="http://schemas.microsoft.com/office/powerpoint/2010/main" val="2656251456"/>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8.1"/>
</p:tagLst>
</file>

<file path=ppt/theme/theme1.xml><?xml version="1.0" encoding="utf-8"?>
<a:theme xmlns:a="http://schemas.openxmlformats.org/drawingml/2006/main" name="WUR">
  <a:themeElements>
    <a:clrScheme name="Wageningen UR witte achtergrond">
      <a:dk1>
        <a:srgbClr val="005172"/>
      </a:dk1>
      <a:lt1>
        <a:srgbClr val="FFFFFF"/>
      </a:lt1>
      <a:dk2>
        <a:srgbClr val="34B233"/>
      </a:dk2>
      <a:lt2>
        <a:srgbClr val="005172"/>
      </a:lt2>
      <a:accent1>
        <a:srgbClr val="519FD7"/>
      </a:accent1>
      <a:accent2>
        <a:srgbClr val="A59D95"/>
      </a:accent2>
      <a:accent3>
        <a:srgbClr val="D5D2CA"/>
      </a:accent3>
      <a:accent4>
        <a:srgbClr val="FF7900"/>
      </a:accent4>
      <a:accent5>
        <a:srgbClr val="00549F"/>
      </a:accent5>
      <a:accent6>
        <a:srgbClr val="000000"/>
      </a:accent6>
      <a:hlink>
        <a:srgbClr val="00549F"/>
      </a:hlink>
      <a:folHlink>
        <a:srgbClr val="000000"/>
      </a:folHlink>
    </a:clrScheme>
    <a:fontScheme name="Wageningen UR">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ts val="1800"/>
          </a:lnSpc>
          <a:defRPr sz="1400" dirty="0" err="1" smtClean="0">
            <a:latin typeface="Verdana" pitchFamily="34" charset="0"/>
          </a:defRPr>
        </a:defPPr>
      </a:lstStyle>
    </a:txDef>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默认设计模板">
  <a:themeElements>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Wageningen UR">
  <a:themeElements>
    <a:clrScheme name="Wageningen UR witte achtergrond">
      <a:dk1>
        <a:srgbClr val="005172"/>
      </a:dk1>
      <a:lt1>
        <a:srgbClr val="FFFFFF"/>
      </a:lt1>
      <a:dk2>
        <a:srgbClr val="34B233"/>
      </a:dk2>
      <a:lt2>
        <a:srgbClr val="005172"/>
      </a:lt2>
      <a:accent1>
        <a:srgbClr val="519FD7"/>
      </a:accent1>
      <a:accent2>
        <a:srgbClr val="A59D95"/>
      </a:accent2>
      <a:accent3>
        <a:srgbClr val="D5D2CA"/>
      </a:accent3>
      <a:accent4>
        <a:srgbClr val="FF7900"/>
      </a:accent4>
      <a:accent5>
        <a:srgbClr val="00549F"/>
      </a:accent5>
      <a:accent6>
        <a:srgbClr val="000000"/>
      </a:accent6>
      <a:hlink>
        <a:srgbClr val="00549F"/>
      </a:hlink>
      <a:folHlink>
        <a:srgbClr val="000000"/>
      </a:folHlink>
    </a:clrScheme>
    <a:fontScheme name="Wageningen UR">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solidFill>
          <a:schemeClr val="accent3"/>
        </a:solidFill>
      </a:spPr>
      <a:bodyPr wrap="none" rtlCol="0">
        <a:spAutoFit/>
      </a:bodyPr>
      <a:lstStyle>
        <a:defPPr>
          <a:lnSpc>
            <a:spcPts val="1800"/>
          </a:lnSpc>
          <a:defRPr sz="1400" dirty="0" err="1" smtClean="0">
            <a:latin typeface="Verdana" pitchFamily="34" charset="0"/>
          </a:defRPr>
        </a:defPPr>
      </a:lstStyle>
    </a:txDef>
  </a:objectDefaults>
  <a:extraClrSchemeLst/>
</a:theme>
</file>

<file path=ppt/theme/theme5.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4108</TotalTime>
  <Words>2312</Words>
  <Application>Microsoft Office PowerPoint</Application>
  <PresentationFormat>Widescreen</PresentationFormat>
  <Paragraphs>173</Paragraphs>
  <Slides>36</Slides>
  <Notes>6</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36</vt:i4>
      </vt:variant>
    </vt:vector>
  </HeadingPairs>
  <TitlesOfParts>
    <vt:vector size="52" baseType="lpstr">
      <vt:lpstr>SimHei</vt:lpstr>
      <vt:lpstr>宋体</vt:lpstr>
      <vt:lpstr>AdvP800D</vt:lpstr>
      <vt:lpstr>Arial</vt:lpstr>
      <vt:lpstr>Calibri</vt:lpstr>
      <vt:lpstr>Cambria Math</vt:lpstr>
      <vt:lpstr>CharisSIL</vt:lpstr>
      <vt:lpstr>OpenSans</vt:lpstr>
      <vt:lpstr>Times New Roman</vt:lpstr>
      <vt:lpstr>Verdana</vt:lpstr>
      <vt:lpstr>Wingdings</vt:lpstr>
      <vt:lpstr>WUR</vt:lpstr>
      <vt:lpstr>1_Default Design</vt:lpstr>
      <vt:lpstr>默认设计模板</vt:lpstr>
      <vt:lpstr>1_Wageningen UR</vt:lpstr>
      <vt:lpstr>2_Default Design</vt:lpstr>
      <vt:lpstr>The productive performance of intercropping; new insights from existing data through meta-analysis</vt:lpstr>
      <vt:lpstr>What is intercropping?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Adoption of intercropping</vt:lpstr>
      <vt:lpstr>PowerPoint Presentation</vt:lpstr>
      <vt:lpstr>Metrics for comparing the productivity of intercrops and sole crops</vt:lpstr>
      <vt:lpstr>The three metrics measure different things</vt:lpstr>
      <vt:lpstr>Land equivalent ratio (LER)</vt:lpstr>
      <vt:lpstr>Net effect ratio (NER)</vt:lpstr>
      <vt:lpstr>Transgressive overyielding index (TOI)</vt:lpstr>
      <vt:lpstr>PowerPoint Presentation</vt:lpstr>
      <vt:lpstr>Land equivalent ratio</vt:lpstr>
      <vt:lpstr>PowerPoint Presentation</vt:lpstr>
      <vt:lpstr>Results of meta-analysis</vt:lpstr>
      <vt:lpstr>Key findings (1)</vt:lpstr>
      <vt:lpstr>Key findings (2)</vt:lpstr>
      <vt:lpstr>Overall conclusion</vt:lpstr>
      <vt:lpstr>PowerPoint Presentation</vt:lpstr>
      <vt:lpstr>Benefits of intercropping</vt:lpstr>
      <vt:lpstr>Principles for productive and resource use efficient intercropping (speculation)</vt:lpstr>
      <vt:lpstr>Challenges</vt:lpstr>
      <vt:lpstr>Challenges</vt:lpstr>
      <vt:lpstr>PowerPoint Presentation</vt:lpstr>
      <vt:lpstr>Strip cropping in the Netherlands</vt:lpstr>
      <vt:lpstr>PowerPoint Presentation</vt:lpstr>
      <vt:lpstr>Cited references (chronological)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Martin Brinkman</dc:creator>
  <cp:lastModifiedBy>Werf, Wopke van der (wopke.vanderwerf@wur.nl)</cp:lastModifiedBy>
  <cp:revision>330</cp:revision>
  <dcterms:created xsi:type="dcterms:W3CDTF">2011-09-29T08:30:03Z</dcterms:created>
  <dcterms:modified xsi:type="dcterms:W3CDTF">2024-08-25T07:04:02Z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_Template">
    <vt:lpwstr>WHUK.pptx</vt:lpwstr>
  </property>
</Properties>
</file>