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8" r:id="rId4"/>
    <p:sldId id="274" r:id="rId5"/>
    <p:sldId id="275" r:id="rId6"/>
    <p:sldId id="277" r:id="rId7"/>
    <p:sldId id="288" r:id="rId8"/>
    <p:sldId id="279" r:id="rId9"/>
    <p:sldId id="281" r:id="rId10"/>
    <p:sldId id="283" r:id="rId11"/>
    <p:sldId id="265" r:id="rId12"/>
    <p:sldId id="284" r:id="rId13"/>
    <p:sldId id="286" r:id="rId14"/>
    <p:sldId id="29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93" d="100"/>
          <a:sy n="93" d="100"/>
        </p:scale>
        <p:origin x="-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23175-BB31-46FA-AFEE-379716239C59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9079-F36E-4265-9801-8E6146E10E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69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38D9A-67E3-43DD-8C1C-D3344CBE2E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04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D99F-7092-48E1-8FBB-48DFEFCCD70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23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9079-F36E-4265-9801-8E6146E10E9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97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9079-F36E-4265-9801-8E6146E10E9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42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4731-DE02-4D98-A2C3-BF618CCB9344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156-D2DA-43A9-929E-6B848E9D7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47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4731-DE02-4D98-A2C3-BF618CCB9344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156-D2DA-43A9-929E-6B848E9D7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15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4731-DE02-4D98-A2C3-BF618CCB9344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156-D2DA-43A9-929E-6B848E9D7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45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4731-DE02-4D98-A2C3-BF618CCB9344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156-D2DA-43A9-929E-6B848E9D7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65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4731-DE02-4D98-A2C3-BF618CCB9344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156-D2DA-43A9-929E-6B848E9D7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88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4731-DE02-4D98-A2C3-BF618CCB9344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156-D2DA-43A9-929E-6B848E9D7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1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4731-DE02-4D98-A2C3-BF618CCB9344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156-D2DA-43A9-929E-6B848E9D7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52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4731-DE02-4D98-A2C3-BF618CCB9344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156-D2DA-43A9-929E-6B848E9D7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50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4731-DE02-4D98-A2C3-BF618CCB9344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156-D2DA-43A9-929E-6B848E9D7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52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4731-DE02-4D98-A2C3-BF618CCB9344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156-D2DA-43A9-929E-6B848E9D7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64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4731-DE02-4D98-A2C3-BF618CCB9344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156-D2DA-43A9-929E-6B848E9D7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2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4731-DE02-4D98-A2C3-BF618CCB9344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8156-D2DA-43A9-929E-6B848E9D7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9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microsoft.com/office/2007/relationships/hdphoto" Target="../media/hdphoto4.wdp"/><Relationship Id="rId18" Type="http://schemas.openxmlformats.org/officeDocument/2006/relationships/image" Target="../media/image78.png"/><Relationship Id="rId26" Type="http://schemas.openxmlformats.org/officeDocument/2006/relationships/image" Target="../media/image83.png"/><Relationship Id="rId3" Type="http://schemas.openxmlformats.org/officeDocument/2006/relationships/image" Target="../media/image66.png"/><Relationship Id="rId21" Type="http://schemas.openxmlformats.org/officeDocument/2006/relationships/image" Target="../media/image48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7.png"/><Relationship Id="rId25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72.png"/><Relationship Id="rId24" Type="http://schemas.openxmlformats.org/officeDocument/2006/relationships/image" Target="../media/image81.png"/><Relationship Id="rId5" Type="http://schemas.openxmlformats.org/officeDocument/2006/relationships/image" Target="../media/image67.png"/><Relationship Id="rId15" Type="http://schemas.openxmlformats.org/officeDocument/2006/relationships/image" Target="../media/image75.png"/><Relationship Id="rId23" Type="http://schemas.openxmlformats.org/officeDocument/2006/relationships/image" Target="../media/image50.png"/><Relationship Id="rId28" Type="http://schemas.openxmlformats.org/officeDocument/2006/relationships/image" Target="../media/image85.png"/><Relationship Id="rId10" Type="http://schemas.openxmlformats.org/officeDocument/2006/relationships/image" Target="../media/image71.png"/><Relationship Id="rId19" Type="http://schemas.openxmlformats.org/officeDocument/2006/relationships/image" Target="../media/image79.png"/><Relationship Id="rId4" Type="http://schemas.openxmlformats.org/officeDocument/2006/relationships/image" Target="../media/image19.png"/><Relationship Id="rId9" Type="http://schemas.openxmlformats.org/officeDocument/2006/relationships/image" Target="../media/image70.png"/><Relationship Id="rId14" Type="http://schemas.openxmlformats.org/officeDocument/2006/relationships/image" Target="../media/image74.png"/><Relationship Id="rId22" Type="http://schemas.openxmlformats.org/officeDocument/2006/relationships/image" Target="../media/image49.png"/><Relationship Id="rId27" Type="http://schemas.openxmlformats.org/officeDocument/2006/relationships/image" Target="../media/image84.png"/><Relationship Id="rId30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09.08.002" TargetMode="External"/><Relationship Id="rId2" Type="http://schemas.openxmlformats.org/officeDocument/2006/relationships/hyperlink" Target="https://doi.org/10.5751/ES-11412-2501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agsy.2023.103820" TargetMode="External"/><Relationship Id="rId5" Type="http://schemas.openxmlformats.org/officeDocument/2006/relationships/hyperlink" Target="https://doi.org/10.1007/s13593-016-0390-x" TargetMode="External"/><Relationship Id="rId4" Type="http://schemas.openxmlformats.org/officeDocument/2006/relationships/hyperlink" Target="https://doi.org/10.1016/j.agee.2013.08.00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landusepol.2021.105680" TargetMode="External"/><Relationship Id="rId2" Type="http://schemas.openxmlformats.org/officeDocument/2006/relationships/hyperlink" Target="https://doi.org/10.1371/journal.pone.02318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7/S1751731114000378" TargetMode="External"/><Relationship Id="rId5" Type="http://schemas.openxmlformats.org/officeDocument/2006/relationships/hyperlink" Target="https://doi.org/10.1007/s41055-024-00147-9" TargetMode="External"/><Relationship Id="rId4" Type="http://schemas.openxmlformats.org/officeDocument/2006/relationships/hyperlink" Target="https://doi.org/10.1007/s13593-021-00713-z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2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60.png"/><Relationship Id="rId5" Type="http://schemas.openxmlformats.org/officeDocument/2006/relationships/image" Target="../media/image48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0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858" y="0"/>
            <a:ext cx="8722142" cy="6313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38925" y="1789051"/>
            <a:ext cx="7383003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Reintegrating livestock onto crop farms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4638925" y="5245084"/>
            <a:ext cx="7553074" cy="630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Guillaume Martin, Julie Ryschawy</a:t>
            </a: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9448800" y="947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73E09-3A98-4423-AE24-DF6710FA337E}" type="slidenum">
              <a:rPr lang="fr-FR" sz="1600" smtClean="0">
                <a:solidFill>
                  <a:schemeClr val="bg1"/>
                </a:solidFill>
              </a:rPr>
              <a:pPr/>
              <a:t>1</a:t>
            </a:fld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8926" y="3405034"/>
            <a:ext cx="7553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 step towards sustainability?</a:t>
            </a:r>
            <a:endParaRPr lang="fr-FR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160" y="6377518"/>
            <a:ext cx="1418705" cy="374627"/>
          </a:xfrm>
          <a:prstGeom prst="rect">
            <a:avLst/>
          </a:prstGeom>
        </p:spPr>
      </p:pic>
      <p:sp>
        <p:nvSpPr>
          <p:cNvPr id="15" name="Sous-titre 2"/>
          <p:cNvSpPr txBox="1">
            <a:spLocks/>
          </p:cNvSpPr>
          <p:nvPr/>
        </p:nvSpPr>
        <p:spPr>
          <a:xfrm>
            <a:off x="248371" y="6392433"/>
            <a:ext cx="1787204" cy="375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2"/>
                </a:solidFill>
              </a:rPr>
              <a:t>28/08/2024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450" y="6321166"/>
            <a:ext cx="1264844" cy="49075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38925" y="4837475"/>
            <a:ext cx="7553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Clémentine Meunier </a:t>
            </a:r>
            <a:endParaRPr lang="fr-FR" sz="20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7499"/>
            <a:ext cx="4657897" cy="632866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E7EDF1"/>
              </a:clrFrom>
              <a:clrTo>
                <a:srgbClr val="E7ED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5735" y="6298057"/>
            <a:ext cx="1682739" cy="53355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629" y="6408427"/>
            <a:ext cx="1088298" cy="3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2794940" y="4713712"/>
            <a:ext cx="2682945" cy="4824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651" y="1269897"/>
            <a:ext cx="4155493" cy="532869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-9318"/>
            <a:ext cx="12192000" cy="107127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err="1">
                <a:latin typeface="+mj-lt"/>
              </a:rPr>
              <a:t>Lower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environmental</a:t>
            </a:r>
            <a:r>
              <a:rPr lang="fr-FR" sz="4000" dirty="0">
                <a:latin typeface="+mj-lt"/>
              </a:rPr>
              <a:t> impacts for </a:t>
            </a:r>
            <a:r>
              <a:rPr lang="fr-FR" sz="4000" dirty="0" err="1">
                <a:latin typeface="+mj-lt"/>
              </a:rPr>
              <a:t>sheep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reintegration</a:t>
            </a:r>
            <a:r>
              <a:rPr lang="fr-FR" sz="4000" dirty="0">
                <a:latin typeface="+mj-lt"/>
              </a:rPr>
              <a:t>, </a:t>
            </a:r>
            <a:r>
              <a:rPr lang="fr-FR" sz="4000" dirty="0" err="1">
                <a:latin typeface="+mj-lt"/>
              </a:rPr>
              <a:t>depending</a:t>
            </a:r>
            <a:r>
              <a:rPr lang="fr-FR" sz="4000" dirty="0">
                <a:latin typeface="+mj-lt"/>
              </a:rPr>
              <a:t> on the adaptations made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46213" y="2599636"/>
            <a:ext cx="4762721" cy="3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Specialized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crop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reintegrating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sheep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087819" y="2999846"/>
            <a:ext cx="184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Main motivation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115145" y="1069789"/>
            <a:ext cx="2381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chemeClr val="tx2"/>
                </a:solidFill>
              </a:rPr>
              <a:t>Low</a:t>
            </a:r>
            <a:r>
              <a:rPr lang="fr-FR" sz="2000" dirty="0">
                <a:solidFill>
                  <a:schemeClr val="tx2"/>
                </a:solidFill>
              </a:rPr>
              <a:t> adaptations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(n=4)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3037902" y="4220581"/>
            <a:ext cx="2301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Sheep</a:t>
            </a:r>
            <a:r>
              <a:rPr lang="fr-FR" dirty="0">
                <a:solidFill>
                  <a:schemeClr val="tx2"/>
                </a:solidFill>
              </a:rPr>
              <a:t> as </a:t>
            </a:r>
            <a:r>
              <a:rPr lang="fr-FR" dirty="0" err="1">
                <a:solidFill>
                  <a:schemeClr val="tx2"/>
                </a:solidFill>
              </a:rPr>
              <a:t>mowers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348358" y="3353506"/>
            <a:ext cx="18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Ecosystem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service promotion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-78088" y="1070362"/>
            <a:ext cx="3239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chemeClr val="tx2"/>
                </a:solidFill>
              </a:rPr>
              <a:t>Subsequent</a:t>
            </a:r>
            <a:r>
              <a:rPr lang="fr-FR" sz="2000" dirty="0">
                <a:solidFill>
                  <a:schemeClr val="tx2"/>
                </a:solidFill>
              </a:rPr>
              <a:t> adaptations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(n=6)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39296" y="3385584"/>
            <a:ext cx="129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technical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challenge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-136169" y="4220620"/>
            <a:ext cx="288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Sheep</a:t>
            </a:r>
            <a:r>
              <a:rPr lang="fr-FR" dirty="0">
                <a:solidFill>
                  <a:schemeClr val="tx2"/>
                </a:solidFill>
              </a:rPr>
              <a:t> as part of the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8331892" y="2769066"/>
            <a:ext cx="1122422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+ 0.05 ± 0.08</a:t>
            </a:r>
            <a:endParaRPr lang="fr-FR" sz="1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4263" y="1623061"/>
            <a:ext cx="1122422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+ 0.01 ± 0.08</a:t>
            </a:r>
            <a:endParaRPr lang="fr-FR" sz="1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09443" y="2067361"/>
            <a:ext cx="1122422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+ 0.02 ± 0.08</a:t>
            </a:r>
            <a:endParaRPr lang="fr-FR" sz="1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971" y="1459641"/>
            <a:ext cx="599706" cy="501990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3435344" y="1525596"/>
            <a:ext cx="1648540" cy="991895"/>
            <a:chOff x="2644122" y="1753655"/>
            <a:chExt cx="1856783" cy="1173920"/>
          </a:xfrm>
        </p:grpSpPr>
        <p:grpSp>
          <p:nvGrpSpPr>
            <p:cNvPr id="60" name="Groupe 59"/>
            <p:cNvGrpSpPr/>
            <p:nvPr/>
          </p:nvGrpSpPr>
          <p:grpSpPr>
            <a:xfrm>
              <a:off x="2756073" y="1947295"/>
              <a:ext cx="546444" cy="932673"/>
              <a:chOff x="-950982" y="-2142106"/>
              <a:chExt cx="1231499" cy="2070229"/>
            </a:xfrm>
          </p:grpSpPr>
          <p:pic>
            <p:nvPicPr>
              <p:cNvPr id="61" name="Image 60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93" b="100000" l="9901" r="89604">
                            <a14:foregroundMark x1="45050" y1="11672" x2="50990" y2="21451"/>
                            <a14:foregroundMark x1="47030" y1="19243" x2="50000" y2="23344"/>
                            <a14:foregroundMark x1="58911" y1="22713" x2="58911" y2="22713"/>
                            <a14:foregroundMark x1="66832" y1="12934" x2="66832" y2="12934"/>
                            <a14:foregroundMark x1="56931" y1="5363" x2="56931" y2="5363"/>
                            <a14:foregroundMark x1="41584" y1="4732" x2="41584" y2="4732"/>
                            <a14:foregroundMark x1="33663" y1="13565" x2="33663" y2="13565"/>
                            <a14:foregroundMark x1="36634" y1="17981" x2="36634" y2="17981"/>
                            <a14:foregroundMark x1="41584" y1="23344" x2="45050" y2="23975"/>
                            <a14:foregroundMark x1="31683" y1="94322" x2="31683" y2="94322"/>
                            <a14:foregroundMark x1="39604" y1="97476" x2="39604" y2="97476"/>
                            <a14:foregroundMark x1="44059" y1="94953" x2="44059" y2="94953"/>
                            <a14:foregroundMark x1="48020" y1="91798" x2="48020" y2="91798"/>
                            <a14:foregroundMark x1="53960" y1="92429" x2="53960" y2="92429"/>
                            <a14:foregroundMark x1="55941" y1="94953" x2="58911" y2="94953"/>
                            <a14:foregroundMark x1="63861" y1="96845" x2="63861" y2="96845"/>
                            <a14:foregroundMark x1="68812" y1="94322" x2="68812" y2="94322"/>
                            <a14:foregroundMark x1="69802" y1="88959" x2="69802" y2="8895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50982" y="-2004475"/>
                <a:ext cx="1231499" cy="1932598"/>
              </a:xfrm>
              <a:prstGeom prst="rect">
                <a:avLst/>
              </a:prstGeom>
            </p:spPr>
          </p:pic>
          <p:pic>
            <p:nvPicPr>
              <p:cNvPr id="62" name="Image 61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653476" y="-2142106"/>
                <a:ext cx="623211" cy="370033"/>
              </a:xfrm>
              <a:prstGeom prst="rect">
                <a:avLst/>
              </a:prstGeom>
            </p:spPr>
          </p:pic>
        </p:grpSp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26957">
              <a:off x="3486104" y="2357047"/>
              <a:ext cx="219217" cy="477580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2644122" y="1762273"/>
              <a:ext cx="1856783" cy="1165302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0447" y="2076107"/>
              <a:ext cx="612112" cy="703493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941361">
              <a:off x="3407113" y="1753655"/>
              <a:ext cx="428484" cy="694879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234903" y="1460628"/>
            <a:ext cx="1799068" cy="1109015"/>
            <a:chOff x="203155" y="1607471"/>
            <a:chExt cx="2060175" cy="1254353"/>
          </a:xfrm>
        </p:grpSpPr>
        <p:pic>
          <p:nvPicPr>
            <p:cNvPr id="68" name="Image 67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500356">
              <a:off x="1290799" y="1607471"/>
              <a:ext cx="428484" cy="694879"/>
            </a:xfrm>
            <a:prstGeom prst="rect">
              <a:avLst/>
            </a:prstGeom>
          </p:spPr>
        </p:pic>
        <p:grpSp>
          <p:nvGrpSpPr>
            <p:cNvPr id="19" name="Groupe 18"/>
            <p:cNvGrpSpPr/>
            <p:nvPr/>
          </p:nvGrpSpPr>
          <p:grpSpPr>
            <a:xfrm>
              <a:off x="216106" y="1881544"/>
              <a:ext cx="546444" cy="932673"/>
              <a:chOff x="-950982" y="-2142106"/>
              <a:chExt cx="1231499" cy="2070229"/>
            </a:xfrm>
          </p:grpSpPr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1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893" b="100000" l="9901" r="89604">
                            <a14:foregroundMark x1="45050" y1="11672" x2="50990" y2="21451"/>
                            <a14:foregroundMark x1="47030" y1="19243" x2="50000" y2="23344"/>
                            <a14:foregroundMark x1="58911" y1="22713" x2="58911" y2="22713"/>
                            <a14:foregroundMark x1="66832" y1="12934" x2="66832" y2="12934"/>
                            <a14:foregroundMark x1="56931" y1="5363" x2="56931" y2="5363"/>
                            <a14:foregroundMark x1="41584" y1="4732" x2="41584" y2="4732"/>
                            <a14:foregroundMark x1="33663" y1="13565" x2="33663" y2="13565"/>
                            <a14:foregroundMark x1="36634" y1="17981" x2="36634" y2="17981"/>
                            <a14:foregroundMark x1="41584" y1="23344" x2="45050" y2="23975"/>
                            <a14:foregroundMark x1="31683" y1="94322" x2="31683" y2="94322"/>
                            <a14:foregroundMark x1="39604" y1="97476" x2="39604" y2="97476"/>
                            <a14:foregroundMark x1="44059" y1="94953" x2="44059" y2="94953"/>
                            <a14:foregroundMark x1="48020" y1="91798" x2="48020" y2="91798"/>
                            <a14:foregroundMark x1="53960" y1="92429" x2="53960" y2="92429"/>
                            <a14:foregroundMark x1="55941" y1="94953" x2="58911" y2="94953"/>
                            <a14:foregroundMark x1="63861" y1="96845" x2="63861" y2="96845"/>
                            <a14:foregroundMark x1="68812" y1="94322" x2="68812" y2="94322"/>
                            <a14:foregroundMark x1="69802" y1="88959" x2="69802" y2="8895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50982" y="-2004475"/>
                <a:ext cx="1231499" cy="1932598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 rotWithShape="1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653476" y="-2142106"/>
                <a:ext cx="623211" cy="370033"/>
              </a:xfrm>
              <a:prstGeom prst="rect">
                <a:avLst/>
              </a:prstGeom>
            </p:spPr>
          </p:pic>
        </p:grpSp>
        <p:sp>
          <p:nvSpPr>
            <p:cNvPr id="25" name="Rectangle 24"/>
            <p:cNvSpPr/>
            <p:nvPr/>
          </p:nvSpPr>
          <p:spPr>
            <a:xfrm>
              <a:off x="203155" y="1696522"/>
              <a:ext cx="2060175" cy="1165302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6031" y="1987298"/>
              <a:ext cx="612112" cy="703493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69162">
              <a:off x="1129648" y="2337365"/>
              <a:ext cx="226662" cy="406343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 rotWithShape="1">
            <a:blip r:embed="rId1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595" y="1967135"/>
              <a:ext cx="625995" cy="326607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11830">
              <a:off x="1304676" y="2273581"/>
              <a:ext cx="219217" cy="477580"/>
            </a:xfrm>
            <a:prstGeom prst="rect">
              <a:avLst/>
            </a:prstGeom>
          </p:spPr>
        </p:pic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52582">
            <a:off x="2009661" y="1902978"/>
            <a:ext cx="508463" cy="621455"/>
          </a:xfrm>
          <a:prstGeom prst="rect">
            <a:avLst/>
          </a:prstGeom>
          <a:ln>
            <a:noFill/>
          </a:ln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47418" flipH="1">
            <a:off x="2831058" y="1904056"/>
            <a:ext cx="524234" cy="640731"/>
          </a:xfrm>
          <a:prstGeom prst="rect">
            <a:avLst/>
          </a:prstGeom>
          <a:ln>
            <a:noFill/>
          </a:ln>
        </p:spPr>
      </p:pic>
      <p:grpSp>
        <p:nvGrpSpPr>
          <p:cNvPr id="70" name="Groupe 69"/>
          <p:cNvGrpSpPr/>
          <p:nvPr/>
        </p:nvGrpSpPr>
        <p:grpSpPr>
          <a:xfrm>
            <a:off x="9816894" y="1200958"/>
            <a:ext cx="2475559" cy="4947921"/>
            <a:chOff x="4963630" y="1303069"/>
            <a:chExt cx="2475559" cy="4947921"/>
          </a:xfrm>
        </p:grpSpPr>
        <p:sp>
          <p:nvSpPr>
            <p:cNvPr id="71" name="ZoneTexte 70"/>
            <p:cNvSpPr txBox="1"/>
            <p:nvPr/>
          </p:nvSpPr>
          <p:spPr>
            <a:xfrm>
              <a:off x="5088322" y="5235327"/>
              <a:ext cx="23508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Greenhouse</a:t>
              </a:r>
              <a:r>
                <a:rPr lang="fr-FR" sz="2000" dirty="0"/>
                <a:t> </a:t>
              </a:r>
              <a:r>
                <a:rPr lang="fr-FR" sz="2000" dirty="0" err="1"/>
                <a:t>gas</a:t>
              </a:r>
              <a:r>
                <a:rPr lang="fr-FR" sz="2000" dirty="0"/>
                <a:t> </a:t>
              </a:r>
              <a:r>
                <a:rPr lang="fr-FR" sz="2000" dirty="0" err="1"/>
                <a:t>emission</a:t>
              </a:r>
              <a:r>
                <a:rPr lang="fr-FR" sz="2000" dirty="0"/>
                <a:t> changes</a:t>
              </a:r>
            </a:p>
            <a:p>
              <a:pPr algn="ctr"/>
              <a:r>
                <a:rPr lang="fr-FR" sz="2000" dirty="0">
                  <a:solidFill>
                    <a:schemeClr val="bg2">
                      <a:lumMod val="25000"/>
                    </a:schemeClr>
                  </a:solidFill>
                </a:rPr>
                <a:t>+0.02 </a:t>
              </a:r>
              <a:r>
                <a:rPr lang="en-GB" sz="2000" dirty="0">
                  <a:solidFill>
                    <a:schemeClr val="bg2">
                      <a:lumMod val="25000"/>
                    </a:schemeClr>
                  </a:solidFill>
                  <a:effectLst/>
                </a:rPr>
                <a:t>t CO</a:t>
              </a:r>
              <a:r>
                <a:rPr lang="en-GB" sz="2000" baseline="-25000" dirty="0">
                  <a:solidFill>
                    <a:schemeClr val="bg2">
                      <a:lumMod val="25000"/>
                    </a:schemeClr>
                  </a:solidFill>
                  <a:effectLst/>
                </a:rPr>
                <a:t>2</a:t>
              </a:r>
              <a:r>
                <a:rPr lang="en-GB" sz="2000" dirty="0">
                  <a:solidFill>
                    <a:schemeClr val="bg2">
                      <a:lumMod val="25000"/>
                    </a:schemeClr>
                  </a:solidFill>
                  <a:effectLst/>
                </a:rPr>
                <a:t> </a:t>
              </a:r>
              <a:r>
                <a:rPr lang="en-GB" sz="2000" dirty="0" err="1">
                  <a:solidFill>
                    <a:schemeClr val="bg2">
                      <a:lumMod val="25000"/>
                    </a:schemeClr>
                  </a:solidFill>
                  <a:effectLst/>
                </a:rPr>
                <a:t>eq</a:t>
              </a:r>
              <a:r>
                <a:rPr lang="en-GB" sz="2000" dirty="0">
                  <a:solidFill>
                    <a:schemeClr val="bg2">
                      <a:lumMod val="25000"/>
                    </a:schemeClr>
                  </a:solidFill>
                  <a:effectLst/>
                </a:rPr>
                <a:t> /ha</a:t>
              </a:r>
              <a:endParaRPr lang="fr-FR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5005077" y="3407667"/>
              <a:ext cx="24090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accent2">
                      <a:lumMod val="75000"/>
                    </a:schemeClr>
                  </a:solidFill>
                </a:rPr>
                <a:t>Energy</a:t>
              </a:r>
              <a:r>
                <a:rPr lang="fr-FR" sz="20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r-FR" sz="2000" dirty="0" err="1">
                  <a:solidFill>
                    <a:schemeClr val="accent2">
                      <a:lumMod val="75000"/>
                    </a:schemeClr>
                  </a:solidFill>
                </a:rPr>
                <a:t>consumption</a:t>
              </a:r>
              <a:r>
                <a:rPr lang="fr-FR" sz="2000" dirty="0">
                  <a:solidFill>
                    <a:schemeClr val="accent2">
                      <a:lumMod val="75000"/>
                    </a:schemeClr>
                  </a:solidFill>
                </a:rPr>
                <a:t> changes</a:t>
              </a:r>
            </a:p>
            <a:p>
              <a:pPr algn="ctr"/>
              <a:r>
                <a:rPr lang="fr-FR" sz="2000" dirty="0">
                  <a:solidFill>
                    <a:schemeClr val="accent2">
                      <a:lumMod val="75000"/>
                    </a:schemeClr>
                  </a:solidFill>
                </a:rPr>
                <a:t>-268 MJ/ha</a:t>
              </a: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4963630" y="1729895"/>
              <a:ext cx="2310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accent1">
                      <a:lumMod val="50000"/>
                    </a:schemeClr>
                  </a:solidFill>
                </a:rPr>
                <a:t>Nitrogen surplus changes</a:t>
              </a:r>
            </a:p>
            <a:p>
              <a:pPr algn="ctr"/>
              <a:r>
                <a:rPr lang="fr-FR" sz="2000" dirty="0">
                  <a:solidFill>
                    <a:schemeClr val="accent1">
                      <a:lumMod val="50000"/>
                    </a:schemeClr>
                  </a:solidFill>
                </a:rPr>
                <a:t>+ 2 </a:t>
              </a:r>
              <a:r>
                <a:rPr lang="fr-FR" sz="2000" dirty="0" err="1">
                  <a:solidFill>
                    <a:schemeClr val="accent1">
                      <a:lumMod val="50000"/>
                    </a:schemeClr>
                  </a:solidFill>
                </a:rPr>
                <a:t>kgN</a:t>
              </a:r>
              <a:r>
                <a:rPr lang="fr-FR" sz="2000" dirty="0">
                  <a:solidFill>
                    <a:schemeClr val="accent1">
                      <a:lumMod val="50000"/>
                    </a:schemeClr>
                  </a:solidFill>
                </a:rPr>
                <a:t>/ha</a:t>
              </a:r>
            </a:p>
          </p:txBody>
        </p:sp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1749" y="1303069"/>
              <a:ext cx="527861" cy="599278"/>
            </a:xfrm>
            <a:prstGeom prst="rect">
              <a:avLst/>
            </a:prstGeom>
          </p:spPr>
        </p:pic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5598" y="2871177"/>
              <a:ext cx="379772" cy="622577"/>
            </a:xfrm>
            <a:prstGeom prst="rect">
              <a:avLst/>
            </a:prstGeom>
          </p:spPr>
        </p:pic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1749" y="4681756"/>
              <a:ext cx="624151" cy="461916"/>
            </a:xfrm>
            <a:prstGeom prst="rect">
              <a:avLst/>
            </a:prstGeom>
          </p:spPr>
        </p:pic>
      </p:grpSp>
      <p:sp>
        <p:nvSpPr>
          <p:cNvPr id="77" name="Rectangle 76"/>
          <p:cNvSpPr/>
          <p:nvPr/>
        </p:nvSpPr>
        <p:spPr>
          <a:xfrm>
            <a:off x="5497656" y="1200958"/>
            <a:ext cx="4113660" cy="54915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 77"/>
          <p:cNvSpPr/>
          <p:nvPr/>
        </p:nvSpPr>
        <p:spPr>
          <a:xfrm>
            <a:off x="9590429" y="1433832"/>
            <a:ext cx="663677" cy="4860823"/>
          </a:xfrm>
          <a:custGeom>
            <a:avLst/>
            <a:gdLst>
              <a:gd name="connsiteX0" fmla="*/ 0 w 663677"/>
              <a:gd name="connsiteY0" fmla="*/ 0 h 4822723"/>
              <a:gd name="connsiteX1" fmla="*/ 73742 w 663677"/>
              <a:gd name="connsiteY1" fmla="*/ 2035278 h 4822723"/>
              <a:gd name="connsiteX2" fmla="*/ 206477 w 663677"/>
              <a:gd name="connsiteY2" fmla="*/ 2831691 h 4822723"/>
              <a:gd name="connsiteX3" fmla="*/ 663677 w 663677"/>
              <a:gd name="connsiteY3" fmla="*/ 3996813 h 4822723"/>
              <a:gd name="connsiteX4" fmla="*/ 44245 w 663677"/>
              <a:gd name="connsiteY4" fmla="*/ 4822723 h 4822723"/>
              <a:gd name="connsiteX5" fmla="*/ 0 w 663677"/>
              <a:gd name="connsiteY5" fmla="*/ 0 h 4822723"/>
              <a:gd name="connsiteX0" fmla="*/ 0 w 663677"/>
              <a:gd name="connsiteY0" fmla="*/ 0 h 4852356"/>
              <a:gd name="connsiteX1" fmla="*/ 73742 w 663677"/>
              <a:gd name="connsiteY1" fmla="*/ 2035278 h 4852356"/>
              <a:gd name="connsiteX2" fmla="*/ 206477 w 663677"/>
              <a:gd name="connsiteY2" fmla="*/ 2831691 h 4852356"/>
              <a:gd name="connsiteX3" fmla="*/ 663677 w 663677"/>
              <a:gd name="connsiteY3" fmla="*/ 3996813 h 4852356"/>
              <a:gd name="connsiteX4" fmla="*/ 14611 w 663677"/>
              <a:gd name="connsiteY4" fmla="*/ 4852356 h 4852356"/>
              <a:gd name="connsiteX5" fmla="*/ 0 w 663677"/>
              <a:gd name="connsiteY5" fmla="*/ 0 h 4852356"/>
              <a:gd name="connsiteX0" fmla="*/ 0 w 663677"/>
              <a:gd name="connsiteY0" fmla="*/ 0 h 4860823"/>
              <a:gd name="connsiteX1" fmla="*/ 73742 w 663677"/>
              <a:gd name="connsiteY1" fmla="*/ 2035278 h 4860823"/>
              <a:gd name="connsiteX2" fmla="*/ 206477 w 663677"/>
              <a:gd name="connsiteY2" fmla="*/ 2831691 h 4860823"/>
              <a:gd name="connsiteX3" fmla="*/ 663677 w 663677"/>
              <a:gd name="connsiteY3" fmla="*/ 3996813 h 4860823"/>
              <a:gd name="connsiteX4" fmla="*/ 1911 w 663677"/>
              <a:gd name="connsiteY4" fmla="*/ 4860823 h 4860823"/>
              <a:gd name="connsiteX5" fmla="*/ 0 w 663677"/>
              <a:gd name="connsiteY5" fmla="*/ 0 h 486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3677" h="4860823">
                <a:moveTo>
                  <a:pt x="0" y="0"/>
                </a:moveTo>
                <a:lnTo>
                  <a:pt x="73742" y="2035278"/>
                </a:lnTo>
                <a:lnTo>
                  <a:pt x="206477" y="2831691"/>
                </a:lnTo>
                <a:lnTo>
                  <a:pt x="663677" y="3996813"/>
                </a:lnTo>
                <a:lnTo>
                  <a:pt x="1911" y="4860823"/>
                </a:lnTo>
                <a:cubicBezTo>
                  <a:pt x="-2959" y="3243371"/>
                  <a:pt x="4870" y="1617452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 78"/>
          <p:cNvSpPr/>
          <p:nvPr/>
        </p:nvSpPr>
        <p:spPr>
          <a:xfrm>
            <a:off x="9612139" y="5427406"/>
            <a:ext cx="637988" cy="855407"/>
          </a:xfrm>
          <a:custGeom>
            <a:avLst/>
            <a:gdLst>
              <a:gd name="connsiteX0" fmla="*/ 368710 w 368710"/>
              <a:gd name="connsiteY0" fmla="*/ 0 h 486697"/>
              <a:gd name="connsiteX1" fmla="*/ 0 w 368710"/>
              <a:gd name="connsiteY1" fmla="*/ 486697 h 48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8710" h="486697">
                <a:moveTo>
                  <a:pt x="368710" y="0"/>
                </a:moveTo>
                <a:lnTo>
                  <a:pt x="0" y="486697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 79"/>
          <p:cNvSpPr/>
          <p:nvPr/>
        </p:nvSpPr>
        <p:spPr>
          <a:xfrm>
            <a:off x="9612139" y="1415845"/>
            <a:ext cx="637988" cy="4011561"/>
          </a:xfrm>
          <a:custGeom>
            <a:avLst/>
            <a:gdLst>
              <a:gd name="connsiteX0" fmla="*/ 623240 w 623240"/>
              <a:gd name="connsiteY0" fmla="*/ 4395020 h 4395020"/>
              <a:gd name="connsiteX1" fmla="*/ 92298 w 623240"/>
              <a:gd name="connsiteY1" fmla="*/ 2639961 h 4395020"/>
              <a:gd name="connsiteX2" fmla="*/ 3807 w 623240"/>
              <a:gd name="connsiteY2" fmla="*/ 0 h 439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240" h="4395020">
                <a:moveTo>
                  <a:pt x="623240" y="4395020"/>
                </a:moveTo>
                <a:cubicBezTo>
                  <a:pt x="409388" y="3883742"/>
                  <a:pt x="195537" y="3372464"/>
                  <a:pt x="92298" y="2639961"/>
                </a:cubicBezTo>
                <a:cubicBezTo>
                  <a:pt x="-10941" y="1907458"/>
                  <a:pt x="-3567" y="953729"/>
                  <a:pt x="3807" y="0"/>
                </a:cubicBez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379" y="3407189"/>
            <a:ext cx="811629" cy="462031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1410900" y="3350398"/>
            <a:ext cx="2749298" cy="61414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3367" y="4711778"/>
            <a:ext cx="2682945" cy="20607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-60349" y="5247309"/>
            <a:ext cx="2797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bg1"/>
                </a:solidFill>
              </a:rPr>
              <a:t>Conversion of </a:t>
            </a:r>
            <a:r>
              <a:rPr lang="fr-FR" dirty="0" err="1">
                <a:solidFill>
                  <a:schemeClr val="bg1"/>
                </a:solidFill>
              </a:rPr>
              <a:t>cropland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into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pastureland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 err="1">
                <a:solidFill>
                  <a:schemeClr val="bg1"/>
                </a:solidFill>
              </a:rPr>
              <a:t>increased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legume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share</a:t>
            </a:r>
            <a:r>
              <a:rPr lang="fr-FR" dirty="0">
                <a:solidFill>
                  <a:schemeClr val="bg1"/>
                </a:solidFill>
              </a:rPr>
              <a:t> in cover </a:t>
            </a:r>
            <a:r>
              <a:rPr lang="fr-FR" dirty="0" err="1">
                <a:solidFill>
                  <a:schemeClr val="bg1"/>
                </a:solidFill>
              </a:rPr>
              <a:t>crops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6853" y="6326921"/>
            <a:ext cx="2849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Reduction of </a:t>
            </a:r>
            <a:r>
              <a:rPr lang="fr-FR" dirty="0" err="1">
                <a:solidFill>
                  <a:schemeClr val="bg1"/>
                </a:solidFill>
              </a:rPr>
              <a:t>fertilizer</a:t>
            </a:r>
            <a:r>
              <a:rPr lang="fr-FR" dirty="0">
                <a:solidFill>
                  <a:schemeClr val="bg1"/>
                </a:solidFill>
              </a:rPr>
              <a:t> inputs</a:t>
            </a:r>
          </a:p>
        </p:txBody>
      </p:sp>
      <p:pic>
        <p:nvPicPr>
          <p:cNvPr id="84" name="Image 83"/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3234" y="5617912"/>
            <a:ext cx="1108974" cy="378059"/>
          </a:xfrm>
          <a:prstGeom prst="rect">
            <a:avLst/>
          </a:prstGeom>
        </p:spPr>
      </p:pic>
      <p:sp>
        <p:nvSpPr>
          <p:cNvPr id="85" name="ZoneTexte 84"/>
          <p:cNvSpPr txBox="1"/>
          <p:nvPr/>
        </p:nvSpPr>
        <p:spPr>
          <a:xfrm>
            <a:off x="5929542" y="1214201"/>
            <a:ext cx="3761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Greenhouse</a:t>
            </a:r>
            <a:r>
              <a:rPr lang="fr-FR" sz="2000" dirty="0"/>
              <a:t> </a:t>
            </a:r>
            <a:r>
              <a:rPr lang="fr-FR" sz="2000" dirty="0" err="1"/>
              <a:t>gas</a:t>
            </a:r>
            <a:r>
              <a:rPr lang="fr-FR" sz="2000" dirty="0"/>
              <a:t> </a:t>
            </a:r>
            <a:r>
              <a:rPr lang="fr-FR" sz="2000" dirty="0" err="1"/>
              <a:t>emission</a:t>
            </a:r>
            <a:r>
              <a:rPr lang="fr-FR" sz="2000" dirty="0"/>
              <a:t> changes</a:t>
            </a:r>
          </a:p>
        </p:txBody>
      </p:sp>
      <p:pic>
        <p:nvPicPr>
          <p:cNvPr id="86" name="Image 8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42" y="1269897"/>
            <a:ext cx="429501" cy="333324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 rotWithShape="1"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2146" y="5045910"/>
            <a:ext cx="546656" cy="28876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21707" y="2451406"/>
            <a:ext cx="457240" cy="384081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14760" y="3374816"/>
            <a:ext cx="457240" cy="384081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8428" y="4361931"/>
            <a:ext cx="849087" cy="205836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2828" y="4623463"/>
            <a:ext cx="916232" cy="610821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110" y="5196121"/>
            <a:ext cx="664363" cy="394743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-105262" y="4772561"/>
            <a:ext cx="290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Reduction</a:t>
            </a:r>
            <a:r>
              <a:rPr lang="fr-FR" dirty="0">
                <a:solidFill>
                  <a:schemeClr val="bg1"/>
                </a:solidFill>
              </a:rPr>
              <a:t> of </a:t>
            </a:r>
            <a:r>
              <a:rPr lang="fr-FR" dirty="0" err="1">
                <a:solidFill>
                  <a:schemeClr val="bg1"/>
                </a:solidFill>
              </a:rPr>
              <a:t>mechanization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2686312" y="4770250"/>
            <a:ext cx="290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Reduction</a:t>
            </a:r>
            <a:r>
              <a:rPr lang="fr-FR" dirty="0">
                <a:solidFill>
                  <a:schemeClr val="bg1"/>
                </a:solidFill>
              </a:rPr>
              <a:t> of </a:t>
            </a:r>
            <a:r>
              <a:rPr lang="fr-FR" dirty="0" err="1">
                <a:solidFill>
                  <a:schemeClr val="bg1"/>
                </a:solidFill>
              </a:rPr>
              <a:t>mechanization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02" t="13639" r="33057" b="32242"/>
          <a:stretch/>
        </p:blipFill>
        <p:spPr>
          <a:xfrm>
            <a:off x="8367359" y="6224145"/>
            <a:ext cx="265942" cy="174866"/>
          </a:xfrm>
          <a:prstGeom prst="rect">
            <a:avLst/>
          </a:prstGeom>
        </p:spPr>
      </p:pic>
      <p:sp>
        <p:nvSpPr>
          <p:cNvPr id="96" name="Espace réservé du numéro de diapositive 3"/>
          <p:cNvSpPr txBox="1">
            <a:spLocks/>
          </p:cNvSpPr>
          <p:nvPr/>
        </p:nvSpPr>
        <p:spPr>
          <a:xfrm>
            <a:off x="9437262" y="49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73E09-3A98-4423-AE24-DF6710FA337E}" type="slidenum">
              <a:rPr lang="fr-FR" sz="1600" smtClean="0">
                <a:solidFill>
                  <a:schemeClr val="bg1"/>
                </a:solidFill>
              </a:rPr>
              <a:pPr/>
              <a:t>10</a:t>
            </a:fld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9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6" grpId="0"/>
      <p:bldP spid="34" grpId="0"/>
      <p:bldP spid="45" grpId="0"/>
      <p:bldP spid="47" grpId="0"/>
      <p:bldP spid="44" grpId="0"/>
      <p:bldP spid="48" grpId="0"/>
      <p:bldP spid="49" grpId="0"/>
      <p:bldP spid="4" grpId="0"/>
      <p:bldP spid="5" grpId="0"/>
      <p:bldP spid="55" grpId="0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51" grpId="0"/>
      <p:bldP spid="9" grpId="0"/>
      <p:bldP spid="85" grpId="0"/>
      <p:bldP spid="93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750" y="2278504"/>
            <a:ext cx="7920911" cy="43321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8067" y="1278130"/>
            <a:ext cx="78928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tx2"/>
                </a:solidFill>
                <a:sym typeface="Wingdings" panose="05000000000000000000" pitchFamily="2" charset="2"/>
              </a:rPr>
              <a:t>The question of the </a:t>
            </a:r>
            <a:r>
              <a:rPr lang="fr-FR" sz="2800" dirty="0" err="1">
                <a:solidFill>
                  <a:schemeClr val="tx2"/>
                </a:solidFill>
                <a:sym typeface="Wingdings" panose="05000000000000000000" pitchFamily="2" charset="2"/>
              </a:rPr>
              <a:t>sustainability</a:t>
            </a:r>
            <a:r>
              <a:rPr lang="fr-FR" sz="2800" dirty="0">
                <a:solidFill>
                  <a:schemeClr val="tx2"/>
                </a:solidFill>
                <a:sym typeface="Wingdings" panose="05000000000000000000" pitchFamily="2" charset="2"/>
              </a:rPr>
              <a:t> of </a:t>
            </a:r>
            <a:r>
              <a:rPr lang="fr-FR" sz="2800" dirty="0" err="1">
                <a:solidFill>
                  <a:schemeClr val="tx2"/>
                </a:solidFill>
                <a:sym typeface="Wingdings" panose="05000000000000000000" pitchFamily="2" charset="2"/>
              </a:rPr>
              <a:t>livestock</a:t>
            </a:r>
            <a:r>
              <a:rPr lang="fr-FR" sz="28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800" dirty="0" err="1">
                <a:solidFill>
                  <a:schemeClr val="tx2"/>
                </a:solidFill>
                <a:sym typeface="Wingdings" panose="05000000000000000000" pitchFamily="2" charset="2"/>
              </a:rPr>
              <a:t>reintegration</a:t>
            </a:r>
            <a:r>
              <a:rPr lang="fr-FR" sz="28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800" dirty="0" err="1">
                <a:solidFill>
                  <a:schemeClr val="tx2"/>
                </a:solidFill>
                <a:sym typeface="Wingdings" panose="05000000000000000000" pitchFamily="2" charset="2"/>
              </a:rPr>
              <a:t>is</a:t>
            </a:r>
            <a:r>
              <a:rPr lang="fr-FR" sz="2800" dirty="0">
                <a:solidFill>
                  <a:schemeClr val="tx2"/>
                </a:solidFill>
                <a:sym typeface="Wingdings" panose="05000000000000000000" pitchFamily="2" charset="2"/>
              </a:rPr>
              <a:t> not straight to </a:t>
            </a:r>
            <a:r>
              <a:rPr lang="fr-FR" sz="2800" dirty="0" err="1">
                <a:solidFill>
                  <a:schemeClr val="tx2"/>
                </a:solidFill>
                <a:sym typeface="Wingdings" panose="05000000000000000000" pitchFamily="2" charset="2"/>
              </a:rPr>
              <a:t>answer</a:t>
            </a:r>
            <a:endParaRPr lang="fr-FR" sz="280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067" y="2764572"/>
            <a:ext cx="77004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It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depends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on the changes made in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farming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practices,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themselves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conditioned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by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farmers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’ motivations,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sociotechnical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contexts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and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emerging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opportunities</a:t>
            </a:r>
            <a:endParaRPr lang="fr-FR" sz="20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If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subsequent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adaptations of the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cropping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system are made to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promote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synergistic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interactions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between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crop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and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livestock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enterprises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,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reintegrating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livestock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onto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specialized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crop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farms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can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be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a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sustainable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option for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livestock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farming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in the future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Further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quantification of the impacts of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reintegrating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livestock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on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farm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sustainability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is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needed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to support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their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schemeClr val="tx2"/>
                </a:solidFill>
                <a:sym typeface="Wingdings" panose="05000000000000000000" pitchFamily="2" charset="2"/>
              </a:rPr>
              <a:t>scaling</a:t>
            </a:r>
            <a:r>
              <a:rPr lang="fr-FR" sz="2000" dirty="0">
                <a:solidFill>
                  <a:schemeClr val="tx2"/>
                </a:solidFill>
                <a:sym typeface="Wingdings" panose="05000000000000000000" pitchFamily="2" charset="2"/>
              </a:rPr>
              <a:t> up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412" y="839973"/>
            <a:ext cx="4322617" cy="324196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2881" y="4074695"/>
            <a:ext cx="4312491" cy="27833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9318"/>
            <a:ext cx="12192000" cy="107127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latin typeface="+mj-lt"/>
              </a:rPr>
              <a:t>Key </a:t>
            </a:r>
            <a:r>
              <a:rPr lang="fr-FR" sz="4000" dirty="0" err="1">
                <a:latin typeface="+mj-lt"/>
              </a:rPr>
              <a:t>take</a:t>
            </a:r>
            <a:r>
              <a:rPr lang="fr-FR" sz="4000" dirty="0">
                <a:latin typeface="+mj-lt"/>
              </a:rPr>
              <a:t> home messages</a:t>
            </a:r>
          </a:p>
        </p:txBody>
      </p:sp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9462815" y="1611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73E09-3A98-4423-AE24-DF6710FA337E}" type="slidenum">
              <a:rPr lang="fr-FR" sz="1600" smtClean="0">
                <a:solidFill>
                  <a:schemeClr val="bg1"/>
                </a:solidFill>
              </a:rPr>
              <a:pPr/>
              <a:t>11</a:t>
            </a:fld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858" y="0"/>
            <a:ext cx="8722142" cy="6313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38925" y="1789051"/>
            <a:ext cx="7383003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Thank you for your attention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4638925" y="4445729"/>
            <a:ext cx="7553074" cy="630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clementine.meunier@inrae.fr</a:t>
            </a: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9448800" y="947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73E09-3A98-4423-AE24-DF6710FA337E}" type="slidenum">
              <a:rPr lang="fr-FR" sz="1600" smtClean="0">
                <a:solidFill>
                  <a:schemeClr val="bg1"/>
                </a:solidFill>
              </a:rPr>
              <a:pPr/>
              <a:t>12</a:t>
            </a:fld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160" y="6377518"/>
            <a:ext cx="1418705" cy="374627"/>
          </a:xfrm>
          <a:prstGeom prst="rect">
            <a:avLst/>
          </a:prstGeom>
        </p:spPr>
      </p:pic>
      <p:sp>
        <p:nvSpPr>
          <p:cNvPr id="15" name="Sous-titre 2"/>
          <p:cNvSpPr txBox="1">
            <a:spLocks/>
          </p:cNvSpPr>
          <p:nvPr/>
        </p:nvSpPr>
        <p:spPr>
          <a:xfrm>
            <a:off x="248371" y="6392433"/>
            <a:ext cx="1787204" cy="375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2"/>
                </a:solidFill>
              </a:rPr>
              <a:t>28/08/2024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450" y="6321166"/>
            <a:ext cx="1264844" cy="49075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53889" y="3713857"/>
            <a:ext cx="7553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Clémentine Meunier </a:t>
            </a:r>
            <a:endParaRPr lang="fr-FR" sz="20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876"/>
            <a:ext cx="4638960" cy="630293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E7EDF1"/>
              </a:clrFrom>
              <a:clrTo>
                <a:srgbClr val="E7ED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5735" y="6298057"/>
            <a:ext cx="1682739" cy="53355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629" y="6408427"/>
            <a:ext cx="1088298" cy="3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318"/>
            <a:ext cx="12192000" cy="107127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latin typeface="+mj-lt"/>
              </a:rPr>
              <a:t>A few </a:t>
            </a:r>
            <a:r>
              <a:rPr lang="fr-FR" sz="4000" dirty="0" err="1">
                <a:latin typeface="+mj-lt"/>
              </a:rPr>
              <a:t>references</a:t>
            </a:r>
            <a:r>
              <a:rPr lang="fr-FR" sz="4000" dirty="0">
                <a:latin typeface="+mj-lt"/>
              </a:rPr>
              <a:t> (1/2)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584776"/>
            <a:ext cx="12192000" cy="465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AGRESTE, 2020. Recensement Général Agricole.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Ballot, R.,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Guilpart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N., Jeuffroy, M., 2022. The first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dominant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sequences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Union over 2012-2018.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Earth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Data 1–26.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Garrett, R.D., Ryschawy, J., Bell, L.W.,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Cortner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O., Ferreira, J.,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Garik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A.V.N., Gil, J.D.B., Klerkx, L., Moraine, M., Peterson, C.A., Dos Reis, J.C.,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Valentim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J.F., 2020. Drivers of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decoupling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recoupling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livestock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territorial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Soc. 25.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https://doi.org/10.5751/ES-11412-250124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Lassaletta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L., García-Gómez, H., Gimeno, B.S.,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Rovira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V., 2009. Agriculture-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induced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nitrate concentrations in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stream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waters of a large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Mediterranean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catchment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over 25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(1981-2005).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Total Environ. 407, 6034–6043.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https://doi.org/10.1016/j.scitotenv.2009.08.002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Lemaire, G.,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Franzluebbers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Carvalho, P.C. de F.,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Dedieu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B., 2014. Integrated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crop-livestock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synergy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agricultural production and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Agric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Ecosyst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Environ. 190, 4–8.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https://doi.org/10.1016/j.agee.2013.08.009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Martin, G., Moraine, M., Ryschawy, J., Magne, M.A., Asai, M., Sarthou, J.P., Duru, M.,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Therond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O., 2016.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livestock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beyond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Dev. 36.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https://doi.org/10.1007/s13593-016-0390-x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Meunier, C., Martin, G., Barnaud, C., Ryschawy, J., 2024.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Bucking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trend :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farmers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 motivations for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reintegrating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livestock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Agric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214.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https://doi.org/10.1016/j.agsy.2023.103820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9448800" y="29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73E09-3A98-4423-AE24-DF6710FA337E}" type="slidenum">
              <a:rPr lang="fr-FR" sz="1600" smtClean="0">
                <a:solidFill>
                  <a:schemeClr val="bg1"/>
                </a:solidFill>
              </a:rPr>
              <a:pPr/>
              <a:t>13</a:t>
            </a:fld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318"/>
            <a:ext cx="12192000" cy="107127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latin typeface="+mj-lt"/>
              </a:rPr>
              <a:t>A few </a:t>
            </a:r>
            <a:r>
              <a:rPr lang="fr-FR" sz="4000" dirty="0" err="1">
                <a:latin typeface="+mj-lt"/>
              </a:rPr>
              <a:t>references</a:t>
            </a:r>
            <a:r>
              <a:rPr lang="fr-FR" sz="4000" dirty="0">
                <a:latin typeface="+mj-lt"/>
              </a:rPr>
              <a:t> (2/2)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434874"/>
            <a:ext cx="12192000" cy="491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Peterson, C.A.,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Deiss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L., Gaudin, A.C.M., 2020. Commercial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crop-livestock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comparable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yields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specialized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production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meta-analysis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 15, 1–25.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https://doi.org/10.1371/journal.pone.0231840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Ryschawy, J., Tiffany, S., Gaudin, A., Niles, M.T., Garrett, R.D., 2021.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Moving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niche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agroecological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initiatives to the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mainstream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case-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sheep-vineyard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California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Land use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109.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https://doi.org/10.1016/j.landusepol.2021.105680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Salembier, C.,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Segrestin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B., Weil, B., Jeuffroy, M.,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Cadoux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2021. A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tracking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farmers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 innovations to support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farming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system design.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Dev. 41:61.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https://doi.org/10.1007/s13593-021-00713-z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Torpman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Röös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E., 2024. Are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Needed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Food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Efficient Resource Use, and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Cropping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An Argumentation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Livestock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Farming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Food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Ethics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9, 1–24.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https://doi.org/10.1007/s41055-024-00147-9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Veysset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Lherm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Bébin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Roulenc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2014. Mixed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crop-livestock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farming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way to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beef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Commercial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questions and perspectives. Animal 8, 1218–1228.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https://doi.org/10.1017/S1751731114000378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Zahm, F., Barbier, J.M., Cohen, S.,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Boureau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Girard, S.,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Carayon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D., Alonso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Ugaglia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Del’homme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Gafsi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Gasseli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P., Guichard, L., Loyce, C.,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Manneville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Redlingshöfer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B., 2019. IDEA4 : une méthode de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diagnosticpour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une évaluation clinique de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ladurabilité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agriculture 39–51.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Zahm, F., Girard, S., Alonso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Ugaglia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Barbier, J.M.,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Boureau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Carayon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D., Cohen, S.,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Del’homme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Gafsi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Gasselin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Guichard, L., Loyce, C.,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Manneville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Redlingshöfer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B., Rodrigues, I., 2023. La Méthode IDEA4 – Indicateurs de durabilité des exploitations agricoles. Principes &amp; guide d’utilisation. Évaluer la durabilité de l’exploitation agricole,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Éducagri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é.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9448800" y="1611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73E09-3A98-4423-AE24-DF6710FA337E}" type="slidenum">
              <a:rPr lang="fr-FR" sz="1600" smtClean="0">
                <a:solidFill>
                  <a:schemeClr val="bg1"/>
                </a:solidFill>
              </a:rPr>
              <a:pPr/>
              <a:t>14</a:t>
            </a:fld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-9318"/>
            <a:ext cx="12192000" cy="7205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An </a:t>
            </a:r>
            <a:r>
              <a:rPr lang="fr-FR" sz="3200" dirty="0" err="1">
                <a:solidFill>
                  <a:schemeClr val="bg1"/>
                </a:solidFill>
              </a:rPr>
              <a:t>ongoing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disconnection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between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crop</a:t>
            </a:r>
            <a:r>
              <a:rPr lang="fr-FR" sz="3200" dirty="0">
                <a:solidFill>
                  <a:schemeClr val="bg1"/>
                </a:solidFill>
              </a:rPr>
              <a:t> and </a:t>
            </a:r>
            <a:r>
              <a:rPr lang="fr-FR" sz="3200" dirty="0" err="1">
                <a:solidFill>
                  <a:schemeClr val="bg1"/>
                </a:solidFill>
              </a:rPr>
              <a:t>livestock</a:t>
            </a:r>
            <a:r>
              <a:rPr lang="fr-FR" sz="3200" dirty="0">
                <a:solidFill>
                  <a:schemeClr val="bg1"/>
                </a:solidFill>
              </a:rPr>
              <a:t> production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27767" y="2490124"/>
            <a:ext cx="209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Mixed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farms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57117" y="4611799"/>
            <a:ext cx="384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Specialized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crop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livestock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farms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2120643" y="3454721"/>
            <a:ext cx="0" cy="70946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61985">
            <a:off x="3135796" y="2287099"/>
            <a:ext cx="929924" cy="82061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082703" y="748714"/>
            <a:ext cx="207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At the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farm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level</a:t>
            </a: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397087" y="748714"/>
            <a:ext cx="2551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At the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regional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level</a:t>
            </a: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571097" flipH="1" flipV="1">
            <a:off x="3805398" y="624144"/>
            <a:ext cx="1571586" cy="1386844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6295869" y="6531232"/>
            <a:ext cx="607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(AGRESTE, 2020 ; Garrett, 2020 ; Lemaire, 2014 ; Martin, 2016 ; </a:t>
            </a:r>
            <a:r>
              <a:rPr lang="fr-FR" sz="1400" dirty="0" err="1"/>
              <a:t>Veysset</a:t>
            </a:r>
            <a:r>
              <a:rPr lang="fr-FR" sz="1400" dirty="0"/>
              <a:t>, 2014 )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17" y="3330079"/>
            <a:ext cx="1033764" cy="8341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706" y="3346647"/>
            <a:ext cx="857624" cy="85762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01" y="1148824"/>
            <a:ext cx="2195921" cy="122344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6533" y="1617050"/>
            <a:ext cx="3288331" cy="3315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ZoneTexte 37"/>
          <p:cNvSpPr txBox="1"/>
          <p:nvPr/>
        </p:nvSpPr>
        <p:spPr>
          <a:xfrm>
            <a:off x="6096026" y="1294324"/>
            <a:ext cx="210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Grain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crops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(% UAA)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8889621" y="1303588"/>
            <a:ext cx="328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 / ha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320953" y="4981131"/>
            <a:ext cx="3402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(MAAF – 2012 – IGN Géo Fla 2010 – Agreste – Recensement agricole 2010 / Traitement INRA SMART – LERECO)</a:t>
            </a: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338015" flipH="1">
            <a:off x="47797" y="2302828"/>
            <a:ext cx="929924" cy="8206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9620" y="1626134"/>
            <a:ext cx="3281979" cy="33068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9620" y="4476859"/>
            <a:ext cx="856678" cy="471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87623" y="4984031"/>
            <a:ext cx="288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(Eurostat 2010 - Traitement RMT Economie des filières animales)</a:t>
            </a: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388551"/>
              </p:ext>
            </p:extLst>
          </p:nvPr>
        </p:nvGraphicFramePr>
        <p:xfrm>
          <a:off x="270547" y="5212111"/>
          <a:ext cx="4320644" cy="12192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311053">
                  <a:extLst>
                    <a:ext uri="{9D8B030D-6E8A-4147-A177-3AD203B41FA5}">
                      <a16:colId xmlns:a16="http://schemas.microsoft.com/office/drawing/2014/main" val="2575271457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2677048658"/>
                    </a:ext>
                  </a:extLst>
                </a:gridCol>
                <a:gridCol w="1081543">
                  <a:extLst>
                    <a:ext uri="{9D8B030D-6E8A-4147-A177-3AD203B41FA5}">
                      <a16:colId xmlns:a16="http://schemas.microsoft.com/office/drawing/2014/main" val="1847975254"/>
                    </a:ext>
                  </a:extLst>
                </a:gridCol>
              </a:tblGrid>
              <a:tr h="25969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Farms</a:t>
                      </a:r>
                      <a:r>
                        <a:rPr lang="fr-FR" sz="1400" dirty="0"/>
                        <a:t> (% of</a:t>
                      </a:r>
                      <a:r>
                        <a:rPr lang="fr-FR" sz="1400" baseline="0" dirty="0"/>
                        <a:t> french </a:t>
                      </a:r>
                      <a:r>
                        <a:rPr lang="fr-FR" sz="1400" baseline="0" dirty="0" err="1"/>
                        <a:t>Farms</a:t>
                      </a:r>
                      <a:r>
                        <a:rPr lang="fr-FR" sz="1400" dirty="0"/>
                        <a:t>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1988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2020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150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860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Crops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20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Livestock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729195"/>
                  </a:ext>
                </a:extLst>
              </a:tr>
            </a:tbl>
          </a:graphicData>
        </a:graphic>
      </p:graphicFrame>
      <p:sp>
        <p:nvSpPr>
          <p:cNvPr id="25" name="Espace réservé du numéro de diapositive 68"/>
          <p:cNvSpPr txBox="1">
            <a:spLocks/>
          </p:cNvSpPr>
          <p:nvPr/>
        </p:nvSpPr>
        <p:spPr>
          <a:xfrm>
            <a:off x="9273989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B4111-42CF-49E3-8B38-37523E538329}" type="slidenum">
              <a:rPr lang="fr-FR" sz="1800" smtClean="0">
                <a:solidFill>
                  <a:schemeClr val="bg1"/>
                </a:solidFill>
              </a:rPr>
              <a:pPr/>
              <a:t>2</a:t>
            </a:fld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8" grpId="0"/>
      <p:bldP spid="4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00" y="2606409"/>
            <a:ext cx="5259790" cy="37408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561937" y="6539366"/>
            <a:ext cx="3786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(Ballot, 2023 ; </a:t>
            </a:r>
            <a:r>
              <a:rPr lang="fr-FR" sz="1400" dirty="0" err="1"/>
              <a:t>Lassaletta</a:t>
            </a:r>
            <a:r>
              <a:rPr lang="fr-FR" sz="1400" dirty="0"/>
              <a:t>, 2014 ; Peterson, 2020)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641" y="2857756"/>
            <a:ext cx="859363" cy="7900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-9318"/>
            <a:ext cx="12192000" cy="7205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A </a:t>
            </a:r>
            <a:r>
              <a:rPr lang="fr-FR" sz="3200" dirty="0" err="1">
                <a:solidFill>
                  <a:schemeClr val="bg1"/>
                </a:solidFill>
              </a:rPr>
              <a:t>specialization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coming</a:t>
            </a:r>
            <a:r>
              <a:rPr lang="fr-FR" sz="3200" dirty="0">
                <a:solidFill>
                  <a:schemeClr val="bg1"/>
                </a:solidFill>
              </a:rPr>
              <a:t> with high </a:t>
            </a:r>
            <a:r>
              <a:rPr lang="fr-FR" sz="3200" dirty="0" err="1">
                <a:solidFill>
                  <a:schemeClr val="bg1"/>
                </a:solidFill>
              </a:rPr>
              <a:t>environmental</a:t>
            </a:r>
            <a:r>
              <a:rPr lang="fr-FR" sz="3200" dirty="0">
                <a:solidFill>
                  <a:schemeClr val="bg1"/>
                </a:solidFill>
              </a:rPr>
              <a:t> impacts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979" y="804063"/>
            <a:ext cx="5676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A decrease of </a:t>
            </a:r>
            <a:r>
              <a:rPr lang="en-GB" sz="2000">
                <a:solidFill>
                  <a:schemeClr val="tx2">
                    <a:lumMod val="75000"/>
                  </a:schemeClr>
                </a:solidFill>
              </a:rPr>
              <a:t>fodder </a:t>
            </a:r>
            <a:r>
              <a:rPr lang="en-GB" sz="2000">
                <a:solidFill>
                  <a:schemeClr val="tx2">
                    <a:lumMod val="75000"/>
                  </a:schemeClr>
                </a:solidFill>
              </a:rPr>
              <a:t>legumes</a:t>
            </a:r>
            <a:r>
              <a:rPr lang="en-GB" sz="200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crop rotations</a:t>
            </a: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048495" y="1395156"/>
            <a:ext cx="3286512" cy="1170625"/>
            <a:chOff x="210512" y="4904742"/>
            <a:chExt cx="3286512" cy="1170625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512" y="5120280"/>
              <a:ext cx="352742" cy="768474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5680" y="5252850"/>
              <a:ext cx="1008347" cy="526094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935174">
              <a:off x="815890" y="5045723"/>
              <a:ext cx="562436" cy="496321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8588586">
              <a:off x="699146" y="5559956"/>
              <a:ext cx="584069" cy="515411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5645" y="4904742"/>
              <a:ext cx="527650" cy="441675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09565" y="5400558"/>
              <a:ext cx="687459" cy="508122"/>
            </a:xfrm>
            <a:prstGeom prst="rect">
              <a:avLst/>
            </a:prstGeom>
          </p:spPr>
        </p:pic>
        <p:cxnSp>
          <p:nvCxnSpPr>
            <p:cNvPr id="5" name="Connecteur droit 4"/>
            <p:cNvCxnSpPr/>
            <p:nvPr/>
          </p:nvCxnSpPr>
          <p:spPr>
            <a:xfrm>
              <a:off x="2714587" y="4935860"/>
              <a:ext cx="701777" cy="113592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6251703" y="804063"/>
            <a:ext cx="5700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Depriving specialized crop farms from the ecosystem services provided by fodder legumes and animals</a:t>
            </a: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92082" y="2501260"/>
            <a:ext cx="2832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Nitrogen fixation and supply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14783" y="2547897"/>
            <a:ext cx="2535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Soil quality improvement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11743" y="3597638"/>
            <a:ext cx="478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Biodiversity and improved pest and weed control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519" y="1542234"/>
            <a:ext cx="1783067" cy="96150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091" y="1563537"/>
            <a:ext cx="1750959" cy="98528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058" y="4053268"/>
            <a:ext cx="352742" cy="76847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637475" y="4843987"/>
            <a:ext cx="3168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Increased reliance on direct and indirect energy and nutrients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373" y="4320956"/>
            <a:ext cx="527650" cy="44167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919133" y="4816771"/>
            <a:ext cx="3296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Increased reliance on feed inputs</a:t>
            </a:r>
          </a:p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Excessive amount of manure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5"/>
          <a:stretch/>
        </p:blipFill>
        <p:spPr>
          <a:xfrm>
            <a:off x="9945796" y="4135831"/>
            <a:ext cx="509398" cy="519485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5805441" y="5676515"/>
            <a:ext cx="65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chemeClr val="tx2"/>
                </a:solidFill>
              </a:rPr>
              <a:t>Contributing</a:t>
            </a:r>
            <a:r>
              <a:rPr lang="fr-FR" sz="2000" dirty="0">
                <a:solidFill>
                  <a:schemeClr val="tx2"/>
                </a:solidFill>
              </a:rPr>
              <a:t> to </a:t>
            </a:r>
            <a:r>
              <a:rPr lang="en-GB" sz="2000" dirty="0">
                <a:solidFill>
                  <a:schemeClr val="tx2"/>
                </a:solidFill>
              </a:rPr>
              <a:t>disturbance of biogeochemical flows, water pollution, biodiversity loss, climate change</a:t>
            </a:r>
            <a:endParaRPr lang="fr-FR" sz="2000" dirty="0">
              <a:solidFill>
                <a:schemeClr val="tx2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628898" y="1733951"/>
            <a:ext cx="277585" cy="335894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2563333" y="1743264"/>
            <a:ext cx="237874" cy="418942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 44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2139">
            <a:off x="5507877" y="607290"/>
            <a:ext cx="837576" cy="1023704"/>
          </a:xfrm>
          <a:prstGeom prst="rect">
            <a:avLst/>
          </a:prstGeom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5927480" y="1511949"/>
            <a:ext cx="6166272" cy="248717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58607">
            <a:off x="8421621" y="4023044"/>
            <a:ext cx="822620" cy="1005424"/>
          </a:xfrm>
          <a:prstGeom prst="rect">
            <a:avLst/>
          </a:prstGeom>
          <a:ln>
            <a:noFill/>
          </a:ln>
        </p:spPr>
      </p:pic>
      <p:sp>
        <p:nvSpPr>
          <p:cNvPr id="49" name="Espace réservé du numéro de diapositive 3"/>
          <p:cNvSpPr txBox="1">
            <a:spLocks/>
          </p:cNvSpPr>
          <p:nvPr/>
        </p:nvSpPr>
        <p:spPr>
          <a:xfrm>
            <a:off x="9448800" y="947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73E09-3A98-4423-AE24-DF6710FA337E}" type="slidenum">
              <a:rPr lang="fr-FR" sz="1600" smtClean="0">
                <a:solidFill>
                  <a:schemeClr val="bg1"/>
                </a:solidFill>
              </a:rPr>
              <a:pPr/>
              <a:t>3</a:t>
            </a:fld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40" grpId="0"/>
      <p:bldP spid="42" grpId="0"/>
      <p:bldP spid="44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886" y="-9318"/>
            <a:ext cx="6453332" cy="68673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06" y="96982"/>
            <a:ext cx="6056394" cy="6761018"/>
          </a:xfrm>
        </p:spPr>
        <p:txBody>
          <a:bodyPr>
            <a:normAutofit/>
          </a:bodyPr>
          <a:lstStyle/>
          <a:p>
            <a:pPr algn="ctr"/>
            <a:r>
              <a:rPr lang="fr-FR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Bucking</a:t>
            </a:r>
            <a:r>
              <a:rPr lang="fr-F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 the trends of </a:t>
            </a:r>
            <a:r>
              <a:rPr lang="fr-FR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specialization</a:t>
            </a:r>
            <a:r>
              <a:rPr lang="fr-F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 and </a:t>
            </a:r>
            <a:r>
              <a:rPr lang="fr-FR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livestock</a:t>
            </a:r>
            <a:r>
              <a:rPr lang="fr-F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fr-FR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regression</a:t>
            </a:r>
            <a:r>
              <a:rPr lang="fr-F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fr-FR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some</a:t>
            </a:r>
            <a:r>
              <a:rPr lang="fr-F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fr-FR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crop</a:t>
            </a:r>
            <a:r>
              <a:rPr lang="fr-F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fr-FR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farmers</a:t>
            </a:r>
            <a:r>
              <a:rPr lang="fr-F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 are …</a:t>
            </a:r>
            <a:r>
              <a:rPr lang="fr-FR" sz="5400" dirty="0">
                <a:solidFill>
                  <a:schemeClr val="bg1"/>
                </a:solidFill>
                <a:latin typeface="Libre baskerville"/>
              </a:rPr>
              <a:t/>
            </a:r>
            <a:br>
              <a:rPr lang="fr-FR" sz="5400" dirty="0">
                <a:solidFill>
                  <a:schemeClr val="bg1"/>
                </a:solidFill>
                <a:latin typeface="Libre baskerville"/>
              </a:rPr>
            </a:br>
            <a:r>
              <a:rPr lang="fr-FR" sz="5400" dirty="0">
                <a:solidFill>
                  <a:schemeClr val="bg1"/>
                </a:solidFill>
                <a:latin typeface="Libre baskerville"/>
              </a:rPr>
              <a:t/>
            </a:r>
            <a:br>
              <a:rPr lang="fr-FR" sz="5400" dirty="0">
                <a:solidFill>
                  <a:schemeClr val="bg1"/>
                </a:solidFill>
                <a:latin typeface="Libre baskerville"/>
              </a:rPr>
            </a:br>
            <a:r>
              <a:rPr lang="fr-FR" sz="5400" dirty="0">
                <a:solidFill>
                  <a:schemeClr val="bg1"/>
                </a:solidFill>
                <a:latin typeface="Libre baskerville"/>
              </a:rPr>
              <a:t/>
            </a:r>
            <a:br>
              <a:rPr lang="fr-FR" sz="5400" dirty="0">
                <a:solidFill>
                  <a:schemeClr val="bg1"/>
                </a:solidFill>
                <a:latin typeface="Libre baskerville"/>
              </a:rPr>
            </a:br>
            <a:r>
              <a:rPr lang="fr-FR" sz="7200" dirty="0" err="1">
                <a:solidFill>
                  <a:schemeClr val="bg1"/>
                </a:solidFill>
                <a:latin typeface="Georgia" panose="02040502050405020303" pitchFamily="18" charset="0"/>
              </a:rPr>
              <a:t>Reintegrating</a:t>
            </a:r>
            <a:r>
              <a:rPr lang="fr-FR" sz="7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fr-FR" sz="7200" dirty="0" err="1">
                <a:solidFill>
                  <a:schemeClr val="bg1"/>
                </a:solidFill>
                <a:latin typeface="Georgia" panose="02040502050405020303" pitchFamily="18" charset="0"/>
              </a:rPr>
              <a:t>Livestock</a:t>
            </a:r>
            <a:r>
              <a:rPr lang="fr-FR" sz="7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fr-FR" sz="7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fr-FR" sz="7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785F-641C-4810-9577-627F7B15CCEA}" type="slidenum">
              <a:rPr lang="fr-FR" smtClean="0">
                <a:solidFill>
                  <a:schemeClr val="bg1"/>
                </a:solidFill>
              </a:rPr>
              <a:t>4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151" y="0"/>
            <a:ext cx="5878849" cy="6889077"/>
          </a:xfrm>
          <a:prstGeom prst="rect">
            <a:avLst/>
          </a:prstGeom>
        </p:spPr>
      </p:pic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39605" y="96982"/>
            <a:ext cx="340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73E09-3A98-4423-AE24-DF6710FA337E}" type="slidenum">
              <a:rPr lang="fr-FR" sz="1600" smtClean="0">
                <a:solidFill>
                  <a:schemeClr val="bg1"/>
                </a:solidFill>
              </a:rPr>
              <a:pPr/>
              <a:t>4</a:t>
            </a:fld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956307" y="881249"/>
            <a:ext cx="6235693" cy="312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2886" y="881249"/>
            <a:ext cx="5968423" cy="31264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585673" y="5803034"/>
            <a:ext cx="2743200" cy="365125"/>
          </a:xfrm>
        </p:spPr>
        <p:txBody>
          <a:bodyPr/>
          <a:lstStyle/>
          <a:p>
            <a:fld id="{D743785F-641C-4810-9577-627F7B15CCEA}" type="slidenum">
              <a:rPr lang="fr-FR" smtClean="0">
                <a:solidFill>
                  <a:schemeClr val="bg1"/>
                </a:solidFill>
              </a:rPr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10551" y="880261"/>
            <a:ext cx="5439217" cy="721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 err="1">
                <a:solidFill>
                  <a:schemeClr val="bg1"/>
                </a:solidFill>
                <a:latin typeface="+mn-lt"/>
              </a:rPr>
              <a:t>Systems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integrating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crop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livestock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enterprises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are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often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thought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to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be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sustainable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6872407" y="746828"/>
            <a:ext cx="5439217" cy="988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 err="1">
                <a:solidFill>
                  <a:schemeClr val="tx2"/>
                </a:solidFill>
                <a:latin typeface="+mn-lt"/>
              </a:rPr>
              <a:t>Farms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having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reintegrated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livestock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have been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understudied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by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research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to date</a:t>
            </a: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6469303" y="2016710"/>
            <a:ext cx="5439217" cy="1397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 err="1">
                <a:solidFill>
                  <a:schemeClr val="tx2"/>
                </a:solidFill>
                <a:latin typeface="+mn-lt"/>
              </a:rPr>
              <a:t>Livestock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production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highly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criticized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for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its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environmental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impacts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551" y="5248691"/>
            <a:ext cx="1166431" cy="1108685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520397" y="5475251"/>
            <a:ext cx="9897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err="1">
                <a:solidFill>
                  <a:schemeClr val="tx2"/>
                </a:solidFill>
              </a:rPr>
              <a:t>Characterizing</a:t>
            </a:r>
            <a:r>
              <a:rPr lang="fr-FR" sz="2400" dirty="0">
                <a:solidFill>
                  <a:schemeClr val="tx2"/>
                </a:solidFill>
              </a:rPr>
              <a:t> changes in </a:t>
            </a:r>
            <a:r>
              <a:rPr lang="fr-FR" sz="2400" dirty="0" err="1">
                <a:solidFill>
                  <a:schemeClr val="tx2"/>
                </a:solidFill>
              </a:rPr>
              <a:t>farming</a:t>
            </a:r>
            <a:r>
              <a:rPr lang="fr-FR" sz="2400" dirty="0">
                <a:solidFill>
                  <a:schemeClr val="tx2"/>
                </a:solidFill>
              </a:rPr>
              <a:t> practices </a:t>
            </a:r>
            <a:r>
              <a:rPr lang="fr-FR" sz="2400" dirty="0" err="1">
                <a:solidFill>
                  <a:schemeClr val="tx2"/>
                </a:solidFill>
              </a:rPr>
              <a:t>related</a:t>
            </a:r>
            <a:r>
              <a:rPr lang="fr-FR" sz="2400" dirty="0">
                <a:solidFill>
                  <a:schemeClr val="tx2"/>
                </a:solidFill>
              </a:rPr>
              <a:t> to </a:t>
            </a:r>
            <a:r>
              <a:rPr lang="fr-FR" sz="2400" dirty="0" err="1">
                <a:solidFill>
                  <a:schemeClr val="tx2"/>
                </a:solidFill>
              </a:rPr>
              <a:t>reintegrating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livestock</a:t>
            </a:r>
            <a:r>
              <a:rPr lang="fr-FR" sz="2400" dirty="0">
                <a:solidFill>
                  <a:schemeClr val="tx2"/>
                </a:solidFill>
              </a:rPr>
              <a:t> on </a:t>
            </a:r>
            <a:r>
              <a:rPr lang="fr-FR" sz="2400" dirty="0" err="1">
                <a:solidFill>
                  <a:schemeClr val="tx2"/>
                </a:solidFill>
              </a:rPr>
              <a:t>crop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farms</a:t>
            </a:r>
            <a:r>
              <a:rPr lang="fr-FR" sz="2400" dirty="0">
                <a:solidFill>
                  <a:schemeClr val="tx2"/>
                </a:solidFill>
              </a:rPr>
              <a:t> and </a:t>
            </a:r>
            <a:r>
              <a:rPr lang="fr-FR" sz="2400" dirty="0" err="1">
                <a:solidFill>
                  <a:schemeClr val="tx2"/>
                </a:solidFill>
              </a:rPr>
              <a:t>estimating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their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agroenvironmental</a:t>
            </a:r>
            <a:r>
              <a:rPr lang="fr-FR" sz="2400" dirty="0">
                <a:solidFill>
                  <a:schemeClr val="tx2"/>
                </a:solidFill>
              </a:rPr>
              <a:t> impacts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2977" y="4367938"/>
            <a:ext cx="8471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determine the extent to which reintegrating livestock can improve the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agroenvironmental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dimension of crop farm sustainability 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891" y="3336273"/>
            <a:ext cx="1179515" cy="67145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008" y="3091958"/>
            <a:ext cx="845792" cy="87047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232" y="1494294"/>
            <a:ext cx="1106596" cy="122893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-9318"/>
            <a:ext cx="12192000" cy="720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chemeClr val="bg1"/>
                </a:solidFill>
              </a:rPr>
              <a:t>Sustainable</a:t>
            </a:r>
            <a:r>
              <a:rPr lang="fr-FR" sz="3200" dirty="0">
                <a:solidFill>
                  <a:schemeClr val="bg1"/>
                </a:solidFill>
              </a:rPr>
              <a:t> or not </a:t>
            </a:r>
            <a:r>
              <a:rPr lang="fr-FR" sz="3200" dirty="0" err="1">
                <a:solidFill>
                  <a:schemeClr val="bg1"/>
                </a:solidFill>
              </a:rPr>
              <a:t>sustainable</a:t>
            </a:r>
            <a:r>
              <a:rPr lang="fr-FR" sz="3200" dirty="0">
                <a:solidFill>
                  <a:schemeClr val="bg1"/>
                </a:solidFill>
              </a:rPr>
              <a:t>, </a:t>
            </a:r>
            <a:r>
              <a:rPr lang="fr-FR" sz="3200" dirty="0" err="1">
                <a:solidFill>
                  <a:schemeClr val="bg1"/>
                </a:solidFill>
              </a:rPr>
              <a:t>that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is</a:t>
            </a:r>
            <a:r>
              <a:rPr lang="fr-FR" sz="3200" dirty="0">
                <a:solidFill>
                  <a:schemeClr val="bg1"/>
                </a:solidFill>
              </a:rPr>
              <a:t> the question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904" y="1562002"/>
            <a:ext cx="516401" cy="54867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8375261" y="6567586"/>
            <a:ext cx="4004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(Meunier, 2024 ; Ryschawy, 2021 ; </a:t>
            </a:r>
            <a:r>
              <a:rPr lang="fr-FR" sz="1400" dirty="0" err="1"/>
              <a:t>Torpman</a:t>
            </a:r>
            <a:r>
              <a:rPr lang="fr-FR" sz="1400" dirty="0"/>
              <a:t>, 2024)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88237">
            <a:off x="10711443" y="2802759"/>
            <a:ext cx="1197077" cy="1159669"/>
          </a:xfrm>
          <a:prstGeom prst="rect">
            <a:avLst/>
          </a:prstGeom>
        </p:spPr>
      </p:pic>
      <p:sp>
        <p:nvSpPr>
          <p:cNvPr id="5" name="Pentagone 4"/>
          <p:cNvSpPr/>
          <p:nvPr/>
        </p:nvSpPr>
        <p:spPr>
          <a:xfrm>
            <a:off x="5285620" y="2434396"/>
            <a:ext cx="1395662" cy="156240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entagone 28"/>
          <p:cNvSpPr/>
          <p:nvPr/>
        </p:nvSpPr>
        <p:spPr>
          <a:xfrm rot="10800000">
            <a:off x="5299532" y="885190"/>
            <a:ext cx="1386692" cy="15624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6278974" y="990446"/>
            <a:ext cx="1415556" cy="1462697"/>
            <a:chOff x="11835882" y="1296882"/>
            <a:chExt cx="1866330" cy="2020789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63989" y="1387950"/>
              <a:ext cx="1738223" cy="1929721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86820" y="1296882"/>
              <a:ext cx="588671" cy="695226"/>
            </a:xfrm>
            <a:prstGeom prst="rect">
              <a:avLst/>
            </a:prstGeom>
          </p:spPr>
        </p:pic>
        <p:cxnSp>
          <p:nvCxnSpPr>
            <p:cNvPr id="15" name="Connecteur droit 14"/>
            <p:cNvCxnSpPr/>
            <p:nvPr/>
          </p:nvCxnSpPr>
          <p:spPr>
            <a:xfrm>
              <a:off x="11835882" y="1528072"/>
              <a:ext cx="1546411" cy="1094373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Image 29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86979" flipH="1">
            <a:off x="1316088" y="4083109"/>
            <a:ext cx="685533" cy="837874"/>
          </a:xfrm>
          <a:prstGeom prst="rect">
            <a:avLst/>
          </a:prstGeom>
          <a:ln>
            <a:noFill/>
          </a:ln>
        </p:spPr>
      </p:pic>
      <p:sp>
        <p:nvSpPr>
          <p:cNvPr id="31" name="Espace réservé du numéro de diapositive 3"/>
          <p:cNvSpPr txBox="1">
            <a:spLocks/>
          </p:cNvSpPr>
          <p:nvPr/>
        </p:nvSpPr>
        <p:spPr>
          <a:xfrm>
            <a:off x="9448800" y="947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73E09-3A98-4423-AE24-DF6710FA337E}" type="slidenum">
              <a:rPr lang="fr-FR" sz="1600" smtClean="0">
                <a:solidFill>
                  <a:schemeClr val="bg1"/>
                </a:solidFill>
              </a:rPr>
              <a:pPr/>
              <a:t>5</a:t>
            </a:fld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102445" y="2366399"/>
            <a:ext cx="5954213" cy="72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chemeClr val="bg1"/>
                </a:solidFill>
                <a:latin typeface="+mn-lt"/>
              </a:rPr>
              <a:t>One of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crop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farmers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’ main motivation for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reintegrating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livestock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is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the provision of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ecosystem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services</a:t>
            </a:r>
          </a:p>
        </p:txBody>
      </p:sp>
    </p:spTree>
    <p:extLst>
      <p:ext uri="{BB962C8B-B14F-4D97-AF65-F5344CB8AC3E}">
        <p14:creationId xmlns:p14="http://schemas.microsoft.com/office/powerpoint/2010/main" val="12953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254543" y="185738"/>
            <a:ext cx="2743200" cy="365125"/>
          </a:xfrm>
        </p:spPr>
        <p:txBody>
          <a:bodyPr/>
          <a:lstStyle/>
          <a:p>
            <a:fld id="{CF47FD1E-34DE-4A59-8DB4-6C71970D101D}" type="slidenum">
              <a:rPr lang="fr-FR" sz="1600" smtClean="0"/>
              <a:t>6</a:t>
            </a:fld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0" y="-9318"/>
            <a:ext cx="12192000" cy="107127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latin typeface="+mj-lt"/>
              </a:rPr>
              <a:t>15 </a:t>
            </a:r>
            <a:r>
              <a:rPr lang="fr-FR" sz="4000" dirty="0" err="1">
                <a:latin typeface="+mj-lt"/>
              </a:rPr>
              <a:t>farmers</a:t>
            </a:r>
            <a:r>
              <a:rPr lang="fr-FR" sz="4000" dirty="0">
                <a:latin typeface="+mj-lt"/>
              </a:rPr>
              <a:t> having </a:t>
            </a:r>
            <a:r>
              <a:rPr lang="fr-FR" sz="4000" dirty="0" err="1">
                <a:latin typeface="+mj-lt"/>
              </a:rPr>
              <a:t>reintegrated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livestock</a:t>
            </a:r>
            <a:r>
              <a:rPr lang="fr-FR" sz="4000" dirty="0">
                <a:latin typeface="+mj-lt"/>
              </a:rPr>
              <a:t> in </a:t>
            </a:r>
            <a:r>
              <a:rPr lang="fr-FR" sz="4000" dirty="0" err="1">
                <a:latin typeface="+mj-lt"/>
              </a:rPr>
              <a:t>various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farming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systems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identified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through</a:t>
            </a:r>
            <a:r>
              <a:rPr lang="fr-FR" sz="4000" dirty="0">
                <a:latin typeface="+mj-lt"/>
              </a:rPr>
              <a:t> innovation </a:t>
            </a:r>
            <a:r>
              <a:rPr lang="fr-FR" sz="4000" dirty="0" err="1">
                <a:latin typeface="+mj-lt"/>
              </a:rPr>
              <a:t>tracking</a:t>
            </a:r>
            <a:endParaRPr lang="fr-FR" sz="4000" dirty="0">
              <a:latin typeface="+mj-lt"/>
            </a:endParaRPr>
          </a:p>
        </p:txBody>
      </p:sp>
      <p:sp>
        <p:nvSpPr>
          <p:cNvPr id="32" name="Espace réservé du numéro de diapositive 3"/>
          <p:cNvSpPr txBox="1">
            <a:spLocks/>
          </p:cNvSpPr>
          <p:nvPr/>
        </p:nvSpPr>
        <p:spPr>
          <a:xfrm>
            <a:off x="9448800" y="6496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73E09-3A98-4423-AE24-DF6710FA337E}" type="slidenum">
              <a:rPr lang="fr-FR" sz="1600" smtClean="0">
                <a:solidFill>
                  <a:schemeClr val="bg1"/>
                </a:solidFill>
              </a:rPr>
              <a:pPr/>
              <a:t>6</a:t>
            </a:fld>
            <a:endParaRPr lang="fr-FR" sz="1600" dirty="0">
              <a:solidFill>
                <a:schemeClr val="bg1"/>
              </a:solidFill>
            </a:endParaRPr>
          </a:p>
        </p:txBody>
      </p:sp>
      <p:grpSp>
        <p:nvGrpSpPr>
          <p:cNvPr id="24" name="Groupe 20"/>
          <p:cNvGrpSpPr/>
          <p:nvPr/>
        </p:nvGrpSpPr>
        <p:grpSpPr>
          <a:xfrm>
            <a:off x="408318" y="1767276"/>
            <a:ext cx="3194767" cy="751843"/>
            <a:chOff x="1079611" y="2205678"/>
            <a:chExt cx="3194767" cy="751843"/>
          </a:xfrm>
        </p:grpSpPr>
        <p:sp>
          <p:nvSpPr>
            <p:cNvPr id="39" name="Rectangle 21"/>
            <p:cNvSpPr/>
            <p:nvPr/>
          </p:nvSpPr>
          <p:spPr>
            <a:xfrm>
              <a:off x="1163938" y="2205678"/>
              <a:ext cx="3110440" cy="386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err="1" smtClean="0">
                  <a:solidFill>
                    <a:schemeClr val="tx2"/>
                  </a:solidFill>
                </a:rPr>
                <a:t>Mostly</a:t>
              </a:r>
              <a:r>
                <a:rPr lang="fr-FR" sz="2000" dirty="0" smtClean="0">
                  <a:solidFill>
                    <a:schemeClr val="tx2"/>
                  </a:solidFill>
                </a:rPr>
                <a:t> </a:t>
              </a:r>
              <a:r>
                <a:rPr lang="fr-FR" sz="2000" dirty="0" err="1" smtClean="0">
                  <a:solidFill>
                    <a:schemeClr val="tx2"/>
                  </a:solidFill>
                </a:rPr>
                <a:t>organic</a:t>
              </a:r>
              <a:r>
                <a:rPr lang="fr-FR" sz="2000" dirty="0" smtClean="0">
                  <a:solidFill>
                    <a:schemeClr val="tx2"/>
                  </a:solidFill>
                </a:rPr>
                <a:t> </a:t>
              </a:r>
              <a:r>
                <a:rPr lang="fr-FR" sz="2000" dirty="0" err="1" smtClean="0">
                  <a:solidFill>
                    <a:schemeClr val="tx2"/>
                  </a:solidFill>
                </a:rPr>
                <a:t>farming</a:t>
              </a:r>
              <a:endParaRPr lang="fr-FR" sz="2000" dirty="0">
                <a:solidFill>
                  <a:schemeClr val="tx2"/>
                </a:solidFill>
              </a:endParaRPr>
            </a:p>
          </p:txBody>
        </p:sp>
        <p:sp>
          <p:nvSpPr>
            <p:cNvPr id="40" name="Rectangle 22"/>
            <p:cNvSpPr/>
            <p:nvPr/>
          </p:nvSpPr>
          <p:spPr>
            <a:xfrm>
              <a:off x="1079611" y="2571038"/>
              <a:ext cx="3110440" cy="386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 </a:t>
              </a:r>
              <a:r>
                <a:rPr lang="fr-FR" sz="1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certified</a:t>
              </a:r>
              <a:r>
                <a:rPr lang="fr-FR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(+1)</a:t>
              </a:r>
              <a:endPara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45" y="1893212"/>
            <a:ext cx="687954" cy="456045"/>
          </a:xfrm>
          <a:prstGeom prst="rect">
            <a:avLst/>
          </a:prstGeom>
        </p:spPr>
      </p:pic>
      <p:grpSp>
        <p:nvGrpSpPr>
          <p:cNvPr id="69" name="Groupe 28"/>
          <p:cNvGrpSpPr/>
          <p:nvPr/>
        </p:nvGrpSpPr>
        <p:grpSpPr>
          <a:xfrm>
            <a:off x="3619207" y="1552431"/>
            <a:ext cx="3478360" cy="1130019"/>
            <a:chOff x="5359700" y="2058833"/>
            <a:chExt cx="3478360" cy="1130019"/>
          </a:xfrm>
        </p:grpSpPr>
        <p:sp>
          <p:nvSpPr>
            <p:cNvPr id="44" name="Rectangle 32"/>
            <p:cNvSpPr/>
            <p:nvPr/>
          </p:nvSpPr>
          <p:spPr>
            <a:xfrm>
              <a:off x="5610363" y="2289337"/>
              <a:ext cx="3110440" cy="386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tx2"/>
                  </a:solidFill>
                </a:rPr>
                <a:t>4 </a:t>
              </a:r>
              <a:r>
                <a:rPr lang="fr-FR" sz="2000" dirty="0" err="1" smtClean="0">
                  <a:solidFill>
                    <a:schemeClr val="tx2"/>
                  </a:solidFill>
                </a:rPr>
                <a:t>crop</a:t>
              </a:r>
              <a:r>
                <a:rPr lang="fr-FR" sz="2000" dirty="0" smtClean="0">
                  <a:solidFill>
                    <a:schemeClr val="tx2"/>
                  </a:solidFill>
                </a:rPr>
                <a:t> types</a:t>
              </a:r>
              <a:endParaRPr lang="fr-FR" sz="2000" dirty="0">
                <a:solidFill>
                  <a:schemeClr val="tx2"/>
                </a:solidFill>
              </a:endParaRPr>
            </a:p>
          </p:txBody>
        </p:sp>
        <p:grpSp>
          <p:nvGrpSpPr>
            <p:cNvPr id="25" name="Groupe 34"/>
            <p:cNvGrpSpPr/>
            <p:nvPr/>
          </p:nvGrpSpPr>
          <p:grpSpPr>
            <a:xfrm>
              <a:off x="5359700" y="2058833"/>
              <a:ext cx="1034610" cy="907996"/>
              <a:chOff x="6637172" y="1525078"/>
              <a:chExt cx="1268580" cy="1205280"/>
            </a:xfrm>
          </p:grpSpPr>
          <p:pic>
            <p:nvPicPr>
              <p:cNvPr id="45" name="Image 3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37172" y="1525078"/>
                <a:ext cx="1268580" cy="936658"/>
              </a:xfrm>
              <a:prstGeom prst="rect">
                <a:avLst/>
              </a:prstGeom>
            </p:spPr>
          </p:pic>
          <p:pic>
            <p:nvPicPr>
              <p:cNvPr id="46" name="Image 37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46837" y="2267393"/>
                <a:ext cx="502161" cy="462965"/>
              </a:xfrm>
              <a:prstGeom prst="rect">
                <a:avLst/>
              </a:prstGeom>
            </p:spPr>
          </p:pic>
        </p:grpSp>
        <p:sp>
          <p:nvSpPr>
            <p:cNvPr id="5" name="Rectangle 35"/>
            <p:cNvSpPr/>
            <p:nvPr/>
          </p:nvSpPr>
          <p:spPr>
            <a:xfrm>
              <a:off x="5511609" y="2700686"/>
              <a:ext cx="3326451" cy="488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Grain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crops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(10),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orchards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(3),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vineyards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(2),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vegetables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(1)</a:t>
              </a:r>
            </a:p>
          </p:txBody>
        </p:sp>
      </p:grpSp>
      <p:grpSp>
        <p:nvGrpSpPr>
          <p:cNvPr id="70" name="Groupe 63"/>
          <p:cNvGrpSpPr/>
          <p:nvPr/>
        </p:nvGrpSpPr>
        <p:grpSpPr>
          <a:xfrm>
            <a:off x="7125955" y="1565022"/>
            <a:ext cx="4990236" cy="1149913"/>
            <a:chOff x="8434664" y="2032238"/>
            <a:chExt cx="4990236" cy="1149913"/>
          </a:xfrm>
        </p:grpSpPr>
        <p:sp>
          <p:nvSpPr>
            <p:cNvPr id="47" name="Rectangle 66"/>
            <p:cNvSpPr/>
            <p:nvPr/>
          </p:nvSpPr>
          <p:spPr>
            <a:xfrm>
              <a:off x="8434664" y="2234492"/>
              <a:ext cx="3110440" cy="386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tx2"/>
                  </a:solidFill>
                </a:rPr>
                <a:t>2 </a:t>
              </a:r>
              <a:r>
                <a:rPr lang="fr-FR" sz="2000" dirty="0" err="1" smtClean="0">
                  <a:solidFill>
                    <a:schemeClr val="tx2"/>
                  </a:solidFill>
                </a:rPr>
                <a:t>livestock</a:t>
              </a:r>
              <a:r>
                <a:rPr lang="fr-FR" sz="2000" dirty="0" smtClean="0">
                  <a:solidFill>
                    <a:schemeClr val="tx2"/>
                  </a:solidFill>
                </a:rPr>
                <a:t> types</a:t>
              </a:r>
              <a:endParaRPr lang="fr-FR" sz="2000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7"/>
            <p:cNvSpPr/>
            <p:nvPr/>
          </p:nvSpPr>
          <p:spPr>
            <a:xfrm>
              <a:off x="8677126" y="2535820"/>
              <a:ext cx="474777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Free-range </a:t>
              </a:r>
              <a:r>
                <a:rPr lang="fr-FR" sz="1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poultry</a:t>
              </a:r>
              <a:r>
                <a:rPr lang="fr-FR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laying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hens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(4),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broilers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(1</a:t>
              </a:r>
              <a:r>
                <a:rPr lang="fr-FR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  <a:p>
              <a:pPr algn="just"/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</a:t>
              </a:r>
              <a:r>
                <a:rPr lang="fr-FR" sz="1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heep</a:t>
              </a:r>
              <a:r>
                <a:rPr lang="fr-FR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 for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meat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(9), for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wool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(1)</a:t>
              </a:r>
            </a:p>
          </p:txBody>
        </p:sp>
        <p:pic>
          <p:nvPicPr>
            <p:cNvPr id="48" name="Image 7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78340" y="2190697"/>
              <a:ext cx="513885" cy="434826"/>
            </a:xfrm>
            <a:prstGeom prst="rect">
              <a:avLst/>
            </a:prstGeom>
          </p:spPr>
        </p:pic>
        <p:pic>
          <p:nvPicPr>
            <p:cNvPr id="49" name="Image 77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45"/>
            <a:stretch/>
          </p:blipFill>
          <p:spPr>
            <a:xfrm>
              <a:off x="10861036" y="2032238"/>
              <a:ext cx="469295" cy="47858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7315666" y="2630620"/>
            <a:ext cx="4723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Always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fully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outdoor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systems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fattening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lambs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-135783" y="3241620"/>
            <a:ext cx="3769599" cy="386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solidFill>
                  <a:schemeClr val="tx2"/>
                </a:solidFill>
              </a:rPr>
              <a:t>Reintegration</a:t>
            </a:r>
            <a:r>
              <a:rPr lang="fr-FR" sz="2000" dirty="0">
                <a:solidFill>
                  <a:schemeClr val="tx2"/>
                </a:solidFill>
              </a:rPr>
              <a:t> at </a:t>
            </a:r>
            <a:r>
              <a:rPr lang="fr-FR" sz="2000" dirty="0" err="1">
                <a:solidFill>
                  <a:schemeClr val="tx2"/>
                </a:solidFill>
              </a:rPr>
              <a:t>several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levels</a:t>
            </a:r>
            <a:endParaRPr lang="fr-FR" sz="2000" dirty="0">
              <a:solidFill>
                <a:schemeClr val="tx2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987" y="3581159"/>
            <a:ext cx="1494468" cy="680361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-221129" y="4290758"/>
            <a:ext cx="320411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level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(5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poultry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5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sheep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-472006" y="4600252"/>
            <a:ext cx="321359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Regional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level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(4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sheep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-143299" y="4932662"/>
            <a:ext cx="1831125" cy="384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Both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(1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sheep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788482" y="3377224"/>
            <a:ext cx="4185296" cy="386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2"/>
                </a:solidFill>
              </a:rPr>
              <a:t>With a </a:t>
            </a:r>
            <a:r>
              <a:rPr lang="fr-FR" sz="2000" dirty="0" err="1">
                <a:solidFill>
                  <a:schemeClr val="tx2"/>
                </a:solidFill>
              </a:rPr>
              <a:t>wide</a:t>
            </a:r>
            <a:r>
              <a:rPr lang="fr-FR" sz="2000" dirty="0">
                <a:solidFill>
                  <a:schemeClr val="tx2"/>
                </a:solidFill>
              </a:rPr>
              <a:t> range of </a:t>
            </a:r>
            <a:r>
              <a:rPr lang="fr-FR" sz="2000" dirty="0" err="1">
                <a:solidFill>
                  <a:schemeClr val="tx2"/>
                </a:solidFill>
              </a:rPr>
              <a:t>farm</a:t>
            </a:r>
            <a:r>
              <a:rPr lang="fr-FR" sz="2000" dirty="0">
                <a:solidFill>
                  <a:schemeClr val="tx2"/>
                </a:solidFill>
              </a:rPr>
              <a:t> size and </a:t>
            </a:r>
            <a:r>
              <a:rPr lang="fr-FR" sz="2000" dirty="0" err="1">
                <a:solidFill>
                  <a:schemeClr val="tx2"/>
                </a:solidFill>
              </a:rPr>
              <a:t>number</a:t>
            </a:r>
            <a:r>
              <a:rPr lang="fr-FR" sz="2000" dirty="0">
                <a:solidFill>
                  <a:schemeClr val="tx2"/>
                </a:solidFill>
              </a:rPr>
              <a:t> of </a:t>
            </a:r>
            <a:r>
              <a:rPr lang="fr-FR" sz="2000" dirty="0" err="1">
                <a:solidFill>
                  <a:schemeClr val="tx2"/>
                </a:solidFill>
              </a:rPr>
              <a:t>animals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reintegrated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795348" y="4030302"/>
            <a:ext cx="324903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UAA : From 5 to 2000 ha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19207" y="4608740"/>
            <a:ext cx="3666143" cy="44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Reintegrating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laying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; </a:t>
            </a:r>
          </a:p>
          <a:p>
            <a:pPr algn="ctr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15 000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fattening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lambs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;</a:t>
            </a:r>
          </a:p>
          <a:p>
            <a:pPr algn="ctr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850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hosted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ewes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117077" y="3318204"/>
            <a:ext cx="3426510" cy="48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2"/>
                </a:solidFill>
              </a:rPr>
              <a:t>And </a:t>
            </a:r>
            <a:r>
              <a:rPr lang="fr-FR" sz="2000" dirty="0" err="1">
                <a:solidFill>
                  <a:schemeClr val="tx2"/>
                </a:solidFill>
              </a:rPr>
              <a:t>different</a:t>
            </a:r>
            <a:r>
              <a:rPr lang="fr-FR" sz="2000" dirty="0">
                <a:solidFill>
                  <a:schemeClr val="tx2"/>
                </a:solidFill>
              </a:rPr>
              <a:t> duration </a:t>
            </a:r>
            <a:r>
              <a:rPr lang="fr-FR" sz="2000" dirty="0" err="1">
                <a:solidFill>
                  <a:schemeClr val="tx2"/>
                </a:solidFill>
              </a:rPr>
              <a:t>since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reintegration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851404" y="4247617"/>
            <a:ext cx="2630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to 25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years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;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 = 6.6 years, med = 5 years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206" y="4261520"/>
            <a:ext cx="403253" cy="643576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24" y="3671248"/>
            <a:ext cx="1543523" cy="576369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702" y="6009825"/>
            <a:ext cx="492668" cy="613859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85" y="5850794"/>
            <a:ext cx="527725" cy="586634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1646920" y="6020876"/>
            <a:ext cx="3030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2"/>
                </a:solidFill>
              </a:rPr>
              <a:t>Interviews </a:t>
            </a:r>
            <a:r>
              <a:rPr lang="fr-FR" sz="2000">
                <a:solidFill>
                  <a:schemeClr val="tx2"/>
                </a:solidFill>
              </a:rPr>
              <a:t>with </a:t>
            </a:r>
            <a:r>
              <a:rPr lang="fr-FR" sz="2000" dirty="0">
                <a:solidFill>
                  <a:schemeClr val="tx2"/>
                </a:solidFill>
              </a:rPr>
              <a:t>15</a:t>
            </a:r>
            <a:r>
              <a:rPr lang="fr-FR" sz="2000">
                <a:solidFill>
                  <a:schemeClr val="tx2"/>
                </a:solidFill>
              </a:rPr>
              <a:t> farmers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244578" y="5972550"/>
            <a:ext cx="482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changes in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farming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practices and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estimate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related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agroenvironmental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impacts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4950" y="1499747"/>
            <a:ext cx="12039010" cy="404827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10583516" y="6617229"/>
            <a:ext cx="1796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(Salembier, 2021)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0396">
            <a:off x="4746213" y="5886399"/>
            <a:ext cx="534167" cy="6528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4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0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5" grpId="0"/>
      <p:bldP spid="74" grpId="0"/>
      <p:bldP spid="75" grpId="0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12192000" cy="107127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err="1">
                <a:latin typeface="+mj-lt"/>
              </a:rPr>
              <a:t>Estimating</a:t>
            </a:r>
            <a:r>
              <a:rPr lang="fr-FR" sz="4000">
                <a:latin typeface="+mj-lt"/>
              </a:rPr>
              <a:t> the </a:t>
            </a:r>
            <a:r>
              <a:rPr lang="fr-FR" sz="4000" dirty="0" err="1">
                <a:latin typeface="+mj-lt"/>
              </a:rPr>
              <a:t>agroenvironmental</a:t>
            </a:r>
            <a:r>
              <a:rPr lang="fr-FR" sz="4000" dirty="0">
                <a:latin typeface="+mj-lt"/>
              </a:rPr>
              <a:t> impacts </a:t>
            </a:r>
            <a:r>
              <a:rPr lang="fr-FR" sz="4000">
                <a:latin typeface="+mj-lt"/>
              </a:rPr>
              <a:t>of </a:t>
            </a:r>
            <a:r>
              <a:rPr lang="fr-FR" sz="4000" dirty="0">
                <a:latin typeface="+mj-lt"/>
              </a:rPr>
              <a:t>change</a:t>
            </a:r>
            <a:r>
              <a:rPr lang="fr-FR" sz="4000">
                <a:latin typeface="+mj-lt"/>
              </a:rPr>
              <a:t> in farming practices </a:t>
            </a:r>
            <a:r>
              <a:rPr lang="fr-FR" sz="4000" smtClean="0">
                <a:latin typeface="+mj-lt"/>
              </a:rPr>
              <a:t>beyond </a:t>
            </a:r>
            <a:r>
              <a:rPr lang="fr-FR" sz="4000" dirty="0" err="1">
                <a:latin typeface="+mj-lt"/>
              </a:rPr>
              <a:t>reintegrating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livesotck</a:t>
            </a:r>
            <a:r>
              <a:rPr lang="fr-FR" sz="4000" dirty="0">
                <a:latin typeface="+mj-lt"/>
              </a:rPr>
              <a:t>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743" y="5941657"/>
            <a:ext cx="1761974" cy="74061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09" y="2164816"/>
            <a:ext cx="499752" cy="567366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72" y="3232774"/>
            <a:ext cx="321614" cy="527237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22" y="4323650"/>
            <a:ext cx="517727" cy="383155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159373" y="2263833"/>
            <a:ext cx="378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Nitrogen surplus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9374" y="3162978"/>
            <a:ext cx="3781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Energy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consumption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2433" y="4075311"/>
            <a:ext cx="3838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Greenhouse</a:t>
            </a:r>
            <a:r>
              <a:rPr lang="fr-FR" dirty="0"/>
              <a:t> </a:t>
            </a:r>
            <a:r>
              <a:rPr lang="fr-FR" dirty="0" err="1"/>
              <a:t>gas</a:t>
            </a:r>
            <a:r>
              <a:rPr lang="fr-FR" dirty="0"/>
              <a:t> </a:t>
            </a:r>
            <a:r>
              <a:rPr lang="fr-FR" dirty="0" err="1"/>
              <a:t>emission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and </a:t>
            </a:r>
            <a:r>
              <a:rPr lang="fr-FR" dirty="0" err="1"/>
              <a:t>carbon</a:t>
            </a:r>
            <a:r>
              <a:rPr lang="fr-FR" dirty="0"/>
              <a:t> </a:t>
            </a:r>
            <a:r>
              <a:rPr lang="fr-FR" dirty="0" err="1"/>
              <a:t>storage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102434" y="2667502"/>
            <a:ext cx="3838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Nitrogen input, output, </a:t>
            </a:r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storage</a:t>
            </a: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02433" y="3571127"/>
            <a:ext cx="3838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Direct and indirect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519460" y="4843435"/>
            <a:ext cx="325202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Emissions from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</a:rPr>
              <a:t>mechanization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</a:rPr>
              <a:t>electricity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, inputs, animal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</a:rPr>
              <a:t>presence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</a:rPr>
              <a:t>mechanized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</a:rPr>
              <a:t>fertilizer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</a:rPr>
              <a:t>spreading</a:t>
            </a:r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05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Storage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</a:rPr>
              <a:t>through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 conversion of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</a:rPr>
              <a:t>cropland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</a:rPr>
              <a:t>into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</a:rPr>
              <a:t>pasture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</a:rPr>
              <a:t>planting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</a:rPr>
              <a:t>trees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833085" y="1626982"/>
            <a:ext cx="7312123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Sensitive to changes in </a:t>
            </a:r>
            <a:r>
              <a:rPr lang="fr-FR" dirty="0" err="1">
                <a:solidFill>
                  <a:schemeClr val="tx2"/>
                </a:solidFill>
              </a:rPr>
              <a:t>farming</a:t>
            </a:r>
            <a:r>
              <a:rPr lang="fr-FR" dirty="0">
                <a:solidFill>
                  <a:schemeClr val="tx2"/>
                </a:solidFill>
              </a:rPr>
              <a:t> practices </a:t>
            </a:r>
            <a:r>
              <a:rPr lang="fr-FR" dirty="0" err="1">
                <a:solidFill>
                  <a:schemeClr val="tx2"/>
                </a:solidFill>
              </a:rPr>
              <a:t>related</a:t>
            </a:r>
            <a:r>
              <a:rPr lang="fr-FR" dirty="0">
                <a:solidFill>
                  <a:schemeClr val="tx2"/>
                </a:solidFill>
              </a:rPr>
              <a:t> to </a:t>
            </a:r>
            <a:r>
              <a:rPr lang="fr-FR" dirty="0" err="1">
                <a:solidFill>
                  <a:schemeClr val="tx2"/>
                </a:solidFill>
              </a:rPr>
              <a:t>reintegrating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livestock</a:t>
            </a:r>
            <a:endParaRPr lang="fr-FR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2"/>
                </a:solidFill>
              </a:rPr>
              <a:t>Aligned</a:t>
            </a:r>
            <a:r>
              <a:rPr lang="fr-FR" dirty="0">
                <a:solidFill>
                  <a:schemeClr val="tx2"/>
                </a:solidFill>
              </a:rPr>
              <a:t> with the main </a:t>
            </a:r>
            <a:r>
              <a:rPr lang="fr-FR" dirty="0" err="1">
                <a:solidFill>
                  <a:schemeClr val="tx2"/>
                </a:solidFill>
              </a:rPr>
              <a:t>advantages</a:t>
            </a:r>
            <a:r>
              <a:rPr lang="fr-FR" dirty="0">
                <a:solidFill>
                  <a:schemeClr val="tx2"/>
                </a:solidFill>
              </a:rPr>
              <a:t> of </a:t>
            </a:r>
            <a:r>
              <a:rPr lang="fr-FR" dirty="0" err="1">
                <a:solidFill>
                  <a:schemeClr val="tx2"/>
                </a:solidFill>
              </a:rPr>
              <a:t>integrated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crop-livestock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systems</a:t>
            </a:r>
            <a:r>
              <a:rPr lang="fr-FR" dirty="0">
                <a:solidFill>
                  <a:schemeClr val="tx2"/>
                </a:solidFill>
              </a:rPr>
              <a:t> and </a:t>
            </a:r>
            <a:r>
              <a:rPr lang="fr-FR" dirty="0" err="1">
                <a:solidFill>
                  <a:schemeClr val="tx2"/>
                </a:solidFill>
              </a:rPr>
              <a:t>farmers</a:t>
            </a:r>
            <a:r>
              <a:rPr lang="fr-FR">
                <a:solidFill>
                  <a:schemeClr val="tx2"/>
                </a:solidFill>
              </a:rPr>
              <a:t>’ motivations to reintegrate livestock</a:t>
            </a:r>
            <a:endParaRPr lang="fr-FR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Easy data collection and </a:t>
            </a:r>
            <a:r>
              <a:rPr lang="fr-FR" dirty="0" err="1">
                <a:solidFill>
                  <a:schemeClr val="tx2"/>
                </a:solidFill>
              </a:rPr>
              <a:t>explanation</a:t>
            </a:r>
            <a:r>
              <a:rPr lang="fr-FR" dirty="0">
                <a:solidFill>
                  <a:schemeClr val="tx2"/>
                </a:solidFill>
              </a:rPr>
              <a:t> to </a:t>
            </a:r>
            <a:r>
              <a:rPr lang="fr-FR" dirty="0" err="1">
                <a:solidFill>
                  <a:schemeClr val="tx2"/>
                </a:solidFill>
              </a:rPr>
              <a:t>farmers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566170" y="6180412"/>
            <a:ext cx="488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>
                <a:solidFill>
                  <a:schemeClr val="tx2"/>
                </a:solidFill>
              </a:defRPr>
            </a:lvl1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Equations and coefficients from IDEA4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70634" y="1506744"/>
            <a:ext cx="449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3 </a:t>
            </a:r>
            <a:r>
              <a:rPr lang="fr-FR" sz="2400" dirty="0" err="1">
                <a:solidFill>
                  <a:schemeClr val="tx2"/>
                </a:solidFill>
              </a:rPr>
              <a:t>agroenvironmental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indicators</a:t>
            </a:r>
            <a:endParaRPr lang="fr-FR" sz="2400" dirty="0">
              <a:solidFill>
                <a:schemeClr val="tx2"/>
              </a:solidFill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4989443" y="3562300"/>
            <a:ext cx="6675088" cy="1963461"/>
            <a:chOff x="1193566" y="5287161"/>
            <a:chExt cx="6675088" cy="1963461"/>
          </a:xfrm>
        </p:grpSpPr>
        <p:sp>
          <p:nvSpPr>
            <p:cNvPr id="26" name="ZoneTexte 25"/>
            <p:cNvSpPr txBox="1"/>
            <p:nvPr/>
          </p:nvSpPr>
          <p:spPr>
            <a:xfrm>
              <a:off x="1193566" y="6729792"/>
              <a:ext cx="29058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Specialized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crop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farm</a:t>
              </a:r>
              <a:endPara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063323" y="6696624"/>
              <a:ext cx="280533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Farm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reintegrating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livestock</a:t>
              </a:r>
              <a:endPara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at the </a:t>
              </a:r>
              <a:r>
                <a:rPr lang="fr-FR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farm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or </a:t>
              </a:r>
              <a:r>
                <a:rPr lang="fr-FR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regional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level</a:t>
              </a:r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193566" y="5287161"/>
              <a:ext cx="6350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2"/>
                  </a:solidFill>
                </a:rPr>
                <a:t>Focus on changes </a:t>
              </a:r>
              <a:r>
                <a:rPr lang="fr-FR" sz="2000" dirty="0" err="1">
                  <a:solidFill>
                    <a:schemeClr val="tx2"/>
                  </a:solidFill>
                </a:rPr>
                <a:t>before</a:t>
              </a:r>
              <a:r>
                <a:rPr lang="fr-FR" sz="2000" dirty="0">
                  <a:solidFill>
                    <a:schemeClr val="tx2"/>
                  </a:solidFill>
                </a:rPr>
                <a:t> / </a:t>
              </a:r>
              <a:r>
                <a:rPr lang="fr-FR" sz="2000" dirty="0" err="1">
                  <a:solidFill>
                    <a:schemeClr val="tx2"/>
                  </a:solidFill>
                </a:rPr>
                <a:t>after</a:t>
              </a:r>
              <a:r>
                <a:rPr lang="fr-FR" sz="2000" dirty="0">
                  <a:solidFill>
                    <a:schemeClr val="tx2"/>
                  </a:solidFill>
                </a:rPr>
                <a:t> </a:t>
              </a:r>
              <a:r>
                <a:rPr lang="fr-FR" sz="2000" dirty="0" err="1">
                  <a:solidFill>
                    <a:schemeClr val="tx2"/>
                  </a:solidFill>
                </a:rPr>
                <a:t>reintegrating</a:t>
              </a:r>
              <a:r>
                <a:rPr lang="fr-FR" sz="2000" dirty="0">
                  <a:solidFill>
                    <a:schemeClr val="tx2"/>
                  </a:solidFill>
                </a:rPr>
                <a:t> </a:t>
              </a:r>
              <a:r>
                <a:rPr lang="fr-FR" sz="2000" dirty="0" err="1">
                  <a:solidFill>
                    <a:schemeClr val="tx2"/>
                  </a:solidFill>
                </a:rPr>
                <a:t>livestock</a:t>
              </a:r>
              <a:endParaRPr lang="fr-FR" sz="2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105" y="4030324"/>
            <a:ext cx="1659441" cy="1175159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864" y="4060735"/>
            <a:ext cx="2533731" cy="946124"/>
          </a:xfrm>
          <a:prstGeom prst="rect">
            <a:avLst/>
          </a:prstGeom>
        </p:spPr>
      </p:pic>
      <p:sp>
        <p:nvSpPr>
          <p:cNvPr id="89" name="Forme libre 88"/>
          <p:cNvSpPr/>
          <p:nvPr/>
        </p:nvSpPr>
        <p:spPr>
          <a:xfrm>
            <a:off x="7217546" y="4164335"/>
            <a:ext cx="1850556" cy="931206"/>
          </a:xfrm>
          <a:custGeom>
            <a:avLst/>
            <a:gdLst>
              <a:gd name="connsiteX0" fmla="*/ 0 w 1255594"/>
              <a:gd name="connsiteY0" fmla="*/ 426239 h 931206"/>
              <a:gd name="connsiteX1" fmla="*/ 150125 w 1255594"/>
              <a:gd name="connsiteY1" fmla="*/ 16806 h 931206"/>
              <a:gd name="connsiteX2" fmla="*/ 368490 w 1255594"/>
              <a:gd name="connsiteY2" fmla="*/ 931206 h 931206"/>
              <a:gd name="connsiteX3" fmla="*/ 532263 w 1255594"/>
              <a:gd name="connsiteY3" fmla="*/ 16806 h 931206"/>
              <a:gd name="connsiteX4" fmla="*/ 655093 w 1255594"/>
              <a:gd name="connsiteY4" fmla="*/ 822024 h 931206"/>
              <a:gd name="connsiteX5" fmla="*/ 818866 w 1255594"/>
              <a:gd name="connsiteY5" fmla="*/ 221522 h 931206"/>
              <a:gd name="connsiteX6" fmla="*/ 968991 w 1255594"/>
              <a:gd name="connsiteY6" fmla="*/ 862967 h 931206"/>
              <a:gd name="connsiteX7" fmla="*/ 1255594 w 1255594"/>
              <a:gd name="connsiteY7" fmla="*/ 276113 h 9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5594" h="931206">
                <a:moveTo>
                  <a:pt x="0" y="426239"/>
                </a:moveTo>
                <a:cubicBezTo>
                  <a:pt x="44355" y="179442"/>
                  <a:pt x="88710" y="-67355"/>
                  <a:pt x="150125" y="16806"/>
                </a:cubicBezTo>
                <a:cubicBezTo>
                  <a:pt x="211540" y="100967"/>
                  <a:pt x="304800" y="931206"/>
                  <a:pt x="368490" y="931206"/>
                </a:cubicBezTo>
                <a:cubicBezTo>
                  <a:pt x="432180" y="931206"/>
                  <a:pt x="484496" y="35003"/>
                  <a:pt x="532263" y="16806"/>
                </a:cubicBezTo>
                <a:cubicBezTo>
                  <a:pt x="580030" y="-1391"/>
                  <a:pt x="607326" y="787905"/>
                  <a:pt x="655093" y="822024"/>
                </a:cubicBezTo>
                <a:cubicBezTo>
                  <a:pt x="702860" y="856143"/>
                  <a:pt x="766550" y="214698"/>
                  <a:pt x="818866" y="221522"/>
                </a:cubicBezTo>
                <a:cubicBezTo>
                  <a:pt x="871182" y="228346"/>
                  <a:pt x="896203" y="853869"/>
                  <a:pt x="968991" y="862967"/>
                </a:cubicBezTo>
                <a:cubicBezTo>
                  <a:pt x="1041779" y="872065"/>
                  <a:pt x="1148686" y="574089"/>
                  <a:pt x="1255594" y="276113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Triangle isocèle 89"/>
          <p:cNvSpPr/>
          <p:nvPr/>
        </p:nvSpPr>
        <p:spPr>
          <a:xfrm rot="1739679">
            <a:off x="8958206" y="4249817"/>
            <a:ext cx="315554" cy="29397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159373" y="6515352"/>
            <a:ext cx="512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(Zahm, 2019, 2023)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434" y="2032869"/>
            <a:ext cx="3838403" cy="415063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626" y="2032869"/>
            <a:ext cx="674859" cy="824828"/>
          </a:xfrm>
          <a:prstGeom prst="rect">
            <a:avLst/>
          </a:prstGeom>
          <a:ln>
            <a:noFill/>
          </a:ln>
        </p:spPr>
      </p:pic>
      <p:sp>
        <p:nvSpPr>
          <p:cNvPr id="36" name="ZoneTexte 35"/>
          <p:cNvSpPr txBox="1"/>
          <p:nvPr/>
        </p:nvSpPr>
        <p:spPr>
          <a:xfrm>
            <a:off x="4525736" y="5581356"/>
            <a:ext cx="571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>
                <a:solidFill>
                  <a:schemeClr val="tx2"/>
                </a:solidFill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>
                <a:solidFill>
                  <a:schemeClr val="tx2"/>
                </a:solidFill>
              </a:rPr>
              <a:t>Calculations</a:t>
            </a:r>
            <a:r>
              <a:rPr lang="fr-FR" sz="2000">
                <a:solidFill>
                  <a:schemeClr val="tx2"/>
                </a:solidFill>
              </a:rPr>
              <a:t> at </a:t>
            </a:r>
            <a:r>
              <a:rPr lang="fr-FR" sz="2000" dirty="0" err="1">
                <a:solidFill>
                  <a:schemeClr val="tx2"/>
                </a:solidFill>
              </a:rPr>
              <a:t>farm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gates</a:t>
            </a:r>
            <a:r>
              <a:rPr lang="fr-FR" sz="2000" dirty="0">
                <a:solidFill>
                  <a:schemeClr val="tx2"/>
                </a:solidFill>
              </a:rPr>
              <a:t> on a </a:t>
            </a:r>
            <a:r>
              <a:rPr lang="fr-FR" sz="2000" dirty="0" err="1">
                <a:solidFill>
                  <a:schemeClr val="tx2"/>
                </a:solidFill>
              </a:rPr>
              <a:t>yearly</a:t>
            </a:r>
            <a:r>
              <a:rPr lang="fr-FR" sz="2000" dirty="0">
                <a:solidFill>
                  <a:schemeClr val="tx2"/>
                </a:solidFill>
              </a:rPr>
              <a:t> basis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833085" y="1151961"/>
            <a:ext cx="7312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chemeClr val="tx2"/>
                </a:solidFill>
              </a:rPr>
              <a:t>Reasons</a:t>
            </a:r>
            <a:r>
              <a:rPr lang="fr-FR" sz="2000" dirty="0">
                <a:solidFill>
                  <a:schemeClr val="tx2"/>
                </a:solidFill>
              </a:rPr>
              <a:t> for </a:t>
            </a:r>
            <a:r>
              <a:rPr lang="fr-FR" sz="2000" dirty="0" err="1">
                <a:solidFill>
                  <a:schemeClr val="tx2"/>
                </a:solidFill>
              </a:rPr>
              <a:t>choosing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these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indicators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879875" y="2974933"/>
            <a:ext cx="7265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chemeClr val="tx2"/>
                </a:solidFill>
              </a:rPr>
              <a:t>Choices</a:t>
            </a:r>
            <a:r>
              <a:rPr lang="fr-FR" sz="2000" dirty="0">
                <a:solidFill>
                  <a:schemeClr val="tx2"/>
                </a:solidFill>
              </a:rPr>
              <a:t> made for </a:t>
            </a:r>
            <a:r>
              <a:rPr lang="fr-FR" sz="2000" dirty="0" err="1">
                <a:solidFill>
                  <a:schemeClr val="tx2"/>
                </a:solidFill>
              </a:rPr>
              <a:t>calculations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879876" y="3405153"/>
            <a:ext cx="7265331" cy="330841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1574">
            <a:off x="11118041" y="2899370"/>
            <a:ext cx="1155871" cy="882957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127711" y="3234183"/>
            <a:ext cx="674859" cy="824828"/>
          </a:xfrm>
          <a:prstGeom prst="rect">
            <a:avLst/>
          </a:prstGeom>
          <a:ln>
            <a:noFill/>
          </a:ln>
        </p:spPr>
      </p:pic>
      <p:sp>
        <p:nvSpPr>
          <p:cNvPr id="34" name="Espace réservé du numéro de diapositive 3"/>
          <p:cNvSpPr txBox="1">
            <a:spLocks/>
          </p:cNvSpPr>
          <p:nvPr/>
        </p:nvSpPr>
        <p:spPr>
          <a:xfrm>
            <a:off x="9448800" y="4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73E09-3A98-4423-AE24-DF6710FA337E}" type="slidenum">
              <a:rPr lang="fr-FR" sz="1600" smtClean="0">
                <a:solidFill>
                  <a:schemeClr val="bg1"/>
                </a:solidFill>
              </a:rPr>
              <a:pPr/>
              <a:t>7</a:t>
            </a:fld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6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89" grpId="0" animBg="1"/>
      <p:bldP spid="90" grpId="0" animBg="1"/>
      <p:bldP spid="36" grpId="0"/>
      <p:bldP spid="37" grpId="0"/>
      <p:bldP spid="54" grpId="0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/>
          <p:cNvCxnSpPr/>
          <p:nvPr/>
        </p:nvCxnSpPr>
        <p:spPr>
          <a:xfrm>
            <a:off x="3890523" y="4710204"/>
            <a:ext cx="8301477" cy="0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-9319"/>
            <a:ext cx="3890523" cy="3719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err="1">
                <a:latin typeface="+mj-lt"/>
              </a:rPr>
              <a:t>Reintegrating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livestock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may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generate</a:t>
            </a:r>
            <a:r>
              <a:rPr lang="fr-FR" sz="4000" dirty="0">
                <a:latin typeface="+mj-lt"/>
              </a:rPr>
              <a:t> high </a:t>
            </a:r>
            <a:r>
              <a:rPr lang="fr-FR" sz="4000" dirty="0" err="1">
                <a:latin typeface="+mj-lt"/>
              </a:rPr>
              <a:t>environmental</a:t>
            </a:r>
            <a:r>
              <a:rPr lang="fr-FR" sz="4000" dirty="0">
                <a:latin typeface="+mj-lt"/>
              </a:rPr>
              <a:t> impacts…</a:t>
            </a:r>
          </a:p>
          <a:p>
            <a:pPr algn="ctr"/>
            <a:endParaRPr lang="fr-FR" dirty="0">
              <a:latin typeface="+mj-lt"/>
            </a:endParaRPr>
          </a:p>
          <a:p>
            <a:pPr algn="ctr"/>
            <a:endParaRPr lang="fr-FR" sz="4000" dirty="0"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270" y="1107228"/>
            <a:ext cx="674988" cy="7663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634" y="1179094"/>
            <a:ext cx="379772" cy="62257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675" y="1107228"/>
            <a:ext cx="832613" cy="61619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3710353"/>
            <a:ext cx="3890523" cy="3147647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722735" y="1726705"/>
            <a:ext cx="2381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Nitrogen surplus changes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275782" y="3477154"/>
            <a:ext cx="1133645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+ 16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± 27</a:t>
            </a:r>
            <a:endParaRPr lang="fr-FR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65901" y="1726705"/>
            <a:ext cx="2368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err="1">
                <a:solidFill>
                  <a:schemeClr val="accent2">
                    <a:lumMod val="75000"/>
                  </a:schemeClr>
                </a:solidFill>
              </a:rPr>
              <a:t>Energy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2">
                    <a:lumMod val="75000"/>
                  </a:schemeClr>
                </a:solidFill>
              </a:rPr>
              <a:t>consumption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 changes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091971" y="3477154"/>
            <a:ext cx="1898277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6 837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± 14 430</a:t>
            </a:r>
            <a:endParaRPr lang="fr-FR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049314" y="1702926"/>
            <a:ext cx="2276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err="1"/>
              <a:t>Greenhouse</a:t>
            </a:r>
            <a:r>
              <a:rPr lang="fr-FR" sz="2000" dirty="0"/>
              <a:t> </a:t>
            </a:r>
            <a:r>
              <a:rPr lang="fr-FR" sz="2000" dirty="0" err="1"/>
              <a:t>gas</a:t>
            </a:r>
            <a:r>
              <a:rPr lang="fr-FR" sz="2000" dirty="0"/>
              <a:t> </a:t>
            </a:r>
            <a:r>
              <a:rPr lang="fr-FR" sz="2000" dirty="0" err="1"/>
              <a:t>emission</a:t>
            </a:r>
            <a:r>
              <a:rPr lang="fr-FR" sz="2000" dirty="0"/>
              <a:t> changes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460836" y="3477154"/>
            <a:ext cx="1391728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+ 0.83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± 1.7</a:t>
            </a:r>
            <a:endParaRPr lang="fr-FR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81887" y="3652231"/>
            <a:ext cx="2012454" cy="94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chemeClr val="tx2"/>
                </a:solidFill>
              </a:rPr>
              <a:t>Impacts on farms in the sample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(All livestock, n=15)</a:t>
            </a:r>
            <a:endParaRPr lang="fr-FR" sz="16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50004" y="4782312"/>
            <a:ext cx="217852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Means for reference specialized crop farms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13831" y="500570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35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8241476" y="4996024"/>
            <a:ext cx="162897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13 425 ; 21 480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98724" y="5019967"/>
            <a:ext cx="117051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2.25 ; 0.75</a:t>
            </a:r>
            <a:endParaRPr lang="fr-FR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7910145" y="1002889"/>
            <a:ext cx="0" cy="4747921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10158078" y="1002889"/>
            <a:ext cx="0" cy="4747921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890523" y="2528941"/>
            <a:ext cx="8301477" cy="6892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3808010" y="5750810"/>
            <a:ext cx="838399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3892698" y="1002889"/>
            <a:ext cx="830147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5894341" y="1002889"/>
            <a:ext cx="26006" cy="4760846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78" y="2246889"/>
            <a:ext cx="1812776" cy="1395657"/>
          </a:xfrm>
          <a:prstGeom prst="rect">
            <a:avLst/>
          </a:prstGeom>
        </p:spPr>
      </p:pic>
      <p:sp>
        <p:nvSpPr>
          <p:cNvPr id="53" name="Espace réservé du numéro de diapositive 3"/>
          <p:cNvSpPr txBox="1">
            <a:spLocks/>
          </p:cNvSpPr>
          <p:nvPr/>
        </p:nvSpPr>
        <p:spPr>
          <a:xfrm>
            <a:off x="9448800" y="1350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73E09-3A98-4423-AE24-DF6710FA337E}" type="slidenum">
              <a:rPr lang="fr-FR" sz="1600" smtClean="0">
                <a:solidFill>
                  <a:schemeClr val="tx2"/>
                </a:solidFill>
              </a:rPr>
              <a:pPr/>
              <a:t>8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84316" y="3884189"/>
            <a:ext cx="39048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+mj-lt"/>
              </a:rPr>
              <a:t>… </a:t>
            </a:r>
            <a:r>
              <a:rPr lang="fr-FR" sz="4000" dirty="0" err="1">
                <a:solidFill>
                  <a:schemeClr val="bg1"/>
                </a:solidFill>
                <a:latin typeface="+mj-lt"/>
              </a:rPr>
              <a:t>According</a:t>
            </a:r>
            <a:r>
              <a:rPr lang="fr-FR" sz="4000" dirty="0">
                <a:solidFill>
                  <a:schemeClr val="bg1"/>
                </a:solidFill>
                <a:latin typeface="+mj-lt"/>
              </a:rPr>
              <a:t> to the main </a:t>
            </a:r>
            <a:r>
              <a:rPr lang="fr-FR" sz="4000" dirty="0" err="1">
                <a:solidFill>
                  <a:schemeClr val="bg1"/>
                </a:solidFill>
                <a:latin typeface="+mj-lt"/>
              </a:rPr>
              <a:t>features</a:t>
            </a:r>
            <a:r>
              <a:rPr lang="fr-FR" sz="4000" dirty="0">
                <a:solidFill>
                  <a:schemeClr val="bg1"/>
                </a:solidFill>
                <a:latin typeface="+mj-lt"/>
              </a:rPr>
              <a:t> of </a:t>
            </a:r>
            <a:r>
              <a:rPr lang="fr-FR" sz="4000" dirty="0" err="1">
                <a:solidFill>
                  <a:schemeClr val="bg1"/>
                </a:solidFill>
                <a:latin typeface="+mj-lt"/>
              </a:rPr>
              <a:t>livestock</a:t>
            </a:r>
            <a:r>
              <a:rPr lang="fr-FR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+mj-lt"/>
              </a:rPr>
              <a:t>reintegration</a:t>
            </a:r>
            <a:endParaRPr lang="fr-FR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66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e 41"/>
          <p:cNvGrpSpPr/>
          <p:nvPr/>
        </p:nvGrpSpPr>
        <p:grpSpPr>
          <a:xfrm>
            <a:off x="5475061" y="1535418"/>
            <a:ext cx="3825153" cy="4431718"/>
            <a:chOff x="7573977" y="928141"/>
            <a:chExt cx="4371532" cy="482979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73977" y="1694599"/>
              <a:ext cx="4334061" cy="4063335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>
              <a:off x="8274741" y="928141"/>
              <a:ext cx="3670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Greenhouse</a:t>
              </a:r>
              <a:r>
                <a:rPr lang="fr-FR" sz="2000" dirty="0"/>
                <a:t> </a:t>
              </a:r>
              <a:r>
                <a:rPr lang="fr-FR" sz="2000" dirty="0" err="1"/>
                <a:t>gas</a:t>
              </a:r>
              <a:r>
                <a:rPr lang="fr-FR" sz="2000" dirty="0"/>
                <a:t> </a:t>
              </a:r>
              <a:r>
                <a:rPr lang="fr-FR" sz="2000" dirty="0" err="1"/>
                <a:t>emission</a:t>
              </a:r>
              <a:r>
                <a:rPr lang="fr-FR" sz="2000" dirty="0"/>
                <a:t> changes</a:t>
              </a:r>
            </a:p>
          </p:txBody>
        </p:sp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6995" y="937150"/>
              <a:ext cx="545412" cy="4036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7508" y="5254878"/>
            <a:ext cx="3195051" cy="15302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9816894" y="1200958"/>
            <a:ext cx="2475559" cy="4947921"/>
            <a:chOff x="4963630" y="1303069"/>
            <a:chExt cx="2475559" cy="4947921"/>
          </a:xfrm>
        </p:grpSpPr>
        <p:sp>
          <p:nvSpPr>
            <p:cNvPr id="10" name="ZoneTexte 9"/>
            <p:cNvSpPr txBox="1"/>
            <p:nvPr/>
          </p:nvSpPr>
          <p:spPr>
            <a:xfrm>
              <a:off x="5088322" y="5235327"/>
              <a:ext cx="23508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Greenhouse</a:t>
              </a:r>
              <a:r>
                <a:rPr lang="fr-FR" sz="2000" dirty="0"/>
                <a:t> </a:t>
              </a:r>
              <a:r>
                <a:rPr lang="fr-FR" sz="2000" dirty="0" err="1"/>
                <a:t>gas</a:t>
              </a:r>
              <a:r>
                <a:rPr lang="fr-FR" sz="2000" dirty="0"/>
                <a:t> </a:t>
              </a:r>
              <a:r>
                <a:rPr lang="fr-FR" sz="2000" dirty="0" err="1"/>
                <a:t>emission</a:t>
              </a:r>
              <a:r>
                <a:rPr lang="fr-FR" sz="2000" dirty="0"/>
                <a:t> changes</a:t>
              </a:r>
            </a:p>
            <a:p>
              <a:pPr algn="ctr"/>
              <a:r>
                <a:rPr lang="fr-FR" sz="2000" dirty="0">
                  <a:solidFill>
                    <a:schemeClr val="bg2">
                      <a:lumMod val="25000"/>
                    </a:schemeClr>
                  </a:solidFill>
                </a:rPr>
                <a:t>+2.46 </a:t>
              </a:r>
              <a:r>
                <a:rPr lang="en-GB" sz="2000" dirty="0">
                  <a:solidFill>
                    <a:schemeClr val="bg2">
                      <a:lumMod val="25000"/>
                    </a:schemeClr>
                  </a:solidFill>
                  <a:effectLst/>
                </a:rPr>
                <a:t>t CO</a:t>
              </a:r>
              <a:r>
                <a:rPr lang="en-GB" sz="2000" baseline="-25000" dirty="0">
                  <a:solidFill>
                    <a:schemeClr val="bg2">
                      <a:lumMod val="25000"/>
                    </a:schemeClr>
                  </a:solidFill>
                  <a:effectLst/>
                </a:rPr>
                <a:t>2</a:t>
              </a:r>
              <a:r>
                <a:rPr lang="en-GB" sz="2000" dirty="0">
                  <a:solidFill>
                    <a:schemeClr val="bg2">
                      <a:lumMod val="25000"/>
                    </a:schemeClr>
                  </a:solidFill>
                  <a:effectLst/>
                </a:rPr>
                <a:t> </a:t>
              </a:r>
              <a:r>
                <a:rPr lang="en-GB" sz="2000" dirty="0" err="1">
                  <a:solidFill>
                    <a:schemeClr val="bg2">
                      <a:lumMod val="25000"/>
                    </a:schemeClr>
                  </a:solidFill>
                  <a:effectLst/>
                </a:rPr>
                <a:t>eq</a:t>
              </a:r>
              <a:r>
                <a:rPr lang="en-GB" sz="2000" dirty="0">
                  <a:solidFill>
                    <a:schemeClr val="bg2">
                      <a:lumMod val="25000"/>
                    </a:schemeClr>
                  </a:solidFill>
                  <a:effectLst/>
                </a:rPr>
                <a:t> /ha</a:t>
              </a:r>
              <a:endParaRPr lang="fr-FR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005077" y="3407667"/>
              <a:ext cx="24090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accent2">
                      <a:lumMod val="75000"/>
                    </a:schemeClr>
                  </a:solidFill>
                </a:rPr>
                <a:t>Energy</a:t>
              </a:r>
              <a:r>
                <a:rPr lang="fr-FR" sz="20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r-FR" sz="2000" dirty="0" err="1">
                  <a:solidFill>
                    <a:schemeClr val="accent2">
                      <a:lumMod val="75000"/>
                    </a:schemeClr>
                  </a:solidFill>
                </a:rPr>
                <a:t>consumption</a:t>
              </a:r>
              <a:r>
                <a:rPr lang="fr-FR" sz="2000" dirty="0">
                  <a:solidFill>
                    <a:schemeClr val="accent2">
                      <a:lumMod val="75000"/>
                    </a:schemeClr>
                  </a:solidFill>
                </a:rPr>
                <a:t> changes</a:t>
              </a:r>
            </a:p>
            <a:p>
              <a:pPr algn="ctr"/>
              <a:r>
                <a:rPr lang="fr-FR" sz="2000" dirty="0">
                  <a:solidFill>
                    <a:schemeClr val="accent2">
                      <a:lumMod val="75000"/>
                    </a:schemeClr>
                  </a:solidFill>
                </a:rPr>
                <a:t>+ 21 047 MJ/ha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963630" y="1729895"/>
              <a:ext cx="2310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accent1">
                      <a:lumMod val="50000"/>
                    </a:schemeClr>
                  </a:solidFill>
                </a:rPr>
                <a:t>Nitrogen surplus changes</a:t>
              </a:r>
            </a:p>
            <a:p>
              <a:pPr algn="ctr"/>
              <a:r>
                <a:rPr lang="fr-FR" sz="2000" dirty="0">
                  <a:solidFill>
                    <a:schemeClr val="accent1">
                      <a:lumMod val="50000"/>
                    </a:schemeClr>
                  </a:solidFill>
                </a:rPr>
                <a:t>+ 43 </a:t>
              </a:r>
              <a:r>
                <a:rPr lang="fr-FR" sz="2000" dirty="0" err="1">
                  <a:solidFill>
                    <a:schemeClr val="accent1">
                      <a:lumMod val="50000"/>
                    </a:schemeClr>
                  </a:solidFill>
                </a:rPr>
                <a:t>kgN</a:t>
              </a:r>
              <a:r>
                <a:rPr lang="fr-FR" sz="2000" dirty="0">
                  <a:solidFill>
                    <a:schemeClr val="accent1">
                      <a:lumMod val="50000"/>
                    </a:schemeClr>
                  </a:solidFill>
                </a:rPr>
                <a:t>/ha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1749" y="1303069"/>
              <a:ext cx="527861" cy="599278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5598" y="2871177"/>
              <a:ext cx="379772" cy="622577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1749" y="4681756"/>
              <a:ext cx="624151" cy="461916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0" y="-9318"/>
            <a:ext cx="12192000" cy="107127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latin typeface="+mj-lt"/>
              </a:rPr>
              <a:t>High </a:t>
            </a:r>
            <a:r>
              <a:rPr lang="fr-FR" sz="4000" dirty="0" err="1">
                <a:latin typeface="+mj-lt"/>
              </a:rPr>
              <a:t>environmental</a:t>
            </a:r>
            <a:r>
              <a:rPr lang="fr-FR" sz="4000" dirty="0">
                <a:latin typeface="+mj-lt"/>
              </a:rPr>
              <a:t> impacts for </a:t>
            </a:r>
            <a:r>
              <a:rPr lang="fr-FR" sz="4000" dirty="0" err="1">
                <a:latin typeface="+mj-lt"/>
              </a:rPr>
              <a:t>poultry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reintegration</a:t>
            </a:r>
            <a:r>
              <a:rPr lang="fr-FR" sz="4000" dirty="0">
                <a:latin typeface="+mj-lt"/>
              </a:rPr>
              <a:t> in </a:t>
            </a:r>
            <a:r>
              <a:rPr lang="fr-FR" sz="4000" dirty="0" err="1">
                <a:latin typeface="+mj-lt"/>
              </a:rPr>
              <a:t>highly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integrated</a:t>
            </a:r>
            <a:r>
              <a:rPr lang="fr-FR" sz="4000" dirty="0">
                <a:latin typeface="+mj-lt"/>
              </a:rPr>
              <a:t> value </a:t>
            </a:r>
            <a:r>
              <a:rPr lang="fr-FR" sz="4000" dirty="0" err="1">
                <a:latin typeface="+mj-lt"/>
              </a:rPr>
              <a:t>chains</a:t>
            </a:r>
            <a:endParaRPr lang="fr-FR" sz="4000" dirty="0">
              <a:latin typeface="+mj-lt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863132" y="2184764"/>
            <a:ext cx="4472124" cy="2073327"/>
            <a:chOff x="1085548" y="4320932"/>
            <a:chExt cx="4472124" cy="2073327"/>
          </a:xfrm>
        </p:grpSpPr>
        <p:grpSp>
          <p:nvGrpSpPr>
            <p:cNvPr id="19" name="Groupe 18"/>
            <p:cNvGrpSpPr/>
            <p:nvPr/>
          </p:nvGrpSpPr>
          <p:grpSpPr>
            <a:xfrm>
              <a:off x="1981589" y="5038493"/>
              <a:ext cx="546444" cy="932673"/>
              <a:chOff x="2294052" y="-2243366"/>
              <a:chExt cx="1231499" cy="2070230"/>
            </a:xfrm>
          </p:grpSpPr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893" b="100000" l="9901" r="89604">
                            <a14:foregroundMark x1="45050" y1="11672" x2="50990" y2="21451"/>
                            <a14:foregroundMark x1="47030" y1="19243" x2="50000" y2="23344"/>
                            <a14:foregroundMark x1="58911" y1="22713" x2="58911" y2="22713"/>
                            <a14:foregroundMark x1="66832" y1="12934" x2="66832" y2="12934"/>
                            <a14:foregroundMark x1="56931" y1="5363" x2="56931" y2="5363"/>
                            <a14:foregroundMark x1="41584" y1="4732" x2="41584" y2="4732"/>
                            <a14:foregroundMark x1="33663" y1="13565" x2="33663" y2="13565"/>
                            <a14:foregroundMark x1="36634" y1="17981" x2="36634" y2="17981"/>
                            <a14:foregroundMark x1="41584" y1="23344" x2="45050" y2="23975"/>
                            <a14:foregroundMark x1="31683" y1="94322" x2="31683" y2="94322"/>
                            <a14:foregroundMark x1="39604" y1="97476" x2="39604" y2="97476"/>
                            <a14:foregroundMark x1="44059" y1="94953" x2="44059" y2="94953"/>
                            <a14:foregroundMark x1="48020" y1="91798" x2="48020" y2="91798"/>
                            <a14:foregroundMark x1="53960" y1="92429" x2="53960" y2="92429"/>
                            <a14:foregroundMark x1="55941" y1="94953" x2="58911" y2="94953"/>
                            <a14:foregroundMark x1="63861" y1="96845" x2="63861" y2="96845"/>
                            <a14:foregroundMark x1="68812" y1="94322" x2="68812" y2="94322"/>
                            <a14:foregroundMark x1="69802" y1="88959" x2="69802" y2="8895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94052" y="-2105735"/>
                <a:ext cx="1231499" cy="1932599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91558" y="-2243366"/>
                <a:ext cx="623211" cy="370033"/>
              </a:xfrm>
              <a:prstGeom prst="rect">
                <a:avLst/>
              </a:prstGeom>
            </p:spPr>
          </p:pic>
        </p:grp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26957">
              <a:off x="2913125" y="5304836"/>
              <a:ext cx="339739" cy="74014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45"/>
            <a:stretch/>
          </p:blipFill>
          <p:spPr>
            <a:xfrm>
              <a:off x="3293905" y="4320932"/>
              <a:ext cx="514573" cy="524762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2994" y="4986376"/>
              <a:ext cx="535572" cy="493769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872312" y="4900500"/>
              <a:ext cx="2116961" cy="1165302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017612" flipH="1">
              <a:off x="2627610" y="4464219"/>
              <a:ext cx="656432" cy="802306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ZoneTexte 26"/>
            <p:cNvSpPr txBox="1"/>
            <p:nvPr/>
          </p:nvSpPr>
          <p:spPr>
            <a:xfrm>
              <a:off x="1085548" y="6055705"/>
              <a:ext cx="4472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Specialized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crop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farm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reintegrating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poultry</a:t>
              </a:r>
              <a:endPara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203276" y="1112996"/>
            <a:ext cx="202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Main motivation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-202405" y="1973831"/>
            <a:ext cx="251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Increasing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economic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sustainability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37" y="1500522"/>
            <a:ext cx="480241" cy="524707"/>
          </a:xfrm>
          <a:prstGeom prst="rect">
            <a:avLst/>
          </a:prstGeom>
        </p:spPr>
      </p:pic>
      <p:cxnSp>
        <p:nvCxnSpPr>
          <p:cNvPr id="31" name="Connecteur droit avec flèche 30"/>
          <p:cNvCxnSpPr/>
          <p:nvPr/>
        </p:nvCxnSpPr>
        <p:spPr>
          <a:xfrm flipV="1">
            <a:off x="370916" y="1513389"/>
            <a:ext cx="374574" cy="440254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849" y="2922659"/>
            <a:ext cx="600173" cy="852246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274821" y="4833651"/>
            <a:ext cx="202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tx2"/>
                </a:solidFill>
              </a:rPr>
              <a:t>Low</a:t>
            </a:r>
            <a:r>
              <a:rPr lang="fr-FR" sz="2000" dirty="0">
                <a:solidFill>
                  <a:schemeClr val="tx2"/>
                </a:solidFill>
              </a:rPr>
              <a:t> adaptations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962593" y="4182131"/>
            <a:ext cx="430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Highly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integrated</a:t>
            </a:r>
            <a:r>
              <a:rPr lang="fr-FR" dirty="0">
                <a:solidFill>
                  <a:schemeClr val="tx2"/>
                </a:solidFill>
              </a:rPr>
              <a:t> value </a:t>
            </a:r>
            <a:r>
              <a:rPr lang="fr-FR" dirty="0" err="1">
                <a:solidFill>
                  <a:schemeClr val="tx2"/>
                </a:solidFill>
              </a:rPr>
              <a:t>chains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41001" y="5895925"/>
            <a:ext cx="325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No </a:t>
            </a:r>
            <a:r>
              <a:rPr lang="fr-FR" dirty="0" err="1">
                <a:solidFill>
                  <a:schemeClr val="bg1"/>
                </a:solidFill>
              </a:rPr>
              <a:t>fertilization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strategy</a:t>
            </a:r>
            <a:r>
              <a:rPr lang="fr-FR" dirty="0">
                <a:solidFill>
                  <a:schemeClr val="bg1"/>
                </a:solidFill>
              </a:rPr>
              <a:t> change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07508" y="5325617"/>
            <a:ext cx="289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High </a:t>
            </a:r>
            <a:r>
              <a:rPr lang="fr-FR" dirty="0" err="1">
                <a:solidFill>
                  <a:schemeClr val="bg1"/>
                </a:solidFill>
              </a:rPr>
              <a:t>reliance</a:t>
            </a:r>
            <a:r>
              <a:rPr lang="fr-FR" dirty="0">
                <a:solidFill>
                  <a:schemeClr val="bg1"/>
                </a:solidFill>
              </a:rPr>
              <a:t> on </a:t>
            </a:r>
            <a:r>
              <a:rPr lang="fr-FR" dirty="0" err="1">
                <a:solidFill>
                  <a:schemeClr val="bg1"/>
                </a:solidFill>
              </a:rPr>
              <a:t>feed</a:t>
            </a:r>
            <a:r>
              <a:rPr lang="fr-FR" dirty="0">
                <a:solidFill>
                  <a:schemeClr val="bg1"/>
                </a:solidFill>
              </a:rPr>
              <a:t> input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41001" y="6396239"/>
            <a:ext cx="325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Limited introduction of </a:t>
            </a:r>
            <a:r>
              <a:rPr lang="fr-FR" dirty="0" err="1">
                <a:solidFill>
                  <a:schemeClr val="bg1"/>
                </a:solidFill>
              </a:rPr>
              <a:t>pastures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308897" y="5274854"/>
            <a:ext cx="167222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Fear, </a:t>
            </a:r>
            <a:r>
              <a:rPr lang="fr-FR" dirty="0" err="1">
                <a:solidFill>
                  <a:schemeClr val="tx2"/>
                </a:solidFill>
              </a:rPr>
              <a:t>lack</a:t>
            </a:r>
            <a:r>
              <a:rPr lang="fr-FR" dirty="0">
                <a:solidFill>
                  <a:schemeClr val="tx2"/>
                </a:solidFill>
              </a:rPr>
              <a:t> of </a:t>
            </a:r>
            <a:r>
              <a:rPr lang="fr-FR" dirty="0" err="1">
                <a:solidFill>
                  <a:schemeClr val="tx2"/>
                </a:solidFill>
              </a:rPr>
              <a:t>knowledge</a:t>
            </a:r>
            <a:r>
              <a:rPr lang="fr-FR" dirty="0">
                <a:solidFill>
                  <a:schemeClr val="tx2"/>
                </a:solidFill>
              </a:rPr>
              <a:t> and </a:t>
            </a:r>
            <a:r>
              <a:rPr lang="fr-FR" dirty="0" err="1">
                <a:solidFill>
                  <a:schemeClr val="tx2"/>
                </a:solidFill>
              </a:rPr>
              <a:t>equipment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3303" flipV="1">
            <a:off x="1086419" y="2608431"/>
            <a:ext cx="644167" cy="787315"/>
          </a:xfrm>
          <a:prstGeom prst="rect">
            <a:avLst/>
          </a:prstGeom>
          <a:ln>
            <a:noFill/>
          </a:ln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63173" flipH="1">
            <a:off x="397669" y="4166930"/>
            <a:ext cx="644167" cy="787315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924" y="1455610"/>
            <a:ext cx="2021325" cy="116826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379583" y="1433832"/>
            <a:ext cx="4231733" cy="471504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9590429" y="1482328"/>
            <a:ext cx="663677" cy="4701115"/>
          </a:xfrm>
          <a:custGeom>
            <a:avLst/>
            <a:gdLst>
              <a:gd name="connsiteX0" fmla="*/ 0 w 663677"/>
              <a:gd name="connsiteY0" fmla="*/ 0 h 4822723"/>
              <a:gd name="connsiteX1" fmla="*/ 73742 w 663677"/>
              <a:gd name="connsiteY1" fmla="*/ 2035278 h 4822723"/>
              <a:gd name="connsiteX2" fmla="*/ 206477 w 663677"/>
              <a:gd name="connsiteY2" fmla="*/ 2831691 h 4822723"/>
              <a:gd name="connsiteX3" fmla="*/ 663677 w 663677"/>
              <a:gd name="connsiteY3" fmla="*/ 3996813 h 4822723"/>
              <a:gd name="connsiteX4" fmla="*/ 44245 w 663677"/>
              <a:gd name="connsiteY4" fmla="*/ 4822723 h 4822723"/>
              <a:gd name="connsiteX5" fmla="*/ 0 w 663677"/>
              <a:gd name="connsiteY5" fmla="*/ 0 h 4822723"/>
              <a:gd name="connsiteX0" fmla="*/ 0 w 663677"/>
              <a:gd name="connsiteY0" fmla="*/ 0 h 4852356"/>
              <a:gd name="connsiteX1" fmla="*/ 73742 w 663677"/>
              <a:gd name="connsiteY1" fmla="*/ 2035278 h 4852356"/>
              <a:gd name="connsiteX2" fmla="*/ 206477 w 663677"/>
              <a:gd name="connsiteY2" fmla="*/ 2831691 h 4852356"/>
              <a:gd name="connsiteX3" fmla="*/ 663677 w 663677"/>
              <a:gd name="connsiteY3" fmla="*/ 3996813 h 4852356"/>
              <a:gd name="connsiteX4" fmla="*/ 14611 w 663677"/>
              <a:gd name="connsiteY4" fmla="*/ 4852356 h 4852356"/>
              <a:gd name="connsiteX5" fmla="*/ 0 w 663677"/>
              <a:gd name="connsiteY5" fmla="*/ 0 h 4852356"/>
              <a:gd name="connsiteX0" fmla="*/ 0 w 663677"/>
              <a:gd name="connsiteY0" fmla="*/ 0 h 4860823"/>
              <a:gd name="connsiteX1" fmla="*/ 73742 w 663677"/>
              <a:gd name="connsiteY1" fmla="*/ 2035278 h 4860823"/>
              <a:gd name="connsiteX2" fmla="*/ 206477 w 663677"/>
              <a:gd name="connsiteY2" fmla="*/ 2831691 h 4860823"/>
              <a:gd name="connsiteX3" fmla="*/ 663677 w 663677"/>
              <a:gd name="connsiteY3" fmla="*/ 3996813 h 4860823"/>
              <a:gd name="connsiteX4" fmla="*/ 1911 w 663677"/>
              <a:gd name="connsiteY4" fmla="*/ 4860823 h 4860823"/>
              <a:gd name="connsiteX5" fmla="*/ 0 w 663677"/>
              <a:gd name="connsiteY5" fmla="*/ 0 h 486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3677" h="4860823">
                <a:moveTo>
                  <a:pt x="0" y="0"/>
                </a:moveTo>
                <a:lnTo>
                  <a:pt x="73742" y="2035278"/>
                </a:lnTo>
                <a:lnTo>
                  <a:pt x="206477" y="2831691"/>
                </a:lnTo>
                <a:lnTo>
                  <a:pt x="663677" y="3996813"/>
                </a:lnTo>
                <a:lnTo>
                  <a:pt x="1911" y="4860823"/>
                </a:lnTo>
                <a:cubicBezTo>
                  <a:pt x="-2959" y="3243371"/>
                  <a:pt x="4870" y="1617452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9612139" y="5316194"/>
            <a:ext cx="637988" cy="855407"/>
          </a:xfrm>
          <a:custGeom>
            <a:avLst/>
            <a:gdLst>
              <a:gd name="connsiteX0" fmla="*/ 368710 w 368710"/>
              <a:gd name="connsiteY0" fmla="*/ 0 h 486697"/>
              <a:gd name="connsiteX1" fmla="*/ 0 w 368710"/>
              <a:gd name="connsiteY1" fmla="*/ 486697 h 48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8710" h="486697">
                <a:moveTo>
                  <a:pt x="368710" y="0"/>
                </a:moveTo>
                <a:lnTo>
                  <a:pt x="0" y="486697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9612139" y="1455610"/>
            <a:ext cx="637988" cy="3860584"/>
          </a:xfrm>
          <a:custGeom>
            <a:avLst/>
            <a:gdLst>
              <a:gd name="connsiteX0" fmla="*/ 623240 w 623240"/>
              <a:gd name="connsiteY0" fmla="*/ 4395020 h 4395020"/>
              <a:gd name="connsiteX1" fmla="*/ 92298 w 623240"/>
              <a:gd name="connsiteY1" fmla="*/ 2639961 h 4395020"/>
              <a:gd name="connsiteX2" fmla="*/ 3807 w 623240"/>
              <a:gd name="connsiteY2" fmla="*/ 0 h 439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240" h="4395020">
                <a:moveTo>
                  <a:pt x="623240" y="4395020"/>
                </a:moveTo>
                <a:cubicBezTo>
                  <a:pt x="409388" y="3883742"/>
                  <a:pt x="195537" y="3372464"/>
                  <a:pt x="92298" y="2639961"/>
                </a:cubicBezTo>
                <a:cubicBezTo>
                  <a:pt x="-10941" y="1907458"/>
                  <a:pt x="-3567" y="953729"/>
                  <a:pt x="3807" y="0"/>
                </a:cubicBez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numéro de diapositive 3"/>
          <p:cNvSpPr txBox="1">
            <a:spLocks/>
          </p:cNvSpPr>
          <p:nvPr/>
        </p:nvSpPr>
        <p:spPr>
          <a:xfrm>
            <a:off x="9448800" y="95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73E09-3A98-4423-AE24-DF6710FA337E}" type="slidenum">
              <a:rPr lang="fr-FR" sz="1600" smtClean="0">
                <a:solidFill>
                  <a:schemeClr val="bg1"/>
                </a:solidFill>
              </a:rPr>
              <a:pPr/>
              <a:t>9</a:t>
            </a:fld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2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29" grpId="0"/>
      <p:bldP spid="33" grpId="0"/>
      <p:bldP spid="36" grpId="0"/>
      <p:bldP spid="37" grpId="0"/>
      <p:bldP spid="43" grpId="0"/>
      <p:bldP spid="44" grpId="0" animBg="1"/>
      <p:bldP spid="3" grpId="0" animBg="1"/>
      <p:bldP spid="9" grpId="0" animBg="1"/>
      <p:bldP spid="8" grpId="0" animBg="1"/>
      <p:bldP spid="7" grpId="0" animBg="1"/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1743</Words>
  <Application>Microsoft Office PowerPoint</Application>
  <PresentationFormat>Grand écran</PresentationFormat>
  <Paragraphs>195</Paragraphs>
  <Slides>14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Libre baskerville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Bucking the trends of specialization and livestock regression, some crop farmers are …   Reintegrating Livestock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Clementine Meunier</dc:creator>
  <cp:lastModifiedBy>Clementine Meunier</cp:lastModifiedBy>
  <cp:revision>69</cp:revision>
  <dcterms:created xsi:type="dcterms:W3CDTF">2024-08-21T08:47:02Z</dcterms:created>
  <dcterms:modified xsi:type="dcterms:W3CDTF">2024-08-23T10:04:05Z</dcterms:modified>
</cp:coreProperties>
</file>