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32481838" cy="427434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599" kern="1200">
        <a:solidFill>
          <a:schemeClr val="tx1"/>
        </a:solidFill>
        <a:latin typeface="Arial" charset="0"/>
        <a:ea typeface="+mn-ea"/>
        <a:cs typeface="+mn-cs"/>
      </a:defRPr>
    </a:lvl1pPr>
    <a:lvl2pPr marL="457056" algn="l" rtl="0" fontAlgn="base">
      <a:spcBef>
        <a:spcPct val="0"/>
      </a:spcBef>
      <a:spcAft>
        <a:spcPct val="0"/>
      </a:spcAft>
      <a:defRPr sz="4599" kern="1200">
        <a:solidFill>
          <a:schemeClr val="tx1"/>
        </a:solidFill>
        <a:latin typeface="Arial" charset="0"/>
        <a:ea typeface="+mn-ea"/>
        <a:cs typeface="+mn-cs"/>
      </a:defRPr>
    </a:lvl2pPr>
    <a:lvl3pPr marL="914116" algn="l" rtl="0" fontAlgn="base">
      <a:spcBef>
        <a:spcPct val="0"/>
      </a:spcBef>
      <a:spcAft>
        <a:spcPct val="0"/>
      </a:spcAft>
      <a:defRPr sz="4599" kern="1200">
        <a:solidFill>
          <a:schemeClr val="tx1"/>
        </a:solidFill>
        <a:latin typeface="Arial" charset="0"/>
        <a:ea typeface="+mn-ea"/>
        <a:cs typeface="+mn-cs"/>
      </a:defRPr>
    </a:lvl3pPr>
    <a:lvl4pPr marL="1371172" algn="l" rtl="0" fontAlgn="base">
      <a:spcBef>
        <a:spcPct val="0"/>
      </a:spcBef>
      <a:spcAft>
        <a:spcPct val="0"/>
      </a:spcAft>
      <a:defRPr sz="4599" kern="1200">
        <a:solidFill>
          <a:schemeClr val="tx1"/>
        </a:solidFill>
        <a:latin typeface="Arial" charset="0"/>
        <a:ea typeface="+mn-ea"/>
        <a:cs typeface="+mn-cs"/>
      </a:defRPr>
    </a:lvl4pPr>
    <a:lvl5pPr marL="1828228" algn="l" rtl="0" fontAlgn="base">
      <a:spcBef>
        <a:spcPct val="0"/>
      </a:spcBef>
      <a:spcAft>
        <a:spcPct val="0"/>
      </a:spcAft>
      <a:defRPr sz="4599" kern="1200">
        <a:solidFill>
          <a:schemeClr val="tx1"/>
        </a:solidFill>
        <a:latin typeface="Arial" charset="0"/>
        <a:ea typeface="+mn-ea"/>
        <a:cs typeface="+mn-cs"/>
      </a:defRPr>
    </a:lvl5pPr>
    <a:lvl6pPr marL="2285288" algn="l" defTabSz="914116" rtl="0" eaLnBrk="1" latinLnBrk="0" hangingPunct="1">
      <a:defRPr sz="4599" kern="1200">
        <a:solidFill>
          <a:schemeClr val="tx1"/>
        </a:solidFill>
        <a:latin typeface="Arial" charset="0"/>
        <a:ea typeface="+mn-ea"/>
        <a:cs typeface="+mn-cs"/>
      </a:defRPr>
    </a:lvl6pPr>
    <a:lvl7pPr marL="2742343" algn="l" defTabSz="914116" rtl="0" eaLnBrk="1" latinLnBrk="0" hangingPunct="1">
      <a:defRPr sz="4599" kern="1200">
        <a:solidFill>
          <a:schemeClr val="tx1"/>
        </a:solidFill>
        <a:latin typeface="Arial" charset="0"/>
        <a:ea typeface="+mn-ea"/>
        <a:cs typeface="+mn-cs"/>
      </a:defRPr>
    </a:lvl7pPr>
    <a:lvl8pPr marL="3199399" algn="l" defTabSz="914116" rtl="0" eaLnBrk="1" latinLnBrk="0" hangingPunct="1">
      <a:defRPr sz="4599" kern="1200">
        <a:solidFill>
          <a:schemeClr val="tx1"/>
        </a:solidFill>
        <a:latin typeface="Arial" charset="0"/>
        <a:ea typeface="+mn-ea"/>
        <a:cs typeface="+mn-cs"/>
      </a:defRPr>
    </a:lvl8pPr>
    <a:lvl9pPr marL="3656459" algn="l" defTabSz="914116" rtl="0" eaLnBrk="1" latinLnBrk="0" hangingPunct="1">
      <a:defRPr sz="459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0" userDrawn="1">
          <p15:clr>
            <a:srgbClr val="A4A3A4"/>
          </p15:clr>
        </p15:guide>
        <p15:guide id="2" orient="horz" pos="25885" userDrawn="1">
          <p15:clr>
            <a:srgbClr val="A4A3A4"/>
          </p15:clr>
        </p15:guide>
        <p15:guide id="3" orient="horz" pos="1348" userDrawn="1">
          <p15:clr>
            <a:srgbClr val="A4A3A4"/>
          </p15:clr>
        </p15:guide>
        <p15:guide id="4" orient="horz" pos="15820" userDrawn="1">
          <p15:clr>
            <a:srgbClr val="A4A3A4"/>
          </p15:clr>
        </p15:guide>
        <p15:guide id="5" pos="7055" userDrawn="1">
          <p15:clr>
            <a:srgbClr val="A4A3A4"/>
          </p15:clr>
        </p15:guide>
        <p15:guide id="6" pos="17936" userDrawn="1">
          <p15:clr>
            <a:srgbClr val="A4A3A4"/>
          </p15:clr>
        </p15:guide>
        <p15:guide id="7" pos="1271" userDrawn="1">
          <p15:clr>
            <a:srgbClr val="A4A3A4"/>
          </p15:clr>
        </p15:guide>
        <p15:guide id="8" pos="6375" userDrawn="1">
          <p15:clr>
            <a:srgbClr val="A4A3A4"/>
          </p15:clr>
        </p15:guide>
        <p15:guide id="9" pos="12153" userDrawn="1">
          <p15:clr>
            <a:srgbClr val="A4A3A4"/>
          </p15:clr>
        </p15:guide>
        <p15:guide id="10" pos="12833" userDrawn="1">
          <p15:clr>
            <a:srgbClr val="A4A3A4"/>
          </p15:clr>
        </p15:guide>
        <p15:guide id="11" pos="8467" userDrawn="1">
          <p15:clr>
            <a:srgbClr val="A4A3A4"/>
          </p15:clr>
        </p15:guide>
        <p15:guide id="12" orient="horz" pos="3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465">
          <p15:clr>
            <a:srgbClr val="A4A3A4"/>
          </p15:clr>
        </p15:guide>
        <p15:guide id="2" pos="102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 Feike" initials="TF" lastIdx="9" clrIdx="0">
    <p:extLst>
      <p:ext uri="{19B8F6BF-5375-455C-9EA6-DF929625EA0E}">
        <p15:presenceInfo xmlns:p15="http://schemas.microsoft.com/office/powerpoint/2012/main" userId="Til Fe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3" autoAdjust="0"/>
    <p:restoredTop sz="94714" autoAdjust="0"/>
  </p:normalViewPr>
  <p:slideViewPr>
    <p:cSldViewPr snapToGrid="0" snapToObjects="1">
      <p:cViewPr>
        <p:scale>
          <a:sx n="40" d="100"/>
          <a:sy n="40" d="100"/>
        </p:scale>
        <p:origin x="1320" y="-5752"/>
      </p:cViewPr>
      <p:guideLst>
        <p:guide orient="horz" pos="4410"/>
        <p:guide orient="horz" pos="25885"/>
        <p:guide orient="horz" pos="1348"/>
        <p:guide orient="horz" pos="15820"/>
        <p:guide pos="7055"/>
        <p:guide pos="17936"/>
        <p:guide pos="1271"/>
        <p:guide pos="6375"/>
        <p:guide pos="12153"/>
        <p:guide pos="12833"/>
        <p:guide pos="8467"/>
        <p:guide orient="horz" pos="3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1362" y="-96"/>
      </p:cViewPr>
      <p:guideLst>
        <p:guide orient="horz" pos="13465"/>
        <p:guide pos="10231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763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t" anchorCtr="0" compatLnSpc="1">
            <a:prstTxWarp prst="textNoShape">
              <a:avLst/>
            </a:prstTxWarp>
          </a:bodyPr>
          <a:lstStyle>
            <a:lvl1pPr defTabSz="4298950">
              <a:defRPr sz="56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397538" y="0"/>
            <a:ext cx="1407636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t" anchorCtr="0" compatLnSpc="1">
            <a:prstTxWarp prst="textNoShape">
              <a:avLst/>
            </a:prstTxWarp>
          </a:bodyPr>
          <a:lstStyle>
            <a:lvl1pPr algn="r" defTabSz="4298950">
              <a:defRPr sz="56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601900"/>
            <a:ext cx="140763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b" anchorCtr="0" compatLnSpc="1">
            <a:prstTxWarp prst="textNoShape">
              <a:avLst/>
            </a:prstTxWarp>
          </a:bodyPr>
          <a:lstStyle>
            <a:lvl1pPr defTabSz="4298950">
              <a:defRPr sz="5600"/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397538" y="40601900"/>
            <a:ext cx="1407636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b" anchorCtr="0" compatLnSpc="1">
            <a:prstTxWarp prst="textNoShape">
              <a:avLst/>
            </a:prstTxWarp>
          </a:bodyPr>
          <a:lstStyle>
            <a:lvl1pPr algn="r" defTabSz="4298950">
              <a:defRPr sz="5600"/>
            </a:lvl1pPr>
          </a:lstStyle>
          <a:p>
            <a:fld id="{554E9C3C-7993-4304-9B04-2677D2384A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763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t" anchorCtr="0" compatLnSpc="1">
            <a:prstTxWarp prst="textNoShape">
              <a:avLst/>
            </a:prstTxWarp>
          </a:bodyPr>
          <a:lstStyle>
            <a:lvl1pPr defTabSz="4298950">
              <a:defRPr sz="56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97538" y="0"/>
            <a:ext cx="1407636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t" anchorCtr="0" compatLnSpc="1">
            <a:prstTxWarp prst="textNoShape">
              <a:avLst/>
            </a:prstTxWarp>
          </a:bodyPr>
          <a:lstStyle>
            <a:lvl1pPr algn="r" defTabSz="4298950">
              <a:defRPr sz="56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1163" y="3201988"/>
            <a:ext cx="11337925" cy="1603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0300950"/>
            <a:ext cx="25988962" cy="192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601900"/>
            <a:ext cx="140763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b" anchorCtr="0" compatLnSpc="1">
            <a:prstTxWarp prst="textNoShape">
              <a:avLst/>
            </a:prstTxWarp>
          </a:bodyPr>
          <a:lstStyle>
            <a:lvl1pPr defTabSz="4298950">
              <a:defRPr sz="56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97538" y="40601900"/>
            <a:ext cx="14076362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9687" tIns="214841" rIns="429687" bIns="214841" numCol="1" anchor="b" anchorCtr="0" compatLnSpc="1">
            <a:prstTxWarp prst="textNoShape">
              <a:avLst/>
            </a:prstTxWarp>
          </a:bodyPr>
          <a:lstStyle>
            <a:lvl1pPr algn="r" defTabSz="4298950">
              <a:defRPr sz="5600"/>
            </a:lvl1pPr>
          </a:lstStyle>
          <a:p>
            <a:fld id="{3535B743-B889-46F1-95A8-F534DF69145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1" kern="1200">
        <a:solidFill>
          <a:schemeClr val="tx1"/>
        </a:solidFill>
        <a:latin typeface="Arial" charset="0"/>
        <a:ea typeface="+mn-ea"/>
        <a:cs typeface="+mn-cs"/>
      </a:defRPr>
    </a:lvl1pPr>
    <a:lvl2pPr marL="457056" algn="l" rtl="0" fontAlgn="base">
      <a:spcBef>
        <a:spcPct val="30000"/>
      </a:spcBef>
      <a:spcAft>
        <a:spcPct val="0"/>
      </a:spcAft>
      <a:defRPr sz="1201" kern="1200">
        <a:solidFill>
          <a:schemeClr val="tx1"/>
        </a:solidFill>
        <a:latin typeface="Arial" charset="0"/>
        <a:ea typeface="+mn-ea"/>
        <a:cs typeface="+mn-cs"/>
      </a:defRPr>
    </a:lvl2pPr>
    <a:lvl3pPr marL="914116" algn="l" rtl="0" fontAlgn="base">
      <a:spcBef>
        <a:spcPct val="30000"/>
      </a:spcBef>
      <a:spcAft>
        <a:spcPct val="0"/>
      </a:spcAft>
      <a:defRPr sz="1201" kern="1200">
        <a:solidFill>
          <a:schemeClr val="tx1"/>
        </a:solidFill>
        <a:latin typeface="Arial" charset="0"/>
        <a:ea typeface="+mn-ea"/>
        <a:cs typeface="+mn-cs"/>
      </a:defRPr>
    </a:lvl3pPr>
    <a:lvl4pPr marL="1371172" algn="l" rtl="0" fontAlgn="base">
      <a:spcBef>
        <a:spcPct val="30000"/>
      </a:spcBef>
      <a:spcAft>
        <a:spcPct val="0"/>
      </a:spcAft>
      <a:defRPr sz="1201" kern="1200">
        <a:solidFill>
          <a:schemeClr val="tx1"/>
        </a:solidFill>
        <a:latin typeface="Arial" charset="0"/>
        <a:ea typeface="+mn-ea"/>
        <a:cs typeface="+mn-cs"/>
      </a:defRPr>
    </a:lvl4pPr>
    <a:lvl5pPr marL="1828228" algn="l" rtl="0" fontAlgn="base">
      <a:spcBef>
        <a:spcPct val="30000"/>
      </a:spcBef>
      <a:spcAft>
        <a:spcPct val="0"/>
      </a:spcAft>
      <a:defRPr sz="1201" kern="1200">
        <a:solidFill>
          <a:schemeClr val="tx1"/>
        </a:solidFill>
        <a:latin typeface="Arial" charset="0"/>
        <a:ea typeface="+mn-ea"/>
        <a:cs typeface="+mn-cs"/>
      </a:defRPr>
    </a:lvl5pPr>
    <a:lvl6pPr marL="2285288" algn="l" defTabSz="914116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6pPr>
    <a:lvl7pPr marL="2742343" algn="l" defTabSz="914116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7pPr>
    <a:lvl8pPr marL="3199399" algn="l" defTabSz="914116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8pPr>
    <a:lvl9pPr marL="3656459" algn="l" defTabSz="914116" rtl="0" eaLnBrk="1" latinLnBrk="0" hangingPunct="1">
      <a:defRPr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883DB-B7C6-4BEF-8342-3B5129CA315A}" type="slidenum">
              <a:rPr lang="de-DE"/>
              <a:pPr/>
              <a:t>1</a:t>
            </a:fld>
            <a:endParaRPr lang="de-DE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1163" y="3201988"/>
            <a:ext cx="11337925" cy="160321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" descr="linie A0 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"/>
            <a:ext cx="720610" cy="428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1895178" y="41441844"/>
            <a:ext cx="23151634" cy="109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552" tIns="23276" rIns="46552" bIns="23276"/>
          <a:lstStyle/>
          <a:p>
            <a:pPr defTabSz="2215184">
              <a:lnSpc>
                <a:spcPts val="2036"/>
              </a:lnSpc>
            </a:pPr>
            <a:endParaRPr lang="de-DE" sz="1432" dirty="0"/>
          </a:p>
          <a:p>
            <a:pPr defTabSz="2215184">
              <a:lnSpc>
                <a:spcPts val="2036"/>
              </a:lnSpc>
            </a:pPr>
            <a:r>
              <a:rPr lang="de-DE" sz="1432" dirty="0"/>
              <a:t>Institut für Strategien und</a:t>
            </a:r>
            <a:r>
              <a:rPr lang="de-DE" sz="1432" baseline="0" dirty="0"/>
              <a:t> Folgenabschätzung</a:t>
            </a:r>
            <a:endParaRPr lang="de-DE" sz="1432" dirty="0"/>
          </a:p>
        </p:txBody>
      </p:sp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25046810" y="41927565"/>
            <a:ext cx="4072886" cy="59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552" tIns="23276" rIns="46552" bIns="23276"/>
          <a:lstStyle/>
          <a:p>
            <a:pPr defTabSz="2215184">
              <a:lnSpc>
                <a:spcPts val="2036"/>
              </a:lnSpc>
            </a:pPr>
            <a:r>
              <a:rPr lang="de-DE" sz="1591" baseline="0" dirty="0"/>
              <a:t>www.julius-kuehn.de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394" y="408054"/>
            <a:ext cx="8555458" cy="55348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2215035" rtl="0" eaLnBrk="1" latinLnBrk="0" hangingPunct="1">
        <a:spcBef>
          <a:spcPct val="0"/>
        </a:spcBef>
        <a:buNone/>
        <a:defRPr sz="106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0638" indent="-830638" algn="l" defTabSz="2215035" rtl="0" eaLnBrk="1" latinLnBrk="0" hangingPunct="1">
        <a:spcBef>
          <a:spcPct val="20000"/>
        </a:spcBef>
        <a:buFont typeface="Arial" pitchFamily="34" charset="0"/>
        <a:buChar char="•"/>
        <a:defRPr sz="7744" kern="1200">
          <a:solidFill>
            <a:schemeClr val="tx1"/>
          </a:solidFill>
          <a:latin typeface="+mn-lt"/>
          <a:ea typeface="+mn-ea"/>
          <a:cs typeface="+mn-cs"/>
        </a:defRPr>
      </a:lvl1pPr>
      <a:lvl2pPr marL="1799716" indent="-692199" algn="l" defTabSz="2215035" rtl="0" eaLnBrk="1" latinLnBrk="0" hangingPunct="1">
        <a:spcBef>
          <a:spcPct val="20000"/>
        </a:spcBef>
        <a:buFont typeface="Arial" pitchFamily="34" charset="0"/>
        <a:buChar char="–"/>
        <a:defRPr sz="6789" kern="1200">
          <a:solidFill>
            <a:schemeClr val="tx1"/>
          </a:solidFill>
          <a:latin typeface="+mn-lt"/>
          <a:ea typeface="+mn-ea"/>
          <a:cs typeface="+mn-cs"/>
        </a:defRPr>
      </a:lvl2pPr>
      <a:lvl3pPr marL="2768794" indent="-553759" algn="l" defTabSz="2215035" rtl="0" eaLnBrk="1" latinLnBrk="0" hangingPunct="1">
        <a:spcBef>
          <a:spcPct val="20000"/>
        </a:spcBef>
        <a:buFont typeface="Arial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3pPr>
      <a:lvl4pPr marL="3876310" indent="-553759" algn="l" defTabSz="2215035" rtl="0" eaLnBrk="1" latinLnBrk="0" hangingPunct="1">
        <a:spcBef>
          <a:spcPct val="20000"/>
        </a:spcBef>
        <a:buFont typeface="Arial" pitchFamily="34" charset="0"/>
        <a:buChar char="–"/>
        <a:defRPr sz="4827" kern="1200">
          <a:solidFill>
            <a:schemeClr val="tx1"/>
          </a:solidFill>
          <a:latin typeface="+mn-lt"/>
          <a:ea typeface="+mn-ea"/>
          <a:cs typeface="+mn-cs"/>
        </a:defRPr>
      </a:lvl4pPr>
      <a:lvl5pPr marL="4983828" indent="-553759" algn="l" defTabSz="2215035" rtl="0" eaLnBrk="1" latinLnBrk="0" hangingPunct="1">
        <a:spcBef>
          <a:spcPct val="20000"/>
        </a:spcBef>
        <a:buFont typeface="Arial" pitchFamily="34" charset="0"/>
        <a:buChar char="»"/>
        <a:defRPr sz="4827" kern="1200">
          <a:solidFill>
            <a:schemeClr val="tx1"/>
          </a:solidFill>
          <a:latin typeface="+mn-lt"/>
          <a:ea typeface="+mn-ea"/>
          <a:cs typeface="+mn-cs"/>
        </a:defRPr>
      </a:lvl5pPr>
      <a:lvl6pPr marL="6091346" indent="-553759" algn="l" defTabSz="2215035" rtl="0" eaLnBrk="1" latinLnBrk="0" hangingPunct="1">
        <a:spcBef>
          <a:spcPct val="20000"/>
        </a:spcBef>
        <a:buFont typeface="Arial" pitchFamily="34" charset="0"/>
        <a:buChar char="•"/>
        <a:defRPr sz="4827" kern="1200">
          <a:solidFill>
            <a:schemeClr val="tx1"/>
          </a:solidFill>
          <a:latin typeface="+mn-lt"/>
          <a:ea typeface="+mn-ea"/>
          <a:cs typeface="+mn-cs"/>
        </a:defRPr>
      </a:lvl6pPr>
      <a:lvl7pPr marL="7198863" indent="-553759" algn="l" defTabSz="2215035" rtl="0" eaLnBrk="1" latinLnBrk="0" hangingPunct="1">
        <a:spcBef>
          <a:spcPct val="20000"/>
        </a:spcBef>
        <a:buFont typeface="Arial" pitchFamily="34" charset="0"/>
        <a:buChar char="•"/>
        <a:defRPr sz="4827" kern="1200">
          <a:solidFill>
            <a:schemeClr val="tx1"/>
          </a:solidFill>
          <a:latin typeface="+mn-lt"/>
          <a:ea typeface="+mn-ea"/>
          <a:cs typeface="+mn-cs"/>
        </a:defRPr>
      </a:lvl7pPr>
      <a:lvl8pPr marL="8306381" indent="-553759" algn="l" defTabSz="2215035" rtl="0" eaLnBrk="1" latinLnBrk="0" hangingPunct="1">
        <a:spcBef>
          <a:spcPct val="20000"/>
        </a:spcBef>
        <a:buFont typeface="Arial" pitchFamily="34" charset="0"/>
        <a:buChar char="•"/>
        <a:defRPr sz="4827" kern="1200">
          <a:solidFill>
            <a:schemeClr val="tx1"/>
          </a:solidFill>
          <a:latin typeface="+mn-lt"/>
          <a:ea typeface="+mn-ea"/>
          <a:cs typeface="+mn-cs"/>
        </a:defRPr>
      </a:lvl8pPr>
      <a:lvl9pPr marL="9413898" indent="-553759" algn="l" defTabSz="2215035" rtl="0" eaLnBrk="1" latinLnBrk="0" hangingPunct="1">
        <a:spcBef>
          <a:spcPct val="20000"/>
        </a:spcBef>
        <a:buFont typeface="Arial" pitchFamily="34" charset="0"/>
        <a:buChar char="•"/>
        <a:defRPr sz="48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1pPr>
      <a:lvl2pPr marL="1107517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2pPr>
      <a:lvl3pPr marL="2215035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3pPr>
      <a:lvl4pPr marL="3322552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4pPr>
      <a:lvl5pPr marL="4430070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5pPr>
      <a:lvl6pPr marL="5537587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6pPr>
      <a:lvl7pPr marL="6645105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7pPr>
      <a:lvl8pPr marL="7752622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8pPr>
      <a:lvl9pPr marL="8860139" algn="l" defTabSz="2215035" rtl="0" eaLnBrk="1" latinLnBrk="0" hangingPunct="1">
        <a:defRPr sz="4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26886565"/>
            <a:ext cx="20590797" cy="9473408"/>
          </a:xfrm>
          <a:prstGeom prst="rect">
            <a:avLst/>
          </a:prstGeom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174436" y="472634"/>
            <a:ext cx="19394215" cy="16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76713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76713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76713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76713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76713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200" b="1" dirty="0">
                <a:latin typeface="+mn-lt"/>
                <a:ea typeface="Times New Roman" panose="02020603050405020304" pitchFamily="18" charset="0"/>
              </a:rPr>
              <a:t>Contribution of agroforestry to climate change mitigation: a case study from </a:t>
            </a:r>
            <a:r>
              <a:rPr lang="en-US" sz="6200" b="1" dirty="0" err="1">
                <a:latin typeface="+mn-lt"/>
                <a:ea typeface="Times New Roman" panose="02020603050405020304" pitchFamily="18" charset="0"/>
              </a:rPr>
              <a:t>Wendhausen</a:t>
            </a:r>
            <a:r>
              <a:rPr lang="en-US" sz="6200" b="1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6200" b="1" dirty="0" smtClean="0">
                <a:latin typeface="+mn-lt"/>
                <a:ea typeface="Times New Roman" panose="02020603050405020304" pitchFamily="18" charset="0"/>
              </a:rPr>
              <a:t>Germany</a:t>
            </a:r>
            <a:endParaRPr lang="de-DE" sz="6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1174436" y="3336042"/>
            <a:ext cx="1923112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51338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51338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51338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51338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51338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513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513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513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513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Priscilla N. </a:t>
            </a:r>
            <a:r>
              <a:rPr lang="en-US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Kephe</a:t>
            </a:r>
            <a:r>
              <a:rPr lang="en-US" sz="3200" baseline="30000" dirty="0" smtClean="0">
                <a:latin typeface="+mn-lt"/>
                <a:ea typeface="Calibri" panose="020F0502020204030204" pitchFamily="34" charset="0"/>
              </a:rPr>
              <a:t>1</a:t>
            </a:r>
            <a:r>
              <a:rPr lang="en-US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Juvenal Assou</a:t>
            </a:r>
            <a:r>
              <a:rPr lang="en-US" sz="3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Maren Langhof</a:t>
            </a:r>
            <a:r>
              <a:rPr lang="en-US" sz="3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Ahmed Kheir</a:t>
            </a:r>
            <a:r>
              <a:rPr lang="en-US" sz="3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Navid Bakhtiary</a:t>
            </a:r>
            <a:r>
              <a:rPr lang="en-US" sz="3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1,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Jörn </a:t>
            </a:r>
            <a:r>
              <a:rPr lang="en-US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Strassemeyer</a:t>
            </a:r>
            <a:r>
              <a:rPr lang="en-US" sz="3200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, Til Feike</a:t>
            </a:r>
            <a:r>
              <a:rPr lang="en-US" sz="32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de-DE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Julius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Kühn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Institute, 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Institute for Strategies and Technology Assessment, Kleinmachnow, Germany</a:t>
            </a:r>
            <a:endParaRPr lang="de-D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US" sz="2800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Julius </a:t>
            </a:r>
            <a:r>
              <a:rPr lang="en-US" sz="2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Kühn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Institute 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Crop and Soil Science, </a:t>
            </a:r>
            <a:r>
              <a:rPr 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Brunswick</a:t>
            </a: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Germany</a:t>
            </a:r>
            <a:endParaRPr lang="de-D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de-DE" sz="2800" dirty="0" smtClean="0">
                <a:latin typeface="+mn-lt"/>
              </a:rPr>
              <a:t>E-Mail</a:t>
            </a:r>
            <a:r>
              <a:rPr lang="en-GB" altLang="de-DE" sz="2800" dirty="0">
                <a:latin typeface="+mn-lt"/>
              </a:rPr>
              <a:t>: Priscilla.Kephe@julius-kuehn.de </a:t>
            </a:r>
          </a:p>
        </p:txBody>
      </p:sp>
      <p:sp>
        <p:nvSpPr>
          <p:cNvPr id="9" name="Rechteck 19"/>
          <p:cNvSpPr>
            <a:spLocks noChangeArrowheads="1"/>
          </p:cNvSpPr>
          <p:nvPr/>
        </p:nvSpPr>
        <p:spPr bwMode="auto">
          <a:xfrm>
            <a:off x="904851" y="5848528"/>
            <a:ext cx="8330605" cy="6235502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noAutofit/>
          </a:bodyPr>
          <a:lstStyle>
            <a:lvl1pPr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de-DE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Introduction</a:t>
            </a:r>
            <a:endParaRPr lang="en-GB" altLang="de-DE" sz="4000" dirty="0">
              <a:latin typeface="+mn-lt"/>
            </a:endParaRPr>
          </a:p>
          <a:p>
            <a:pPr marL="45720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Knowledge about SRC's role in climate change mitigation within agroforestry is limited. </a:t>
            </a:r>
          </a:p>
          <a:p>
            <a:pPr marL="45720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This study quantify the net GHG emissions per hectare and per unit product in the AFS in </a:t>
            </a:r>
            <a:r>
              <a:rPr lang="en-US" sz="34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Wendhausen</a:t>
            </a:r>
            <a:r>
              <a:rPr lang="en-US" sz="34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Compares these emissions with those from sole cropping and sole SRC system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hteck 21"/>
              <p:cNvSpPr>
                <a:spLocks noChangeArrowheads="1"/>
              </p:cNvSpPr>
              <p:nvPr/>
            </p:nvSpPr>
            <p:spPr bwMode="auto">
              <a:xfrm>
                <a:off x="928167" y="12322033"/>
                <a:ext cx="8307289" cy="12088880"/>
              </a:xfrm>
              <a:prstGeom prst="rect">
                <a:avLst/>
              </a:prstGeom>
              <a:noFill/>
              <a:ln w="1016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360000" tIns="360000" rIns="360000" bIns="360000">
                <a:noAutofit/>
              </a:bodyPr>
              <a:lstStyle>
                <a:lvl1pPr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GB" altLang="de-DE" sz="40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Materials and methods</a:t>
                </a:r>
                <a:endParaRPr lang="en-GB" altLang="de-DE" sz="40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endParaRPr lang="en-GB" altLang="de-DE" sz="1061" dirty="0">
                  <a:latin typeface="+mn-lt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 study site is in </a:t>
                </a:r>
                <a:r>
                  <a:rPr lang="en-US" sz="3400" dirty="0" err="1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Wendhaussen</a:t>
                </a:r>
                <a:r>
                  <a:rPr lang="en-US" sz="34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, Northern Germany.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altLang="de-DE" sz="3400" dirty="0">
                    <a:solidFill>
                      <a:prstClr val="black"/>
                    </a:solidFill>
                    <a:latin typeface="+mn-lt"/>
                    <a:cs typeface="Arial" panose="020B0604020202020204" pitchFamily="34" charset="0"/>
                  </a:rPr>
                  <a:t>The study compares an AFS with nine tree strips to a 3-hectare control field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r>
                  <a:rPr lang="en-US" sz="34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Two functional units (FU) (Figure 2)  are used :</a:t>
                </a:r>
              </a:p>
              <a:p>
                <a:pPr lvl="0" algn="just"/>
                <a:r>
                  <a:rPr lang="en-US" sz="3400" dirty="0" smtClean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1.Total </a:t>
                </a:r>
                <a:r>
                  <a:rPr lang="en-US" sz="3400" dirty="0">
                    <a:solidFill>
                      <a:prstClr val="black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GHG emissions per hectare (GHGL): </a:t>
                </a:r>
                <a:endParaRPr lang="en-US" sz="3400" dirty="0" smtClean="0">
                  <a:solidFill>
                    <a:prstClr val="black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/>
                <a:endParaRPr lang="de-DE" sz="3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GHGL (kg CO</a:t>
                </a:r>
                <a:r>
                  <a:rPr lang="en-US" sz="24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 ha</a:t>
                </a:r>
                <a:r>
                  <a:rPr lang="en-US" sz="2400" baseline="30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 = Upstream emissions (kg CO</a:t>
                </a:r>
                <a:r>
                  <a:rPr lang="en-US" sz="24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 ha</a:t>
                </a:r>
                <a:r>
                  <a:rPr lang="en-US" sz="2400" baseline="30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 + On-field emissions (kg CO</a:t>
                </a:r>
                <a:r>
                  <a:rPr lang="en-US" sz="24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 ha</a:t>
                </a:r>
                <a:r>
                  <a:rPr lang="en-US" sz="2400" baseline="30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 + Downstream emissions (kg CO</a:t>
                </a:r>
                <a:r>
                  <a:rPr lang="en-US" sz="24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 ha</a:t>
                </a:r>
                <a:r>
                  <a:rPr lang="en-US" sz="2400" baseline="30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)………………………….(1</a:t>
                </a:r>
                <a:r>
                  <a:rPr lang="en-US" sz="2400" dirty="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 smtClean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34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2. Carbon </a:t>
                </a:r>
                <a:r>
                  <a:rPr lang="de-DE" sz="3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footprint</a:t>
                </a:r>
                <a:r>
                  <a:rPr lang="de-DE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per </a:t>
                </a:r>
                <a:r>
                  <a:rPr lang="de-DE" sz="3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unit</a:t>
                </a:r>
                <a:r>
                  <a:rPr lang="de-DE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34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product</a:t>
                </a:r>
                <a:r>
                  <a:rPr lang="de-DE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(CFP): </a:t>
                </a:r>
                <a:r>
                  <a:rPr lang="de-DE" sz="3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CFP (kg CO2e kg−1</a:t>
                </a:r>
                <a:r>
                  <a:rPr lang="de-DE" sz="32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)=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CFP (kg CO</a:t>
                </a:r>
                <a:r>
                  <a:rPr lang="en-US" sz="24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 ha</a:t>
                </a:r>
                <a:r>
                  <a:rPr lang="en-US" sz="2400" baseline="30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−1 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smtClean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Total</m:t>
                        </m:r>
                        <m:r>
                          <a:rPr lang="en-US" sz="2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GHGL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Yield</m:t>
                        </m:r>
                      </m:den>
                    </m:f>
                    <m:d>
                      <m:dPr>
                        <m:ctrlPr>
                          <a:rPr lang="de-DE" sz="2400" i="1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4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2400" i="1" baseline="-250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kg</m:t>
                                </m:r>
                                <m: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</m:t>
                                </m:r>
                                <m:r>
                                  <a:rPr lang="en-US" sz="2400" baseline="-250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  <m: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ha</m:t>
                                </m:r>
                              </m:e>
                              <m:sup>
                                <m:r>
                                  <a:rPr lang="en-US" sz="2400" i="1" baseline="-25000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𝑀𝑇</m:t>
                            </m:r>
                            <m:r>
                              <a:rPr lang="en-US" sz="2400" i="1">
                                <a:effectLst/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de-DE" sz="24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h𝑎</m:t>
                                </m:r>
                              </m:e>
                              <m:sup>
                                <m:r>
                                  <a:rPr lang="en-US" sz="2400" i="1">
                                    <a:effectLst/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……………………....(</a:t>
                </a:r>
                <a:r>
                  <a:rPr lang="en-US" sz="24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400" dirty="0" smtClean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4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Net 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GHG </a:t>
                </a:r>
                <a:r>
                  <a:rPr lang="en-US" sz="34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emissions quantified  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per ha and unit product (i.e., per grain unit (GU) </a:t>
                </a:r>
                <a:r>
                  <a:rPr lang="en-US" sz="34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and energy </a:t>
                </a:r>
                <a:r>
                  <a:rPr lang="en-US" sz="3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unit (EU))</a:t>
                </a:r>
                <a:endParaRPr lang="de-DE" sz="3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</a:pPr>
                <a:endParaRPr lang="en-GB" altLang="de-DE" sz="3200" dirty="0">
                  <a:solidFill>
                    <a:prstClr val="black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8167" y="12322033"/>
                <a:ext cx="8307289" cy="12088880"/>
              </a:xfrm>
              <a:prstGeom prst="rect">
                <a:avLst/>
              </a:prstGeom>
              <a:blipFill>
                <a:blip r:embed="rId4"/>
                <a:stretch>
                  <a:fillRect b="-750"/>
                </a:stretch>
              </a:blipFill>
              <a:ln w="10160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"/>
          <p:cNvSpPr/>
          <p:nvPr/>
        </p:nvSpPr>
        <p:spPr>
          <a:xfrm>
            <a:off x="25548962" y="41075129"/>
            <a:ext cx="4267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de-DE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 #</a:t>
            </a:r>
            <a:r>
              <a:rPr lang="de-DE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359 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1"/>
          <p:cNvSpPr>
            <a:spLocks noChangeArrowheads="1"/>
          </p:cNvSpPr>
          <p:nvPr/>
        </p:nvSpPr>
        <p:spPr bwMode="auto">
          <a:xfrm>
            <a:off x="889977" y="36356772"/>
            <a:ext cx="8322159" cy="4112573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spAutoFit/>
          </a:bodyPr>
          <a:lstStyle>
            <a:lvl1pPr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de-DE" sz="1591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altLang="de-DE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</a:t>
            </a:r>
            <a:endParaRPr lang="en-GB" altLang="de-DE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de-DE" sz="3400" dirty="0" smtClean="0">
                <a:latin typeface="+mn-lt"/>
                <a:cs typeface="Times New Roman" panose="02020603050405020304" pitchFamily="18" charset="0"/>
              </a:rPr>
              <a:t>Measure all measurable component of the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de-DE" sz="3400" dirty="0" smtClean="0"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altLang="de-DE" sz="3400" dirty="0" err="1" smtClean="0">
                <a:latin typeface="+mn-lt"/>
                <a:cs typeface="Times New Roman" panose="02020603050405020304" pitchFamily="18" charset="0"/>
              </a:rPr>
              <a:t>intergrated</a:t>
            </a:r>
            <a:r>
              <a:rPr lang="en-US" altLang="de-DE" sz="3400" dirty="0" smtClean="0">
                <a:latin typeface="+mn-lt"/>
                <a:cs typeface="Times New Roman" panose="02020603050405020304" pitchFamily="18" charset="0"/>
              </a:rPr>
              <a:t> approaches for complete assessment </a:t>
            </a:r>
            <a:endParaRPr lang="en-US" altLang="de-DE" sz="3400" dirty="0" smtClean="0">
              <a:latin typeface="+mn-lt"/>
              <a:cs typeface="Times New Roman" panose="02020603050405020304" pitchFamily="18" charset="0"/>
            </a:endParaRPr>
          </a:p>
          <a:p>
            <a:pPr lvl="0" algn="just"/>
            <a:endParaRPr lang="en-GB" altLang="de-DE" sz="3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Rechteck 21"/>
          <p:cNvSpPr>
            <a:spLocks noChangeArrowheads="1"/>
          </p:cNvSpPr>
          <p:nvPr/>
        </p:nvSpPr>
        <p:spPr bwMode="auto">
          <a:xfrm>
            <a:off x="928167" y="24805363"/>
            <a:ext cx="8307287" cy="5589901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noAutofit/>
          </a:bodyPr>
          <a:lstStyle>
            <a:lvl1pPr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de-DE" sz="4000" b="1" dirty="0" smtClean="0">
                <a:solidFill>
                  <a:srgbClr val="4F81BD">
                    <a:lumMod val="75000"/>
                  </a:srgbClr>
                </a:solidFill>
                <a:latin typeface="+mn-lt"/>
              </a:rPr>
              <a:t>Outlook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Comparative assessment of (AFS) versus sole crops on annual basis(Figure 2)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Agroforestry yields a more sustainable SOC trajectory over 30 years compared to monocrop systems.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+mn-lt"/>
              </a:rPr>
              <a:t>Agroforestry boosts carbon sequestration</a:t>
            </a:r>
            <a:endParaRPr lang="en-US" altLang="de-DE" sz="3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Rechteck 21"/>
          <p:cNvSpPr>
            <a:spLocks noChangeArrowheads="1"/>
          </p:cNvSpPr>
          <p:nvPr/>
        </p:nvSpPr>
        <p:spPr bwMode="auto">
          <a:xfrm>
            <a:off x="928170" y="30579766"/>
            <a:ext cx="8307286" cy="5540270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noAutofit/>
          </a:bodyPr>
          <a:lstStyle>
            <a:lvl1pPr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de-DE" sz="4000" b="1" dirty="0" smtClean="0">
                <a:solidFill>
                  <a:srgbClr val="4F81BD">
                    <a:lumMod val="75000"/>
                  </a:srgbClr>
                </a:solidFill>
                <a:latin typeface="+mn-lt"/>
              </a:rPr>
              <a:t>Challenges</a:t>
            </a:r>
          </a:p>
          <a:p>
            <a:pPr lvl="0">
              <a:spcAft>
                <a:spcPts val="1200"/>
              </a:spcAft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Data Limitations (Figure.3):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Limited spatial and temporal coverage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Inadequate Data Formats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Missing Data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Data accessibility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3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Change of  scope in data  collection in long term experiments </a:t>
            </a:r>
            <a:endParaRPr lang="en-GB" altLang="de-DE" sz="3400" b="1" dirty="0">
              <a:solidFill>
                <a:srgbClr val="4F81BD">
                  <a:lumMod val="75000"/>
                </a:srgb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Rechteck 21"/>
          <p:cNvSpPr>
            <a:spLocks noChangeArrowheads="1"/>
          </p:cNvSpPr>
          <p:nvPr/>
        </p:nvSpPr>
        <p:spPr bwMode="auto">
          <a:xfrm>
            <a:off x="9596965" y="36677257"/>
            <a:ext cx="19952594" cy="3792088"/>
          </a:xfrm>
          <a:prstGeom prst="rect">
            <a:avLst/>
          </a:prstGeom>
          <a:noFill/>
          <a:ln w="1016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0" tIns="360000" rIns="360000" bIns="360000">
            <a:noAutofit/>
          </a:bodyPr>
          <a:lstStyle>
            <a:lvl1pPr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de-DE" sz="4000" b="1" dirty="0" smtClean="0">
                <a:solidFill>
                  <a:srgbClr val="4F81BD">
                    <a:lumMod val="75000"/>
                  </a:srgbClr>
                </a:solidFill>
                <a:latin typeface="+mn-lt"/>
              </a:rPr>
              <a:t>References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DIN, E. (2009). 14040: Umweltmanagement–Ökobilanz–Grundsätze und Rahmenbedingungen. </a:t>
            </a:r>
            <a:r>
              <a:rPr lang="de-DE" sz="3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DIN: Berlin, Germany</a:t>
            </a: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Swieter, A., Langhof, M., </a:t>
            </a:r>
            <a:r>
              <a:rPr lang="de-DE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Lamerre</a:t>
            </a: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de-DE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Greef</a:t>
            </a: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M. (2019). 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Long-term yields of oilseed rape and winter wheat in a short rotation alley cropping agroforestry system. </a:t>
            </a:r>
            <a:r>
              <a:rPr lang="de-DE" sz="32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Agroforestry</a:t>
            </a:r>
            <a:r>
              <a:rPr lang="de-DE" sz="3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Systems</a:t>
            </a: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de-DE" sz="3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93</a:t>
            </a:r>
            <a:r>
              <a:rPr lang="de-DE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1853-1864</a:t>
            </a:r>
            <a:r>
              <a:rPr lang="de-DE" sz="3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964" y="5554550"/>
            <a:ext cx="20224246" cy="939669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593746" y="41093967"/>
            <a:ext cx="1871554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research is funded by the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Federal Ministry of Food and Agriculture (BMEL) in the frame of the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KlimAF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 (FKZ 2822KLI006)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153" y="14951242"/>
            <a:ext cx="20196144" cy="116180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439" y="40525241"/>
            <a:ext cx="4521432" cy="2222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474</Words>
  <Application>Microsoft Office PowerPoint</Application>
  <PresentationFormat>Benutzerdefiniert</PresentationFormat>
  <Paragraphs>42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Larissa-Design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Julius Kühn-Institut</dc:creator>
  <cp:lastModifiedBy>Kephe, Priscilla</cp:lastModifiedBy>
  <cp:revision>265</cp:revision>
  <dcterms:created xsi:type="dcterms:W3CDTF">2008-04-02T10:18:15Z</dcterms:created>
  <dcterms:modified xsi:type="dcterms:W3CDTF">2024-08-22T09:50:20Z</dcterms:modified>
</cp:coreProperties>
</file>