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handoutMasterIdLst>
    <p:handoutMasterId r:id="rId4"/>
  </p:handoutMasterIdLst>
  <p:sldIdLst>
    <p:sldId id="256" r:id="rId2"/>
  </p:sldIdLst>
  <p:sldSz cx="30275213" cy="42803763"/>
  <p:notesSz cx="32481838" cy="42743438"/>
  <p:defaultTextStyle>
    <a:defPPr>
      <a:defRPr lang="de-DE"/>
    </a:defPPr>
    <a:lvl1pPr algn="l" rtl="0" fontAlgn="base">
      <a:spcBef>
        <a:spcPct val="0"/>
      </a:spcBef>
      <a:spcAft>
        <a:spcPct val="0"/>
      </a:spcAft>
      <a:defRPr sz="4599" kern="1200">
        <a:solidFill>
          <a:schemeClr val="tx1"/>
        </a:solidFill>
        <a:latin typeface="Arial" charset="0"/>
        <a:ea typeface="+mn-ea"/>
        <a:cs typeface="+mn-cs"/>
      </a:defRPr>
    </a:lvl1pPr>
    <a:lvl2pPr marL="457056" algn="l" rtl="0" fontAlgn="base">
      <a:spcBef>
        <a:spcPct val="0"/>
      </a:spcBef>
      <a:spcAft>
        <a:spcPct val="0"/>
      </a:spcAft>
      <a:defRPr sz="4599" kern="1200">
        <a:solidFill>
          <a:schemeClr val="tx1"/>
        </a:solidFill>
        <a:latin typeface="Arial" charset="0"/>
        <a:ea typeface="+mn-ea"/>
        <a:cs typeface="+mn-cs"/>
      </a:defRPr>
    </a:lvl2pPr>
    <a:lvl3pPr marL="914116" algn="l" rtl="0" fontAlgn="base">
      <a:spcBef>
        <a:spcPct val="0"/>
      </a:spcBef>
      <a:spcAft>
        <a:spcPct val="0"/>
      </a:spcAft>
      <a:defRPr sz="4599" kern="1200">
        <a:solidFill>
          <a:schemeClr val="tx1"/>
        </a:solidFill>
        <a:latin typeface="Arial" charset="0"/>
        <a:ea typeface="+mn-ea"/>
        <a:cs typeface="+mn-cs"/>
      </a:defRPr>
    </a:lvl3pPr>
    <a:lvl4pPr marL="1371172" algn="l" rtl="0" fontAlgn="base">
      <a:spcBef>
        <a:spcPct val="0"/>
      </a:spcBef>
      <a:spcAft>
        <a:spcPct val="0"/>
      </a:spcAft>
      <a:defRPr sz="4599" kern="1200">
        <a:solidFill>
          <a:schemeClr val="tx1"/>
        </a:solidFill>
        <a:latin typeface="Arial" charset="0"/>
        <a:ea typeface="+mn-ea"/>
        <a:cs typeface="+mn-cs"/>
      </a:defRPr>
    </a:lvl4pPr>
    <a:lvl5pPr marL="1828228" algn="l" rtl="0" fontAlgn="base">
      <a:spcBef>
        <a:spcPct val="0"/>
      </a:spcBef>
      <a:spcAft>
        <a:spcPct val="0"/>
      </a:spcAft>
      <a:defRPr sz="4599" kern="1200">
        <a:solidFill>
          <a:schemeClr val="tx1"/>
        </a:solidFill>
        <a:latin typeface="Arial" charset="0"/>
        <a:ea typeface="+mn-ea"/>
        <a:cs typeface="+mn-cs"/>
      </a:defRPr>
    </a:lvl5pPr>
    <a:lvl6pPr marL="2285288" algn="l" defTabSz="914116" rtl="0" eaLnBrk="1" latinLnBrk="0" hangingPunct="1">
      <a:defRPr sz="4599" kern="1200">
        <a:solidFill>
          <a:schemeClr val="tx1"/>
        </a:solidFill>
        <a:latin typeface="Arial" charset="0"/>
        <a:ea typeface="+mn-ea"/>
        <a:cs typeface="+mn-cs"/>
      </a:defRPr>
    </a:lvl6pPr>
    <a:lvl7pPr marL="2742343" algn="l" defTabSz="914116" rtl="0" eaLnBrk="1" latinLnBrk="0" hangingPunct="1">
      <a:defRPr sz="4599" kern="1200">
        <a:solidFill>
          <a:schemeClr val="tx1"/>
        </a:solidFill>
        <a:latin typeface="Arial" charset="0"/>
        <a:ea typeface="+mn-ea"/>
        <a:cs typeface="+mn-cs"/>
      </a:defRPr>
    </a:lvl7pPr>
    <a:lvl8pPr marL="3199399" algn="l" defTabSz="914116" rtl="0" eaLnBrk="1" latinLnBrk="0" hangingPunct="1">
      <a:defRPr sz="4599" kern="1200">
        <a:solidFill>
          <a:schemeClr val="tx1"/>
        </a:solidFill>
        <a:latin typeface="Arial" charset="0"/>
        <a:ea typeface="+mn-ea"/>
        <a:cs typeface="+mn-cs"/>
      </a:defRPr>
    </a:lvl8pPr>
    <a:lvl9pPr marL="3656459" algn="l" defTabSz="914116" rtl="0" eaLnBrk="1" latinLnBrk="0" hangingPunct="1">
      <a:defRPr sz="4599"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410" userDrawn="1">
          <p15:clr>
            <a:srgbClr val="A4A3A4"/>
          </p15:clr>
        </p15:guide>
        <p15:guide id="2" orient="horz" pos="25885" userDrawn="1">
          <p15:clr>
            <a:srgbClr val="A4A3A4"/>
          </p15:clr>
        </p15:guide>
        <p15:guide id="3" orient="horz" pos="1348" userDrawn="1">
          <p15:clr>
            <a:srgbClr val="A4A3A4"/>
          </p15:clr>
        </p15:guide>
        <p15:guide id="4" orient="horz" pos="15820" userDrawn="1">
          <p15:clr>
            <a:srgbClr val="A4A3A4"/>
          </p15:clr>
        </p15:guide>
        <p15:guide id="5" pos="7055" userDrawn="1">
          <p15:clr>
            <a:srgbClr val="A4A3A4"/>
          </p15:clr>
        </p15:guide>
        <p15:guide id="6" pos="17936" userDrawn="1">
          <p15:clr>
            <a:srgbClr val="A4A3A4"/>
          </p15:clr>
        </p15:guide>
        <p15:guide id="7" pos="1271" userDrawn="1">
          <p15:clr>
            <a:srgbClr val="A4A3A4"/>
          </p15:clr>
        </p15:guide>
        <p15:guide id="8" pos="6375" userDrawn="1">
          <p15:clr>
            <a:srgbClr val="A4A3A4"/>
          </p15:clr>
        </p15:guide>
        <p15:guide id="9" pos="12153" userDrawn="1">
          <p15:clr>
            <a:srgbClr val="A4A3A4"/>
          </p15:clr>
        </p15:guide>
        <p15:guide id="10" pos="12833" userDrawn="1">
          <p15:clr>
            <a:srgbClr val="A4A3A4"/>
          </p15:clr>
        </p15:guide>
        <p15:guide id="11" pos="8467" userDrawn="1">
          <p15:clr>
            <a:srgbClr val="A4A3A4"/>
          </p15:clr>
        </p15:guide>
        <p15:guide id="12" orient="horz" pos="3413" userDrawn="1">
          <p15:clr>
            <a:srgbClr val="A4A3A4"/>
          </p15:clr>
        </p15:guide>
      </p15:sldGuideLst>
    </p:ext>
    <p:ext uri="{2D200454-40CA-4A62-9FC3-DE9A4176ACB9}">
      <p15:notesGuideLst xmlns:p15="http://schemas.microsoft.com/office/powerpoint/2012/main">
        <p15:guide id="1" orient="horz" pos="13465">
          <p15:clr>
            <a:srgbClr val="A4A3A4"/>
          </p15:clr>
        </p15:guide>
        <p15:guide id="2" pos="102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l Feike" initials="TF" lastIdx="2" clrIdx="0">
    <p:extLst>
      <p:ext uri="{19B8F6BF-5375-455C-9EA6-DF929625EA0E}">
        <p15:presenceInfo xmlns:p15="http://schemas.microsoft.com/office/powerpoint/2012/main" userId="Til Fei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73" autoAdjust="0"/>
    <p:restoredTop sz="94714" autoAdjust="0"/>
  </p:normalViewPr>
  <p:slideViewPr>
    <p:cSldViewPr snapToGrid="0" snapToObjects="1">
      <p:cViewPr>
        <p:scale>
          <a:sx n="30" d="100"/>
          <a:sy n="30" d="100"/>
        </p:scale>
        <p:origin x="528" y="-3212"/>
      </p:cViewPr>
      <p:guideLst>
        <p:guide orient="horz" pos="4410"/>
        <p:guide orient="horz" pos="25885"/>
        <p:guide orient="horz" pos="1348"/>
        <p:guide orient="horz" pos="15820"/>
        <p:guide pos="7055"/>
        <p:guide pos="17936"/>
        <p:guide pos="1271"/>
        <p:guide pos="6375"/>
        <p:guide pos="12153"/>
        <p:guide pos="12833"/>
        <p:guide pos="8467"/>
        <p:guide orient="horz" pos="34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1362" y="-96"/>
      </p:cViewPr>
      <p:guideLst>
        <p:guide orient="horz" pos="13465"/>
        <p:guide pos="10231"/>
      </p:guideLst>
    </p:cSldViewPr>
  </p:notesViewPr>
  <p:gridSpacing cx="1800225" cy="1800225"/>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4076363" cy="2135188"/>
          </a:xfrm>
          <a:prstGeom prst="rect">
            <a:avLst/>
          </a:prstGeom>
          <a:noFill/>
          <a:ln w="9525">
            <a:noFill/>
            <a:miter lim="800000"/>
            <a:headEnd/>
            <a:tailEnd/>
          </a:ln>
          <a:effectLst/>
        </p:spPr>
        <p:txBody>
          <a:bodyPr vert="horz" wrap="square" lIns="429687" tIns="214841" rIns="429687" bIns="214841" numCol="1" anchor="t" anchorCtr="0" compatLnSpc="1">
            <a:prstTxWarp prst="textNoShape">
              <a:avLst/>
            </a:prstTxWarp>
          </a:bodyPr>
          <a:lstStyle>
            <a:lvl1pPr defTabSz="4298950">
              <a:defRPr sz="5600"/>
            </a:lvl1pPr>
          </a:lstStyle>
          <a:p>
            <a:endParaRPr lang="de-DE"/>
          </a:p>
        </p:txBody>
      </p:sp>
      <p:sp>
        <p:nvSpPr>
          <p:cNvPr id="4099" name="Rectangle 3"/>
          <p:cNvSpPr>
            <a:spLocks noGrp="1" noChangeArrowheads="1"/>
          </p:cNvSpPr>
          <p:nvPr>
            <p:ph type="dt" sz="quarter" idx="1"/>
          </p:nvPr>
        </p:nvSpPr>
        <p:spPr bwMode="auto">
          <a:xfrm>
            <a:off x="18397538" y="0"/>
            <a:ext cx="14076362" cy="2135188"/>
          </a:xfrm>
          <a:prstGeom prst="rect">
            <a:avLst/>
          </a:prstGeom>
          <a:noFill/>
          <a:ln w="9525">
            <a:noFill/>
            <a:miter lim="800000"/>
            <a:headEnd/>
            <a:tailEnd/>
          </a:ln>
          <a:effectLst/>
        </p:spPr>
        <p:txBody>
          <a:bodyPr vert="horz" wrap="square" lIns="429687" tIns="214841" rIns="429687" bIns="214841" numCol="1" anchor="t" anchorCtr="0" compatLnSpc="1">
            <a:prstTxWarp prst="textNoShape">
              <a:avLst/>
            </a:prstTxWarp>
          </a:bodyPr>
          <a:lstStyle>
            <a:lvl1pPr algn="r" defTabSz="4298950">
              <a:defRPr sz="5600"/>
            </a:lvl1pPr>
          </a:lstStyle>
          <a:p>
            <a:endParaRPr lang="de-DE"/>
          </a:p>
        </p:txBody>
      </p:sp>
      <p:sp>
        <p:nvSpPr>
          <p:cNvPr id="4100" name="Rectangle 4"/>
          <p:cNvSpPr>
            <a:spLocks noGrp="1" noChangeArrowheads="1"/>
          </p:cNvSpPr>
          <p:nvPr>
            <p:ph type="ftr" sz="quarter" idx="2"/>
          </p:nvPr>
        </p:nvSpPr>
        <p:spPr bwMode="auto">
          <a:xfrm>
            <a:off x="0" y="40601900"/>
            <a:ext cx="14076363" cy="2135188"/>
          </a:xfrm>
          <a:prstGeom prst="rect">
            <a:avLst/>
          </a:prstGeom>
          <a:noFill/>
          <a:ln w="9525">
            <a:noFill/>
            <a:miter lim="800000"/>
            <a:headEnd/>
            <a:tailEnd/>
          </a:ln>
          <a:effectLst/>
        </p:spPr>
        <p:txBody>
          <a:bodyPr vert="horz" wrap="square" lIns="429687" tIns="214841" rIns="429687" bIns="214841" numCol="1" anchor="b" anchorCtr="0" compatLnSpc="1">
            <a:prstTxWarp prst="textNoShape">
              <a:avLst/>
            </a:prstTxWarp>
          </a:bodyPr>
          <a:lstStyle>
            <a:lvl1pPr defTabSz="4298950">
              <a:defRPr sz="5600"/>
            </a:lvl1pPr>
          </a:lstStyle>
          <a:p>
            <a:endParaRPr lang="de-DE"/>
          </a:p>
        </p:txBody>
      </p:sp>
      <p:sp>
        <p:nvSpPr>
          <p:cNvPr id="4101" name="Rectangle 5"/>
          <p:cNvSpPr>
            <a:spLocks noGrp="1" noChangeArrowheads="1"/>
          </p:cNvSpPr>
          <p:nvPr>
            <p:ph type="sldNum" sz="quarter" idx="3"/>
          </p:nvPr>
        </p:nvSpPr>
        <p:spPr bwMode="auto">
          <a:xfrm>
            <a:off x="18397538" y="40601900"/>
            <a:ext cx="14076362" cy="2135188"/>
          </a:xfrm>
          <a:prstGeom prst="rect">
            <a:avLst/>
          </a:prstGeom>
          <a:noFill/>
          <a:ln w="9525">
            <a:noFill/>
            <a:miter lim="800000"/>
            <a:headEnd/>
            <a:tailEnd/>
          </a:ln>
          <a:effectLst/>
        </p:spPr>
        <p:txBody>
          <a:bodyPr vert="horz" wrap="square" lIns="429687" tIns="214841" rIns="429687" bIns="214841" numCol="1" anchor="b" anchorCtr="0" compatLnSpc="1">
            <a:prstTxWarp prst="textNoShape">
              <a:avLst/>
            </a:prstTxWarp>
          </a:bodyPr>
          <a:lstStyle>
            <a:lvl1pPr algn="r" defTabSz="4298950">
              <a:defRPr sz="5600"/>
            </a:lvl1pPr>
          </a:lstStyle>
          <a:p>
            <a:fld id="{554E9C3C-7993-4304-9B04-2677D2384A3B}" type="slidenum">
              <a:rPr lang="de-DE"/>
              <a:pPr/>
              <a:t>‹#›</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4076363" cy="2135188"/>
          </a:xfrm>
          <a:prstGeom prst="rect">
            <a:avLst/>
          </a:prstGeom>
          <a:noFill/>
          <a:ln w="9525">
            <a:noFill/>
            <a:miter lim="800000"/>
            <a:headEnd/>
            <a:tailEnd/>
          </a:ln>
          <a:effectLst/>
        </p:spPr>
        <p:txBody>
          <a:bodyPr vert="horz" wrap="square" lIns="429687" tIns="214841" rIns="429687" bIns="214841" numCol="1" anchor="t" anchorCtr="0" compatLnSpc="1">
            <a:prstTxWarp prst="textNoShape">
              <a:avLst/>
            </a:prstTxWarp>
          </a:bodyPr>
          <a:lstStyle>
            <a:lvl1pPr defTabSz="4298950">
              <a:defRPr sz="5600"/>
            </a:lvl1pPr>
          </a:lstStyle>
          <a:p>
            <a:endParaRPr lang="de-DE"/>
          </a:p>
        </p:txBody>
      </p:sp>
      <p:sp>
        <p:nvSpPr>
          <p:cNvPr id="3075" name="Rectangle 3"/>
          <p:cNvSpPr>
            <a:spLocks noGrp="1" noChangeArrowheads="1"/>
          </p:cNvSpPr>
          <p:nvPr>
            <p:ph type="dt" idx="1"/>
          </p:nvPr>
        </p:nvSpPr>
        <p:spPr bwMode="auto">
          <a:xfrm>
            <a:off x="18397538" y="0"/>
            <a:ext cx="14076362" cy="2135188"/>
          </a:xfrm>
          <a:prstGeom prst="rect">
            <a:avLst/>
          </a:prstGeom>
          <a:noFill/>
          <a:ln w="9525">
            <a:noFill/>
            <a:miter lim="800000"/>
            <a:headEnd/>
            <a:tailEnd/>
          </a:ln>
          <a:effectLst/>
        </p:spPr>
        <p:txBody>
          <a:bodyPr vert="horz" wrap="square" lIns="429687" tIns="214841" rIns="429687" bIns="214841" numCol="1" anchor="t" anchorCtr="0" compatLnSpc="1">
            <a:prstTxWarp prst="textNoShape">
              <a:avLst/>
            </a:prstTxWarp>
          </a:bodyPr>
          <a:lstStyle>
            <a:lvl1pPr algn="r" defTabSz="4298950">
              <a:defRPr sz="5600"/>
            </a:lvl1pPr>
          </a:lstStyle>
          <a:p>
            <a:endParaRPr lang="de-DE"/>
          </a:p>
        </p:txBody>
      </p:sp>
      <p:sp>
        <p:nvSpPr>
          <p:cNvPr id="3076" name="Rectangle 4"/>
          <p:cNvSpPr>
            <a:spLocks noGrp="1" noRot="1" noChangeAspect="1" noChangeArrowheads="1" noTextEdit="1"/>
          </p:cNvSpPr>
          <p:nvPr>
            <p:ph type="sldImg" idx="2"/>
          </p:nvPr>
        </p:nvSpPr>
        <p:spPr bwMode="auto">
          <a:xfrm>
            <a:off x="10571163" y="3201988"/>
            <a:ext cx="11337925" cy="1603216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3246438" y="20300950"/>
            <a:ext cx="25988962" cy="19240500"/>
          </a:xfrm>
          <a:prstGeom prst="rect">
            <a:avLst/>
          </a:prstGeom>
          <a:noFill/>
          <a:ln w="9525">
            <a:noFill/>
            <a:miter lim="800000"/>
            <a:headEnd/>
            <a:tailEnd/>
          </a:ln>
          <a:effectLst/>
        </p:spPr>
        <p:txBody>
          <a:bodyPr vert="horz" wrap="square" lIns="429687" tIns="214841" rIns="429687" bIns="214841"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078" name="Rectangle 6"/>
          <p:cNvSpPr>
            <a:spLocks noGrp="1" noChangeArrowheads="1"/>
          </p:cNvSpPr>
          <p:nvPr>
            <p:ph type="ftr" sz="quarter" idx="4"/>
          </p:nvPr>
        </p:nvSpPr>
        <p:spPr bwMode="auto">
          <a:xfrm>
            <a:off x="0" y="40601900"/>
            <a:ext cx="14076363" cy="2135188"/>
          </a:xfrm>
          <a:prstGeom prst="rect">
            <a:avLst/>
          </a:prstGeom>
          <a:noFill/>
          <a:ln w="9525">
            <a:noFill/>
            <a:miter lim="800000"/>
            <a:headEnd/>
            <a:tailEnd/>
          </a:ln>
          <a:effectLst/>
        </p:spPr>
        <p:txBody>
          <a:bodyPr vert="horz" wrap="square" lIns="429687" tIns="214841" rIns="429687" bIns="214841" numCol="1" anchor="b" anchorCtr="0" compatLnSpc="1">
            <a:prstTxWarp prst="textNoShape">
              <a:avLst/>
            </a:prstTxWarp>
          </a:bodyPr>
          <a:lstStyle>
            <a:lvl1pPr defTabSz="4298950">
              <a:defRPr sz="5600"/>
            </a:lvl1pPr>
          </a:lstStyle>
          <a:p>
            <a:endParaRPr lang="de-DE"/>
          </a:p>
        </p:txBody>
      </p:sp>
      <p:sp>
        <p:nvSpPr>
          <p:cNvPr id="3079" name="Rectangle 7"/>
          <p:cNvSpPr>
            <a:spLocks noGrp="1" noChangeArrowheads="1"/>
          </p:cNvSpPr>
          <p:nvPr>
            <p:ph type="sldNum" sz="quarter" idx="5"/>
          </p:nvPr>
        </p:nvSpPr>
        <p:spPr bwMode="auto">
          <a:xfrm>
            <a:off x="18397538" y="40601900"/>
            <a:ext cx="14076362" cy="2135188"/>
          </a:xfrm>
          <a:prstGeom prst="rect">
            <a:avLst/>
          </a:prstGeom>
          <a:noFill/>
          <a:ln w="9525">
            <a:noFill/>
            <a:miter lim="800000"/>
            <a:headEnd/>
            <a:tailEnd/>
          </a:ln>
          <a:effectLst/>
        </p:spPr>
        <p:txBody>
          <a:bodyPr vert="horz" wrap="square" lIns="429687" tIns="214841" rIns="429687" bIns="214841" numCol="1" anchor="b" anchorCtr="0" compatLnSpc="1">
            <a:prstTxWarp prst="textNoShape">
              <a:avLst/>
            </a:prstTxWarp>
          </a:bodyPr>
          <a:lstStyle>
            <a:lvl1pPr algn="r" defTabSz="4298950">
              <a:defRPr sz="5600"/>
            </a:lvl1pPr>
          </a:lstStyle>
          <a:p>
            <a:fld id="{3535B743-B889-46F1-95A8-F534DF69145D}" type="slidenum">
              <a:rPr lang="de-DE"/>
              <a:pPr/>
              <a:t>‹#›</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1" kern="1200">
        <a:solidFill>
          <a:schemeClr val="tx1"/>
        </a:solidFill>
        <a:latin typeface="Arial" charset="0"/>
        <a:ea typeface="+mn-ea"/>
        <a:cs typeface="+mn-cs"/>
      </a:defRPr>
    </a:lvl1pPr>
    <a:lvl2pPr marL="457056" algn="l" rtl="0" fontAlgn="base">
      <a:spcBef>
        <a:spcPct val="30000"/>
      </a:spcBef>
      <a:spcAft>
        <a:spcPct val="0"/>
      </a:spcAft>
      <a:defRPr sz="1201" kern="1200">
        <a:solidFill>
          <a:schemeClr val="tx1"/>
        </a:solidFill>
        <a:latin typeface="Arial" charset="0"/>
        <a:ea typeface="+mn-ea"/>
        <a:cs typeface="+mn-cs"/>
      </a:defRPr>
    </a:lvl2pPr>
    <a:lvl3pPr marL="914116" algn="l" rtl="0" fontAlgn="base">
      <a:spcBef>
        <a:spcPct val="30000"/>
      </a:spcBef>
      <a:spcAft>
        <a:spcPct val="0"/>
      </a:spcAft>
      <a:defRPr sz="1201" kern="1200">
        <a:solidFill>
          <a:schemeClr val="tx1"/>
        </a:solidFill>
        <a:latin typeface="Arial" charset="0"/>
        <a:ea typeface="+mn-ea"/>
        <a:cs typeface="+mn-cs"/>
      </a:defRPr>
    </a:lvl3pPr>
    <a:lvl4pPr marL="1371172" algn="l" rtl="0" fontAlgn="base">
      <a:spcBef>
        <a:spcPct val="30000"/>
      </a:spcBef>
      <a:spcAft>
        <a:spcPct val="0"/>
      </a:spcAft>
      <a:defRPr sz="1201" kern="1200">
        <a:solidFill>
          <a:schemeClr val="tx1"/>
        </a:solidFill>
        <a:latin typeface="Arial" charset="0"/>
        <a:ea typeface="+mn-ea"/>
        <a:cs typeface="+mn-cs"/>
      </a:defRPr>
    </a:lvl4pPr>
    <a:lvl5pPr marL="1828228" algn="l" rtl="0" fontAlgn="base">
      <a:spcBef>
        <a:spcPct val="30000"/>
      </a:spcBef>
      <a:spcAft>
        <a:spcPct val="0"/>
      </a:spcAft>
      <a:defRPr sz="1201" kern="1200">
        <a:solidFill>
          <a:schemeClr val="tx1"/>
        </a:solidFill>
        <a:latin typeface="Arial" charset="0"/>
        <a:ea typeface="+mn-ea"/>
        <a:cs typeface="+mn-cs"/>
      </a:defRPr>
    </a:lvl5pPr>
    <a:lvl6pPr marL="2285288" algn="l" defTabSz="914116" rtl="0" eaLnBrk="1" latinLnBrk="0" hangingPunct="1">
      <a:defRPr sz="1201" kern="1200">
        <a:solidFill>
          <a:schemeClr val="tx1"/>
        </a:solidFill>
        <a:latin typeface="+mn-lt"/>
        <a:ea typeface="+mn-ea"/>
        <a:cs typeface="+mn-cs"/>
      </a:defRPr>
    </a:lvl6pPr>
    <a:lvl7pPr marL="2742343" algn="l" defTabSz="914116" rtl="0" eaLnBrk="1" latinLnBrk="0" hangingPunct="1">
      <a:defRPr sz="1201" kern="1200">
        <a:solidFill>
          <a:schemeClr val="tx1"/>
        </a:solidFill>
        <a:latin typeface="+mn-lt"/>
        <a:ea typeface="+mn-ea"/>
        <a:cs typeface="+mn-cs"/>
      </a:defRPr>
    </a:lvl7pPr>
    <a:lvl8pPr marL="3199399" algn="l" defTabSz="914116" rtl="0" eaLnBrk="1" latinLnBrk="0" hangingPunct="1">
      <a:defRPr sz="1201" kern="1200">
        <a:solidFill>
          <a:schemeClr val="tx1"/>
        </a:solidFill>
        <a:latin typeface="+mn-lt"/>
        <a:ea typeface="+mn-ea"/>
        <a:cs typeface="+mn-cs"/>
      </a:defRPr>
    </a:lvl8pPr>
    <a:lvl9pPr marL="3656459" algn="l" defTabSz="914116" rtl="0" eaLnBrk="1" latinLnBrk="0" hangingPunct="1">
      <a:defRPr sz="12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883DB-B7C6-4BEF-8342-3B5129CA315A}" type="slidenum">
              <a:rPr lang="de-DE"/>
              <a:pPr/>
              <a:t>1</a:t>
            </a:fld>
            <a:endParaRPr lang="de-DE"/>
          </a:p>
        </p:txBody>
      </p:sp>
      <p:sp>
        <p:nvSpPr>
          <p:cNvPr id="17410" name="Rectangle 2"/>
          <p:cNvSpPr>
            <a:spLocks noGrp="1" noRot="1" noChangeAspect="1" noChangeArrowheads="1" noTextEdit="1"/>
          </p:cNvSpPr>
          <p:nvPr>
            <p:ph type="sldImg"/>
          </p:nvPr>
        </p:nvSpPr>
        <p:spPr>
          <a:xfrm>
            <a:off x="10571163" y="3201988"/>
            <a:ext cx="11337925" cy="16032162"/>
          </a:xfrm>
          <a:ln/>
        </p:spPr>
      </p:sp>
      <p:sp>
        <p:nvSpPr>
          <p:cNvPr id="17411" name="Rectangle 3"/>
          <p:cNvSpPr>
            <a:spLocks noGrp="1" noChangeArrowheads="1"/>
          </p:cNvSpPr>
          <p:nvPr>
            <p:ph type="body" idx="1"/>
          </p:nvPr>
        </p:nvSpPr>
        <p:spPr/>
        <p:txBody>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Inhalt und zwei Inhalt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3" descr="linie A0 RGB"/>
          <p:cNvPicPr>
            <a:picLocks noChangeAspect="1" noChangeArrowheads="1"/>
          </p:cNvPicPr>
          <p:nvPr userDrawn="1"/>
        </p:nvPicPr>
        <p:blipFill>
          <a:blip r:embed="rId3" cstate="print"/>
          <a:srcRect/>
          <a:stretch>
            <a:fillRect/>
          </a:stretch>
        </p:blipFill>
        <p:spPr bwMode="auto">
          <a:xfrm>
            <a:off x="0" y="1587"/>
            <a:ext cx="720610" cy="42800589"/>
          </a:xfrm>
          <a:prstGeom prst="rect">
            <a:avLst/>
          </a:prstGeom>
          <a:noFill/>
          <a:ln w="9525">
            <a:noFill/>
            <a:miter lim="800000"/>
            <a:headEnd/>
            <a:tailEnd/>
          </a:ln>
        </p:spPr>
      </p:pic>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001394" y="408054"/>
            <a:ext cx="8555458" cy="553488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2215035" rtl="0" eaLnBrk="1" latinLnBrk="0" hangingPunct="1">
        <a:spcBef>
          <a:spcPct val="0"/>
        </a:spcBef>
        <a:buNone/>
        <a:defRPr sz="10661" kern="1200">
          <a:solidFill>
            <a:schemeClr val="tx1"/>
          </a:solidFill>
          <a:latin typeface="+mj-lt"/>
          <a:ea typeface="+mj-ea"/>
          <a:cs typeface="+mj-cs"/>
        </a:defRPr>
      </a:lvl1pPr>
    </p:titleStyle>
    <p:bodyStyle>
      <a:lvl1pPr marL="830638" indent="-830638" algn="l" defTabSz="2215035" rtl="0" eaLnBrk="1" latinLnBrk="0" hangingPunct="1">
        <a:spcBef>
          <a:spcPct val="20000"/>
        </a:spcBef>
        <a:buFont typeface="Arial" pitchFamily="34" charset="0"/>
        <a:buChar char="•"/>
        <a:defRPr sz="7744" kern="1200">
          <a:solidFill>
            <a:schemeClr val="tx1"/>
          </a:solidFill>
          <a:latin typeface="+mn-lt"/>
          <a:ea typeface="+mn-ea"/>
          <a:cs typeface="+mn-cs"/>
        </a:defRPr>
      </a:lvl1pPr>
      <a:lvl2pPr marL="1799716" indent="-692199" algn="l" defTabSz="2215035" rtl="0" eaLnBrk="1" latinLnBrk="0" hangingPunct="1">
        <a:spcBef>
          <a:spcPct val="20000"/>
        </a:spcBef>
        <a:buFont typeface="Arial" pitchFamily="34" charset="0"/>
        <a:buChar char="–"/>
        <a:defRPr sz="6789" kern="1200">
          <a:solidFill>
            <a:schemeClr val="tx1"/>
          </a:solidFill>
          <a:latin typeface="+mn-lt"/>
          <a:ea typeface="+mn-ea"/>
          <a:cs typeface="+mn-cs"/>
        </a:defRPr>
      </a:lvl2pPr>
      <a:lvl3pPr marL="2768794" indent="-553759" algn="l" defTabSz="2215035" rtl="0" eaLnBrk="1" latinLnBrk="0" hangingPunct="1">
        <a:spcBef>
          <a:spcPct val="20000"/>
        </a:spcBef>
        <a:buFont typeface="Arial" pitchFamily="34" charset="0"/>
        <a:buChar char="•"/>
        <a:defRPr sz="5834" kern="1200">
          <a:solidFill>
            <a:schemeClr val="tx1"/>
          </a:solidFill>
          <a:latin typeface="+mn-lt"/>
          <a:ea typeface="+mn-ea"/>
          <a:cs typeface="+mn-cs"/>
        </a:defRPr>
      </a:lvl3pPr>
      <a:lvl4pPr marL="3876310" indent="-553759" algn="l" defTabSz="2215035" rtl="0" eaLnBrk="1" latinLnBrk="0" hangingPunct="1">
        <a:spcBef>
          <a:spcPct val="20000"/>
        </a:spcBef>
        <a:buFont typeface="Arial" pitchFamily="34" charset="0"/>
        <a:buChar char="–"/>
        <a:defRPr sz="4827" kern="1200">
          <a:solidFill>
            <a:schemeClr val="tx1"/>
          </a:solidFill>
          <a:latin typeface="+mn-lt"/>
          <a:ea typeface="+mn-ea"/>
          <a:cs typeface="+mn-cs"/>
        </a:defRPr>
      </a:lvl4pPr>
      <a:lvl5pPr marL="4983828" indent="-553759" algn="l" defTabSz="2215035" rtl="0" eaLnBrk="1" latinLnBrk="0" hangingPunct="1">
        <a:spcBef>
          <a:spcPct val="20000"/>
        </a:spcBef>
        <a:buFont typeface="Arial" pitchFamily="34" charset="0"/>
        <a:buChar char="»"/>
        <a:defRPr sz="4827" kern="1200">
          <a:solidFill>
            <a:schemeClr val="tx1"/>
          </a:solidFill>
          <a:latin typeface="+mn-lt"/>
          <a:ea typeface="+mn-ea"/>
          <a:cs typeface="+mn-cs"/>
        </a:defRPr>
      </a:lvl5pPr>
      <a:lvl6pPr marL="6091346" indent="-553759" algn="l" defTabSz="2215035" rtl="0" eaLnBrk="1" latinLnBrk="0" hangingPunct="1">
        <a:spcBef>
          <a:spcPct val="20000"/>
        </a:spcBef>
        <a:buFont typeface="Arial" pitchFamily="34" charset="0"/>
        <a:buChar char="•"/>
        <a:defRPr sz="4827" kern="1200">
          <a:solidFill>
            <a:schemeClr val="tx1"/>
          </a:solidFill>
          <a:latin typeface="+mn-lt"/>
          <a:ea typeface="+mn-ea"/>
          <a:cs typeface="+mn-cs"/>
        </a:defRPr>
      </a:lvl6pPr>
      <a:lvl7pPr marL="7198863" indent="-553759" algn="l" defTabSz="2215035" rtl="0" eaLnBrk="1" latinLnBrk="0" hangingPunct="1">
        <a:spcBef>
          <a:spcPct val="20000"/>
        </a:spcBef>
        <a:buFont typeface="Arial" pitchFamily="34" charset="0"/>
        <a:buChar char="•"/>
        <a:defRPr sz="4827" kern="1200">
          <a:solidFill>
            <a:schemeClr val="tx1"/>
          </a:solidFill>
          <a:latin typeface="+mn-lt"/>
          <a:ea typeface="+mn-ea"/>
          <a:cs typeface="+mn-cs"/>
        </a:defRPr>
      </a:lvl7pPr>
      <a:lvl8pPr marL="8306381" indent="-553759" algn="l" defTabSz="2215035" rtl="0" eaLnBrk="1" latinLnBrk="0" hangingPunct="1">
        <a:spcBef>
          <a:spcPct val="20000"/>
        </a:spcBef>
        <a:buFont typeface="Arial" pitchFamily="34" charset="0"/>
        <a:buChar char="•"/>
        <a:defRPr sz="4827" kern="1200">
          <a:solidFill>
            <a:schemeClr val="tx1"/>
          </a:solidFill>
          <a:latin typeface="+mn-lt"/>
          <a:ea typeface="+mn-ea"/>
          <a:cs typeface="+mn-cs"/>
        </a:defRPr>
      </a:lvl8pPr>
      <a:lvl9pPr marL="9413898" indent="-553759" algn="l" defTabSz="2215035" rtl="0" eaLnBrk="1" latinLnBrk="0" hangingPunct="1">
        <a:spcBef>
          <a:spcPct val="20000"/>
        </a:spcBef>
        <a:buFont typeface="Arial" pitchFamily="34" charset="0"/>
        <a:buChar char="•"/>
        <a:defRPr sz="4827" kern="1200">
          <a:solidFill>
            <a:schemeClr val="tx1"/>
          </a:solidFill>
          <a:latin typeface="+mn-lt"/>
          <a:ea typeface="+mn-ea"/>
          <a:cs typeface="+mn-cs"/>
        </a:defRPr>
      </a:lvl9pPr>
    </p:bodyStyle>
    <p:otherStyle>
      <a:defPPr>
        <a:defRPr lang="de-DE"/>
      </a:defPPr>
      <a:lvl1pPr marL="0" algn="l" defTabSz="2215035" rtl="0" eaLnBrk="1" latinLnBrk="0" hangingPunct="1">
        <a:defRPr sz="4349" kern="1200">
          <a:solidFill>
            <a:schemeClr val="tx1"/>
          </a:solidFill>
          <a:latin typeface="+mn-lt"/>
          <a:ea typeface="+mn-ea"/>
          <a:cs typeface="+mn-cs"/>
        </a:defRPr>
      </a:lvl1pPr>
      <a:lvl2pPr marL="1107517" algn="l" defTabSz="2215035" rtl="0" eaLnBrk="1" latinLnBrk="0" hangingPunct="1">
        <a:defRPr sz="4349" kern="1200">
          <a:solidFill>
            <a:schemeClr val="tx1"/>
          </a:solidFill>
          <a:latin typeface="+mn-lt"/>
          <a:ea typeface="+mn-ea"/>
          <a:cs typeface="+mn-cs"/>
        </a:defRPr>
      </a:lvl2pPr>
      <a:lvl3pPr marL="2215035" algn="l" defTabSz="2215035" rtl="0" eaLnBrk="1" latinLnBrk="0" hangingPunct="1">
        <a:defRPr sz="4349" kern="1200">
          <a:solidFill>
            <a:schemeClr val="tx1"/>
          </a:solidFill>
          <a:latin typeface="+mn-lt"/>
          <a:ea typeface="+mn-ea"/>
          <a:cs typeface="+mn-cs"/>
        </a:defRPr>
      </a:lvl3pPr>
      <a:lvl4pPr marL="3322552" algn="l" defTabSz="2215035" rtl="0" eaLnBrk="1" latinLnBrk="0" hangingPunct="1">
        <a:defRPr sz="4349" kern="1200">
          <a:solidFill>
            <a:schemeClr val="tx1"/>
          </a:solidFill>
          <a:latin typeface="+mn-lt"/>
          <a:ea typeface="+mn-ea"/>
          <a:cs typeface="+mn-cs"/>
        </a:defRPr>
      </a:lvl4pPr>
      <a:lvl5pPr marL="4430070" algn="l" defTabSz="2215035" rtl="0" eaLnBrk="1" latinLnBrk="0" hangingPunct="1">
        <a:defRPr sz="4349" kern="1200">
          <a:solidFill>
            <a:schemeClr val="tx1"/>
          </a:solidFill>
          <a:latin typeface="+mn-lt"/>
          <a:ea typeface="+mn-ea"/>
          <a:cs typeface="+mn-cs"/>
        </a:defRPr>
      </a:lvl5pPr>
      <a:lvl6pPr marL="5537587" algn="l" defTabSz="2215035" rtl="0" eaLnBrk="1" latinLnBrk="0" hangingPunct="1">
        <a:defRPr sz="4349" kern="1200">
          <a:solidFill>
            <a:schemeClr val="tx1"/>
          </a:solidFill>
          <a:latin typeface="+mn-lt"/>
          <a:ea typeface="+mn-ea"/>
          <a:cs typeface="+mn-cs"/>
        </a:defRPr>
      </a:lvl6pPr>
      <a:lvl7pPr marL="6645105" algn="l" defTabSz="2215035" rtl="0" eaLnBrk="1" latinLnBrk="0" hangingPunct="1">
        <a:defRPr sz="4349" kern="1200">
          <a:solidFill>
            <a:schemeClr val="tx1"/>
          </a:solidFill>
          <a:latin typeface="+mn-lt"/>
          <a:ea typeface="+mn-ea"/>
          <a:cs typeface="+mn-cs"/>
        </a:defRPr>
      </a:lvl7pPr>
      <a:lvl8pPr marL="7752622" algn="l" defTabSz="2215035" rtl="0" eaLnBrk="1" latinLnBrk="0" hangingPunct="1">
        <a:defRPr sz="4349" kern="1200">
          <a:solidFill>
            <a:schemeClr val="tx1"/>
          </a:solidFill>
          <a:latin typeface="+mn-lt"/>
          <a:ea typeface="+mn-ea"/>
          <a:cs typeface="+mn-cs"/>
        </a:defRPr>
      </a:lvl8pPr>
      <a:lvl9pPr marL="8860139" algn="l" defTabSz="2215035" rtl="0" eaLnBrk="1" latinLnBrk="0" hangingPunct="1">
        <a:defRPr sz="4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3"/>
          <p:cNvSpPr>
            <a:spLocks noChangeArrowheads="1"/>
          </p:cNvSpPr>
          <p:nvPr/>
        </p:nvSpPr>
        <p:spPr bwMode="auto">
          <a:xfrm>
            <a:off x="1620000" y="1201629"/>
            <a:ext cx="20319949" cy="162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a:defRPr sz="4600">
                <a:solidFill>
                  <a:schemeClr val="tx1"/>
                </a:solidFill>
                <a:latin typeface="Arial" panose="020B0604020202020204" pitchFamily="34" charset="0"/>
              </a:defRPr>
            </a:lvl1pPr>
            <a:lvl2pPr marL="742950" indent="-285750" defTabSz="4176713">
              <a:defRPr sz="4600">
                <a:solidFill>
                  <a:schemeClr val="tx1"/>
                </a:solidFill>
                <a:latin typeface="Arial" panose="020B0604020202020204" pitchFamily="34" charset="0"/>
              </a:defRPr>
            </a:lvl2pPr>
            <a:lvl3pPr marL="1143000" indent="-228600" defTabSz="4176713">
              <a:defRPr sz="4600">
                <a:solidFill>
                  <a:schemeClr val="tx1"/>
                </a:solidFill>
                <a:latin typeface="Arial" panose="020B0604020202020204" pitchFamily="34" charset="0"/>
              </a:defRPr>
            </a:lvl3pPr>
            <a:lvl4pPr marL="1600200" indent="-228600" defTabSz="4176713">
              <a:defRPr sz="4600">
                <a:solidFill>
                  <a:schemeClr val="tx1"/>
                </a:solidFill>
                <a:latin typeface="Arial" panose="020B0604020202020204" pitchFamily="34" charset="0"/>
              </a:defRPr>
            </a:lvl4pPr>
            <a:lvl5pPr marL="2057400" indent="-228600" defTabSz="4176713">
              <a:defRPr sz="46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46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46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46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4600">
                <a:solidFill>
                  <a:schemeClr val="tx1"/>
                </a:solidFill>
                <a:latin typeface="Arial" panose="020B0604020202020204" pitchFamily="34" charset="0"/>
              </a:defRPr>
            </a:lvl9pPr>
          </a:lstStyle>
          <a:p>
            <a:r>
              <a:rPr lang="en-US" altLang="de-DE" sz="6400" b="1" dirty="0">
                <a:solidFill>
                  <a:schemeClr val="accent1">
                    <a:lumMod val="75000"/>
                  </a:schemeClr>
                </a:solidFill>
              </a:rPr>
              <a:t>Yield </a:t>
            </a:r>
            <a:r>
              <a:rPr lang="en-US" altLang="de-DE" sz="6400" b="1" dirty="0" smtClean="0">
                <a:solidFill>
                  <a:schemeClr val="accent1">
                    <a:lumMod val="75000"/>
                  </a:schemeClr>
                </a:solidFill>
              </a:rPr>
              <a:t>gap </a:t>
            </a:r>
            <a:r>
              <a:rPr lang="en-US" altLang="de-DE" sz="6400" b="1" dirty="0">
                <a:solidFill>
                  <a:schemeClr val="accent1">
                    <a:lumMod val="75000"/>
                  </a:schemeClr>
                </a:solidFill>
              </a:rPr>
              <a:t>a</a:t>
            </a:r>
            <a:r>
              <a:rPr lang="en-US" altLang="de-DE" sz="6400" b="1" dirty="0" smtClean="0">
                <a:solidFill>
                  <a:schemeClr val="accent1">
                    <a:lumMod val="75000"/>
                  </a:schemeClr>
                </a:solidFill>
              </a:rPr>
              <a:t>ssessment </a:t>
            </a:r>
            <a:r>
              <a:rPr lang="en-US" altLang="de-DE" sz="6400" b="1" dirty="0">
                <a:solidFill>
                  <a:schemeClr val="accent1">
                    <a:lumMod val="75000"/>
                  </a:schemeClr>
                </a:solidFill>
              </a:rPr>
              <a:t>of </a:t>
            </a:r>
            <a:r>
              <a:rPr lang="en-US" altLang="de-DE" sz="6400" b="1" dirty="0" smtClean="0">
                <a:solidFill>
                  <a:schemeClr val="accent1">
                    <a:lumMod val="75000"/>
                  </a:schemeClr>
                </a:solidFill>
              </a:rPr>
              <a:t>spring </a:t>
            </a:r>
            <a:r>
              <a:rPr lang="en-US" altLang="de-DE" sz="6400" b="1" dirty="0">
                <a:solidFill>
                  <a:schemeClr val="accent1">
                    <a:lumMod val="75000"/>
                  </a:schemeClr>
                </a:solidFill>
              </a:rPr>
              <a:t>b</a:t>
            </a:r>
            <a:r>
              <a:rPr lang="en-US" altLang="de-DE" sz="6400" b="1" dirty="0" smtClean="0">
                <a:solidFill>
                  <a:schemeClr val="accent1">
                    <a:lumMod val="75000"/>
                  </a:schemeClr>
                </a:solidFill>
              </a:rPr>
              <a:t>arley </a:t>
            </a:r>
            <a:r>
              <a:rPr lang="en-US" altLang="de-DE" sz="6400" b="1" dirty="0">
                <a:solidFill>
                  <a:schemeClr val="accent1">
                    <a:lumMod val="75000"/>
                  </a:schemeClr>
                </a:solidFill>
              </a:rPr>
              <a:t>o</a:t>
            </a:r>
            <a:r>
              <a:rPr lang="en-US" altLang="de-DE" sz="6400" b="1" dirty="0" smtClean="0">
                <a:solidFill>
                  <a:schemeClr val="accent1">
                    <a:lumMod val="75000"/>
                  </a:schemeClr>
                </a:solidFill>
              </a:rPr>
              <a:t>ver </a:t>
            </a:r>
            <a:r>
              <a:rPr lang="en-US" altLang="de-DE" sz="6400" b="1" dirty="0">
                <a:solidFill>
                  <a:schemeClr val="accent1">
                    <a:lumMod val="75000"/>
                  </a:schemeClr>
                </a:solidFill>
              </a:rPr>
              <a:t>Germany </a:t>
            </a:r>
            <a:r>
              <a:rPr lang="en-US" altLang="de-DE" sz="6400" b="1" dirty="0" smtClean="0">
                <a:solidFill>
                  <a:schemeClr val="accent1">
                    <a:lumMod val="75000"/>
                  </a:schemeClr>
                </a:solidFill>
              </a:rPr>
              <a:t>using </a:t>
            </a:r>
            <a:r>
              <a:rPr lang="en-US" altLang="de-DE" sz="6400" b="1" dirty="0">
                <a:solidFill>
                  <a:schemeClr val="accent1">
                    <a:lumMod val="75000"/>
                  </a:schemeClr>
                </a:solidFill>
              </a:rPr>
              <a:t>STICS and APSIM Multi-Model Ensemble</a:t>
            </a:r>
            <a:endParaRPr lang="de-DE" altLang="de-DE" sz="6400" dirty="0">
              <a:solidFill>
                <a:schemeClr val="accent1">
                  <a:lumMod val="75000"/>
                </a:schemeClr>
              </a:solidFill>
            </a:endParaRPr>
          </a:p>
        </p:txBody>
      </p:sp>
      <p:sp>
        <p:nvSpPr>
          <p:cNvPr id="16" name="Text Box 53"/>
          <p:cNvSpPr txBox="1">
            <a:spLocks noChangeArrowheads="1"/>
          </p:cNvSpPr>
          <p:nvPr/>
        </p:nvSpPr>
        <p:spPr bwMode="auto">
          <a:xfrm>
            <a:off x="1620000" y="4571607"/>
            <a:ext cx="1732114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51338">
              <a:defRPr sz="4600">
                <a:solidFill>
                  <a:schemeClr val="tx1"/>
                </a:solidFill>
                <a:latin typeface="Arial" panose="020B0604020202020204" pitchFamily="34" charset="0"/>
              </a:defRPr>
            </a:lvl1pPr>
            <a:lvl2pPr marL="742950" indent="-285750" defTabSz="4351338">
              <a:defRPr sz="4600">
                <a:solidFill>
                  <a:schemeClr val="tx1"/>
                </a:solidFill>
                <a:latin typeface="Arial" panose="020B0604020202020204" pitchFamily="34" charset="0"/>
              </a:defRPr>
            </a:lvl2pPr>
            <a:lvl3pPr marL="1143000" indent="-228600" defTabSz="4351338">
              <a:defRPr sz="4600">
                <a:solidFill>
                  <a:schemeClr val="tx1"/>
                </a:solidFill>
                <a:latin typeface="Arial" panose="020B0604020202020204" pitchFamily="34" charset="0"/>
              </a:defRPr>
            </a:lvl3pPr>
            <a:lvl4pPr marL="1600200" indent="-228600" defTabSz="4351338">
              <a:defRPr sz="4600">
                <a:solidFill>
                  <a:schemeClr val="tx1"/>
                </a:solidFill>
                <a:latin typeface="Arial" panose="020B0604020202020204" pitchFamily="34" charset="0"/>
              </a:defRPr>
            </a:lvl4pPr>
            <a:lvl5pPr marL="2057400" indent="-228600" defTabSz="4351338">
              <a:defRPr sz="4600">
                <a:solidFill>
                  <a:schemeClr val="tx1"/>
                </a:solidFill>
                <a:latin typeface="Arial" panose="020B0604020202020204" pitchFamily="34" charset="0"/>
              </a:defRPr>
            </a:lvl5pPr>
            <a:lvl6pPr marL="2514600" indent="-228600" defTabSz="4351338" eaLnBrk="0" fontAlgn="base" hangingPunct="0">
              <a:spcBef>
                <a:spcPct val="0"/>
              </a:spcBef>
              <a:spcAft>
                <a:spcPct val="0"/>
              </a:spcAft>
              <a:defRPr sz="4600">
                <a:solidFill>
                  <a:schemeClr val="tx1"/>
                </a:solidFill>
                <a:latin typeface="Arial" panose="020B0604020202020204" pitchFamily="34" charset="0"/>
              </a:defRPr>
            </a:lvl6pPr>
            <a:lvl7pPr marL="2971800" indent="-228600" defTabSz="4351338" eaLnBrk="0" fontAlgn="base" hangingPunct="0">
              <a:spcBef>
                <a:spcPct val="0"/>
              </a:spcBef>
              <a:spcAft>
                <a:spcPct val="0"/>
              </a:spcAft>
              <a:defRPr sz="4600">
                <a:solidFill>
                  <a:schemeClr val="tx1"/>
                </a:solidFill>
                <a:latin typeface="Arial" panose="020B0604020202020204" pitchFamily="34" charset="0"/>
              </a:defRPr>
            </a:lvl7pPr>
            <a:lvl8pPr marL="3429000" indent="-228600" defTabSz="4351338" eaLnBrk="0" fontAlgn="base" hangingPunct="0">
              <a:spcBef>
                <a:spcPct val="0"/>
              </a:spcBef>
              <a:spcAft>
                <a:spcPct val="0"/>
              </a:spcAft>
              <a:defRPr sz="4600">
                <a:solidFill>
                  <a:schemeClr val="tx1"/>
                </a:solidFill>
                <a:latin typeface="Arial" panose="020B0604020202020204" pitchFamily="34" charset="0"/>
              </a:defRPr>
            </a:lvl8pPr>
            <a:lvl9pPr marL="3886200" indent="-228600" defTabSz="4351338" eaLnBrk="0" fontAlgn="base" hangingPunct="0">
              <a:spcBef>
                <a:spcPct val="0"/>
              </a:spcBef>
              <a:spcAft>
                <a:spcPct val="0"/>
              </a:spcAft>
              <a:defRPr sz="4600">
                <a:solidFill>
                  <a:schemeClr val="tx1"/>
                </a:solidFill>
                <a:latin typeface="Arial" panose="020B0604020202020204" pitchFamily="34" charset="0"/>
              </a:defRPr>
            </a:lvl9pPr>
          </a:lstStyle>
          <a:p>
            <a:r>
              <a:rPr lang="en-GB" altLang="de-DE" sz="4000" dirty="0"/>
              <a:t>Ahmed M.S. Kheir, Asmae Meziane, Ashifur </a:t>
            </a:r>
            <a:r>
              <a:rPr lang="en-GB" altLang="de-DE" sz="4000" dirty="0" smtClean="0"/>
              <a:t>Rahman Shawon, </a:t>
            </a:r>
            <a:r>
              <a:rPr lang="en-GB" altLang="de-DE" sz="4000" dirty="0"/>
              <a:t>Til Feike</a:t>
            </a:r>
            <a:endParaRPr lang="de-DE" altLang="de-DE" sz="4000" baseline="30000" dirty="0"/>
          </a:p>
          <a:p>
            <a:r>
              <a:rPr lang="de-DE" altLang="de-DE" sz="2400" dirty="0"/>
              <a:t>Julius </a:t>
            </a:r>
            <a:r>
              <a:rPr lang="de-DE" altLang="de-DE" sz="2400" dirty="0" smtClean="0"/>
              <a:t>Kühn Institute, Institute </a:t>
            </a:r>
            <a:r>
              <a:rPr lang="de-DE" altLang="de-DE" sz="2400" dirty="0" err="1" smtClean="0"/>
              <a:t>for</a:t>
            </a:r>
            <a:r>
              <a:rPr lang="de-DE" altLang="de-DE" sz="2400" dirty="0" smtClean="0"/>
              <a:t> </a:t>
            </a:r>
            <a:r>
              <a:rPr lang="de-DE" altLang="de-DE" sz="2400" dirty="0" err="1" smtClean="0"/>
              <a:t>Strategies</a:t>
            </a:r>
            <a:r>
              <a:rPr lang="de-DE" altLang="de-DE" sz="2400" dirty="0" smtClean="0"/>
              <a:t> and Technology Assessment, Kleinmachnow, Germany</a:t>
            </a:r>
            <a:endParaRPr lang="de-DE" altLang="de-DE" sz="2400" dirty="0"/>
          </a:p>
          <a:p>
            <a:endParaRPr lang="en-US" altLang="de-DE" sz="1000" dirty="0"/>
          </a:p>
          <a:p>
            <a:r>
              <a:rPr lang="en-US" altLang="de-DE" sz="2400" dirty="0"/>
              <a:t>E-Mail: ahmed.kheir@julius-kuehn.de </a:t>
            </a:r>
            <a:endParaRPr lang="en-GB" altLang="de-DE" sz="2400" dirty="0"/>
          </a:p>
        </p:txBody>
      </p:sp>
      <p:sp>
        <p:nvSpPr>
          <p:cNvPr id="9" name="Rechteck 19"/>
          <p:cNvSpPr>
            <a:spLocks noChangeArrowheads="1"/>
          </p:cNvSpPr>
          <p:nvPr/>
        </p:nvSpPr>
        <p:spPr bwMode="auto">
          <a:xfrm>
            <a:off x="1620000" y="6624000"/>
            <a:ext cx="27360000" cy="4435739"/>
          </a:xfrm>
          <a:prstGeom prst="rect">
            <a:avLst/>
          </a:prstGeom>
          <a:noFill/>
          <a:ln w="1016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360000" tIns="360000" rIns="360000" bIns="360000">
            <a:spAutoFit/>
          </a:bodyPr>
          <a:lstStyle>
            <a:lvl1pPr>
              <a:defRPr sz="4600">
                <a:solidFill>
                  <a:schemeClr val="tx1"/>
                </a:solidFill>
                <a:latin typeface="Arial" panose="020B0604020202020204" pitchFamily="34" charset="0"/>
              </a:defRPr>
            </a:lvl1pPr>
            <a:lvl2pPr marL="742950" indent="-285750">
              <a:defRPr sz="4600">
                <a:solidFill>
                  <a:schemeClr val="tx1"/>
                </a:solidFill>
                <a:latin typeface="Arial" panose="020B0604020202020204" pitchFamily="34" charset="0"/>
              </a:defRPr>
            </a:lvl2pPr>
            <a:lvl3pPr marL="1143000" indent="-228600">
              <a:defRPr sz="4600">
                <a:solidFill>
                  <a:schemeClr val="tx1"/>
                </a:solidFill>
                <a:latin typeface="Arial" panose="020B0604020202020204" pitchFamily="34" charset="0"/>
              </a:defRPr>
            </a:lvl3pPr>
            <a:lvl4pPr marL="1600200" indent="-228600">
              <a:defRPr sz="4600">
                <a:solidFill>
                  <a:schemeClr val="tx1"/>
                </a:solidFill>
                <a:latin typeface="Arial" panose="020B0604020202020204" pitchFamily="34" charset="0"/>
              </a:defRPr>
            </a:lvl4pPr>
            <a:lvl5pPr marL="2057400" indent="-228600">
              <a:defRPr sz="4600">
                <a:solidFill>
                  <a:schemeClr val="tx1"/>
                </a:solidFill>
                <a:latin typeface="Arial" panose="020B0604020202020204" pitchFamily="34" charset="0"/>
              </a:defRPr>
            </a:lvl5pPr>
            <a:lvl6pPr marL="2514600" indent="-228600" eaLnBrk="0" fontAlgn="base" hangingPunct="0">
              <a:spcBef>
                <a:spcPct val="0"/>
              </a:spcBef>
              <a:spcAft>
                <a:spcPct val="0"/>
              </a:spcAft>
              <a:defRPr sz="4600">
                <a:solidFill>
                  <a:schemeClr val="tx1"/>
                </a:solidFill>
                <a:latin typeface="Arial" panose="020B0604020202020204" pitchFamily="34" charset="0"/>
              </a:defRPr>
            </a:lvl6pPr>
            <a:lvl7pPr marL="2971800" indent="-228600" eaLnBrk="0" fontAlgn="base" hangingPunct="0">
              <a:spcBef>
                <a:spcPct val="0"/>
              </a:spcBef>
              <a:spcAft>
                <a:spcPct val="0"/>
              </a:spcAft>
              <a:defRPr sz="4600">
                <a:solidFill>
                  <a:schemeClr val="tx1"/>
                </a:solidFill>
                <a:latin typeface="Arial" panose="020B0604020202020204" pitchFamily="34" charset="0"/>
              </a:defRPr>
            </a:lvl7pPr>
            <a:lvl8pPr marL="3429000" indent="-228600" eaLnBrk="0" fontAlgn="base" hangingPunct="0">
              <a:spcBef>
                <a:spcPct val="0"/>
              </a:spcBef>
              <a:spcAft>
                <a:spcPct val="0"/>
              </a:spcAft>
              <a:defRPr sz="4600">
                <a:solidFill>
                  <a:schemeClr val="tx1"/>
                </a:solidFill>
                <a:latin typeface="Arial" panose="020B0604020202020204" pitchFamily="34" charset="0"/>
              </a:defRPr>
            </a:lvl8pPr>
            <a:lvl9pPr marL="3886200" indent="-228600" eaLnBrk="0" fontAlgn="base" hangingPunct="0">
              <a:spcBef>
                <a:spcPct val="0"/>
              </a:spcBef>
              <a:spcAft>
                <a:spcPct val="0"/>
              </a:spcAft>
              <a:defRPr sz="4600">
                <a:solidFill>
                  <a:schemeClr val="tx1"/>
                </a:solidFill>
                <a:latin typeface="Arial" panose="020B0604020202020204" pitchFamily="34" charset="0"/>
              </a:defRPr>
            </a:lvl9pPr>
          </a:lstStyle>
          <a:p>
            <a:pPr>
              <a:spcAft>
                <a:spcPts val="1200"/>
              </a:spcAft>
            </a:pPr>
            <a:r>
              <a:rPr lang="en-GB" altLang="de-DE" sz="4000" b="1" dirty="0">
                <a:solidFill>
                  <a:schemeClr val="accent1">
                    <a:lumMod val="75000"/>
                  </a:schemeClr>
                </a:solidFill>
              </a:rPr>
              <a:t>Background</a:t>
            </a:r>
            <a:endParaRPr lang="en-GB" altLang="de-DE" sz="4000" dirty="0"/>
          </a:p>
          <a:p>
            <a:pPr marL="285750" indent="-285750" algn="just">
              <a:spcAft>
                <a:spcPts val="600"/>
              </a:spcAft>
              <a:buFont typeface="Wingdings" panose="05000000000000000000" pitchFamily="2" charset="2"/>
              <a:buChar char="§"/>
            </a:pPr>
            <a:r>
              <a:rPr lang="en-US" altLang="de-DE" sz="3000" dirty="0"/>
              <a:t>Barley (</a:t>
            </a:r>
            <a:r>
              <a:rPr lang="en-US" altLang="de-DE" sz="3000" i="1" dirty="0"/>
              <a:t>Hordeum vulgare </a:t>
            </a:r>
            <a:r>
              <a:rPr lang="en-US" altLang="de-DE" sz="3000" dirty="0"/>
              <a:t>L.) ranks as one of the primary cereal crops globally, second only to bread wheat in </a:t>
            </a:r>
            <a:r>
              <a:rPr lang="en-US" altLang="de-DE" sz="3000" dirty="0" smtClean="0"/>
              <a:t>Europe </a:t>
            </a:r>
          </a:p>
          <a:p>
            <a:pPr marL="285750" indent="-285750" algn="just">
              <a:spcAft>
                <a:spcPts val="600"/>
              </a:spcAft>
              <a:buFont typeface="Wingdings" panose="05000000000000000000" pitchFamily="2" charset="2"/>
              <a:buChar char="§"/>
            </a:pPr>
            <a:r>
              <a:rPr lang="en-US" altLang="de-DE" sz="3000" dirty="0" smtClean="0"/>
              <a:t>Spring barely is </a:t>
            </a:r>
            <a:r>
              <a:rPr lang="en-US" altLang="de-DE" sz="3000" dirty="0"/>
              <a:t>especially important due to its value in crop rotations as a spring crop and due to its value for the brewing industry</a:t>
            </a:r>
          </a:p>
          <a:p>
            <a:pPr marL="285750" indent="-285750" algn="just">
              <a:spcAft>
                <a:spcPts val="600"/>
              </a:spcAft>
              <a:buFont typeface="Wingdings" panose="05000000000000000000" pitchFamily="2" charset="2"/>
              <a:buChar char="§"/>
            </a:pPr>
            <a:r>
              <a:rPr lang="en-US" altLang="de-DE" sz="3000" dirty="0"/>
              <a:t>Site- and climate-optimized </a:t>
            </a:r>
            <a:r>
              <a:rPr lang="en-US" altLang="de-DE" sz="3000" dirty="0" smtClean="0"/>
              <a:t>production of spring barley is required to minimize trade-offs between productivity and sustainability in crop production</a:t>
            </a:r>
            <a:endParaRPr lang="en-US" altLang="de-DE" sz="3000" dirty="0"/>
          </a:p>
          <a:p>
            <a:pPr marL="285750" indent="-285750" algn="just">
              <a:spcAft>
                <a:spcPts val="600"/>
              </a:spcAft>
              <a:buFont typeface="Wingdings" panose="05000000000000000000" pitchFamily="2" charset="2"/>
              <a:buChar char="§"/>
            </a:pPr>
            <a:r>
              <a:rPr lang="en-US" altLang="de-DE" sz="3000" dirty="0" smtClean="0"/>
              <a:t>Exploring yield </a:t>
            </a:r>
            <a:r>
              <a:rPr lang="en-US" altLang="de-DE" sz="3000" dirty="0"/>
              <a:t>gaps </a:t>
            </a:r>
            <a:r>
              <a:rPr lang="en-US" altLang="de-DE" sz="3000" dirty="0" smtClean="0"/>
              <a:t>on national scale can help to device improved </a:t>
            </a:r>
            <a:r>
              <a:rPr lang="en-US" altLang="de-DE" sz="3000" dirty="0"/>
              <a:t>production and </a:t>
            </a:r>
            <a:r>
              <a:rPr lang="en-US" altLang="de-DE" sz="3000" dirty="0" smtClean="0"/>
              <a:t>support </a:t>
            </a:r>
            <a:r>
              <a:rPr lang="en-US" altLang="de-DE" sz="3000" dirty="0"/>
              <a:t>food security</a:t>
            </a:r>
          </a:p>
          <a:p>
            <a:pPr marL="285750" indent="-285750" algn="just">
              <a:spcAft>
                <a:spcPts val="600"/>
              </a:spcAft>
              <a:buFont typeface="Wingdings" panose="05000000000000000000" pitchFamily="2" charset="2"/>
              <a:buChar char="§"/>
            </a:pPr>
            <a:r>
              <a:rPr lang="en-US" altLang="de-DE" sz="3000" dirty="0"/>
              <a:t>This study </a:t>
            </a:r>
            <a:r>
              <a:rPr lang="en-US" altLang="de-DE" sz="3000" dirty="0" smtClean="0"/>
              <a:t>presents an approach of </a:t>
            </a:r>
            <a:r>
              <a:rPr lang="en-US" altLang="de-DE" sz="3000" dirty="0"/>
              <a:t>advanced </a:t>
            </a:r>
            <a:r>
              <a:rPr lang="en-US" altLang="de-DE" sz="3000" dirty="0" smtClean="0"/>
              <a:t>multi-model techniques </a:t>
            </a:r>
            <a:r>
              <a:rPr lang="en-US" altLang="de-DE" sz="3000" dirty="0"/>
              <a:t>to assess yield gaps in spring barley across Germany</a:t>
            </a:r>
            <a:endParaRPr lang="en-GB" altLang="de-DE" sz="3000" dirty="0"/>
          </a:p>
          <a:p>
            <a:pPr algn="just">
              <a:spcAft>
                <a:spcPts val="600"/>
              </a:spcAft>
            </a:pPr>
            <a:endParaRPr lang="en-GB" altLang="de-DE" sz="600" dirty="0"/>
          </a:p>
        </p:txBody>
      </p:sp>
      <p:sp>
        <p:nvSpPr>
          <p:cNvPr id="14" name="Rechteck 21"/>
          <p:cNvSpPr>
            <a:spLocks noChangeArrowheads="1"/>
          </p:cNvSpPr>
          <p:nvPr/>
        </p:nvSpPr>
        <p:spPr bwMode="auto">
          <a:xfrm>
            <a:off x="1600196" y="11265087"/>
            <a:ext cx="27360000" cy="20849591"/>
          </a:xfrm>
          <a:prstGeom prst="rect">
            <a:avLst/>
          </a:prstGeom>
          <a:noFill/>
          <a:ln w="1016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360000" tIns="360000" rIns="360000" bIns="360000">
            <a:spAutoFit/>
          </a:bodyPr>
          <a:lstStyle>
            <a:lvl1pPr>
              <a:defRPr sz="4600">
                <a:solidFill>
                  <a:schemeClr val="tx1"/>
                </a:solidFill>
                <a:latin typeface="Arial" panose="020B0604020202020204" pitchFamily="34" charset="0"/>
              </a:defRPr>
            </a:lvl1pPr>
            <a:lvl2pPr marL="742950" indent="-285750">
              <a:defRPr sz="4600">
                <a:solidFill>
                  <a:schemeClr val="tx1"/>
                </a:solidFill>
                <a:latin typeface="Arial" panose="020B0604020202020204" pitchFamily="34" charset="0"/>
              </a:defRPr>
            </a:lvl2pPr>
            <a:lvl3pPr marL="1143000" indent="-228600">
              <a:defRPr sz="4600">
                <a:solidFill>
                  <a:schemeClr val="tx1"/>
                </a:solidFill>
                <a:latin typeface="Arial" panose="020B0604020202020204" pitchFamily="34" charset="0"/>
              </a:defRPr>
            </a:lvl3pPr>
            <a:lvl4pPr marL="1600200" indent="-228600">
              <a:defRPr sz="4600">
                <a:solidFill>
                  <a:schemeClr val="tx1"/>
                </a:solidFill>
                <a:latin typeface="Arial" panose="020B0604020202020204" pitchFamily="34" charset="0"/>
              </a:defRPr>
            </a:lvl4pPr>
            <a:lvl5pPr marL="2057400" indent="-228600">
              <a:defRPr sz="4600">
                <a:solidFill>
                  <a:schemeClr val="tx1"/>
                </a:solidFill>
                <a:latin typeface="Arial" panose="020B0604020202020204" pitchFamily="34" charset="0"/>
              </a:defRPr>
            </a:lvl5pPr>
            <a:lvl6pPr marL="2514600" indent="-228600" eaLnBrk="0" fontAlgn="base" hangingPunct="0">
              <a:spcBef>
                <a:spcPct val="0"/>
              </a:spcBef>
              <a:spcAft>
                <a:spcPct val="0"/>
              </a:spcAft>
              <a:defRPr sz="4600">
                <a:solidFill>
                  <a:schemeClr val="tx1"/>
                </a:solidFill>
                <a:latin typeface="Arial" panose="020B0604020202020204" pitchFamily="34" charset="0"/>
              </a:defRPr>
            </a:lvl6pPr>
            <a:lvl7pPr marL="2971800" indent="-228600" eaLnBrk="0" fontAlgn="base" hangingPunct="0">
              <a:spcBef>
                <a:spcPct val="0"/>
              </a:spcBef>
              <a:spcAft>
                <a:spcPct val="0"/>
              </a:spcAft>
              <a:defRPr sz="4600">
                <a:solidFill>
                  <a:schemeClr val="tx1"/>
                </a:solidFill>
                <a:latin typeface="Arial" panose="020B0604020202020204" pitchFamily="34" charset="0"/>
              </a:defRPr>
            </a:lvl7pPr>
            <a:lvl8pPr marL="3429000" indent="-228600" eaLnBrk="0" fontAlgn="base" hangingPunct="0">
              <a:spcBef>
                <a:spcPct val="0"/>
              </a:spcBef>
              <a:spcAft>
                <a:spcPct val="0"/>
              </a:spcAft>
              <a:defRPr sz="4600">
                <a:solidFill>
                  <a:schemeClr val="tx1"/>
                </a:solidFill>
                <a:latin typeface="Arial" panose="020B0604020202020204" pitchFamily="34" charset="0"/>
              </a:defRPr>
            </a:lvl8pPr>
            <a:lvl9pPr marL="3886200" indent="-228600" eaLnBrk="0" fontAlgn="base" hangingPunct="0">
              <a:spcBef>
                <a:spcPct val="0"/>
              </a:spcBef>
              <a:spcAft>
                <a:spcPct val="0"/>
              </a:spcAft>
              <a:defRPr sz="4600">
                <a:solidFill>
                  <a:schemeClr val="tx1"/>
                </a:solidFill>
                <a:latin typeface="Arial" panose="020B0604020202020204" pitchFamily="34" charset="0"/>
              </a:defRPr>
            </a:lvl9pPr>
          </a:lstStyle>
          <a:p>
            <a:pPr>
              <a:spcAft>
                <a:spcPts val="1200"/>
              </a:spcAft>
            </a:pPr>
            <a:r>
              <a:rPr lang="en-GB" altLang="de-DE" sz="1591" b="1" dirty="0">
                <a:solidFill>
                  <a:schemeClr val="accent1">
                    <a:lumMod val="75000"/>
                  </a:schemeClr>
                </a:solidFill>
              </a:rPr>
              <a:t> </a:t>
            </a:r>
            <a:r>
              <a:rPr lang="en-GB" altLang="de-DE" sz="4000" b="1" dirty="0">
                <a:solidFill>
                  <a:schemeClr val="accent1">
                    <a:lumMod val="75000"/>
                  </a:schemeClr>
                </a:solidFill>
              </a:rPr>
              <a:t>Objectives</a:t>
            </a:r>
          </a:p>
          <a:p>
            <a:pPr algn="just"/>
            <a:endParaRPr lang="en-GB" altLang="de-DE" sz="1061" dirty="0"/>
          </a:p>
          <a:p>
            <a:pPr marL="285750" indent="-285750" algn="just">
              <a:spcAft>
                <a:spcPts val="600"/>
              </a:spcAft>
              <a:buFont typeface="Wingdings" panose="05000000000000000000" pitchFamily="2" charset="2"/>
              <a:buChar char="§"/>
            </a:pPr>
            <a:r>
              <a:rPr lang="en-US" altLang="de-DE" sz="3000" dirty="0"/>
              <a:t>Precisely calibrate and validate APSIM Next </a:t>
            </a:r>
            <a:r>
              <a:rPr lang="en-US" altLang="de-DE" sz="3000" dirty="0" smtClean="0"/>
              <a:t>Generation, STICS and DSSAT crop </a:t>
            </a:r>
            <a:r>
              <a:rPr lang="en-US" altLang="de-DE" sz="3000" dirty="0"/>
              <a:t>models for four spring barley cultivars across various regions in Germany to ensure accurate simulation of </a:t>
            </a:r>
            <a:r>
              <a:rPr lang="en-US" altLang="de-DE" sz="3000" dirty="0" smtClean="0"/>
              <a:t>phenology, growth </a:t>
            </a:r>
            <a:r>
              <a:rPr lang="en-US" altLang="de-DE" sz="3000" dirty="0"/>
              <a:t>and </a:t>
            </a:r>
            <a:r>
              <a:rPr lang="en-US" altLang="de-DE" sz="3000" dirty="0" smtClean="0"/>
              <a:t>grain yield</a:t>
            </a:r>
            <a:endParaRPr lang="en-US" altLang="de-DE" sz="3000" dirty="0"/>
          </a:p>
          <a:p>
            <a:pPr marL="285750" indent="-285750" algn="just">
              <a:spcAft>
                <a:spcPts val="600"/>
              </a:spcAft>
              <a:buFont typeface="Wingdings" panose="05000000000000000000" pitchFamily="2" charset="2"/>
              <a:buChar char="§"/>
            </a:pPr>
            <a:r>
              <a:rPr lang="en-US" altLang="de-DE" sz="3000" dirty="0"/>
              <a:t>Utilize the calibrated models to simulate yield potential and phenological stages of spring barley in a spatially explicit manner, providing detailed insights across different </a:t>
            </a:r>
            <a:r>
              <a:rPr lang="en-US" altLang="de-DE" sz="3000" dirty="0" smtClean="0"/>
              <a:t>agro-climatic regions</a:t>
            </a:r>
            <a:endParaRPr lang="en-US" altLang="de-DE" sz="3000" dirty="0"/>
          </a:p>
          <a:p>
            <a:pPr marL="285750" indent="-285750" algn="just">
              <a:spcAft>
                <a:spcPts val="600"/>
              </a:spcAft>
              <a:buFont typeface="Wingdings" panose="05000000000000000000" pitchFamily="2" charset="2"/>
              <a:buChar char="§"/>
            </a:pPr>
            <a:r>
              <a:rPr lang="en-US" altLang="de-DE" sz="3000" dirty="0"/>
              <a:t>Q</a:t>
            </a:r>
            <a:r>
              <a:rPr lang="en-US" altLang="de-DE" sz="3000" dirty="0" smtClean="0"/>
              <a:t>uantify and explain spatial and temporal development of yield </a:t>
            </a:r>
            <a:r>
              <a:rPr lang="en-US" altLang="de-DE" sz="3000" dirty="0"/>
              <a:t>gaps by comparing </a:t>
            </a:r>
            <a:r>
              <a:rPr lang="en-US" altLang="de-DE" sz="3000" dirty="0" smtClean="0"/>
              <a:t>actual on-farm </a:t>
            </a:r>
            <a:r>
              <a:rPr lang="en-US" altLang="de-DE" sz="3000" dirty="0"/>
              <a:t>yields with simulated </a:t>
            </a:r>
            <a:r>
              <a:rPr lang="en-US" altLang="de-DE" sz="3000" dirty="0" smtClean="0"/>
              <a:t>potential yields</a:t>
            </a:r>
          </a:p>
          <a:p>
            <a:pPr marL="285750" indent="-285750" algn="just">
              <a:spcAft>
                <a:spcPts val="600"/>
              </a:spcAft>
              <a:buFont typeface="Wingdings" panose="05000000000000000000" pitchFamily="2" charset="2"/>
              <a:buChar char="§"/>
            </a:pPr>
            <a:r>
              <a:rPr lang="en-US" altLang="de-DE" sz="3000" dirty="0" smtClean="0"/>
              <a:t>Assess reasons for yields gaps and differences between crop models</a:t>
            </a:r>
            <a:endParaRPr lang="en-US" altLang="de-DE" sz="3000" dirty="0"/>
          </a:p>
          <a:p>
            <a:pPr marL="285750" indent="-285750" algn="just">
              <a:spcAft>
                <a:spcPts val="600"/>
              </a:spcAft>
              <a:buFont typeface="Wingdings" panose="05000000000000000000" pitchFamily="2" charset="2"/>
              <a:buChar char="§"/>
            </a:pPr>
            <a:r>
              <a:rPr lang="en-US" altLang="de-DE" sz="3000" dirty="0" smtClean="0"/>
              <a:t>Explore </a:t>
            </a:r>
            <a:r>
              <a:rPr lang="en-US" altLang="de-DE" sz="3000" dirty="0"/>
              <a:t>strategies to </a:t>
            </a:r>
            <a:r>
              <a:rPr lang="en-US" altLang="de-DE" sz="3000" dirty="0" smtClean="0"/>
              <a:t>narrow yield </a:t>
            </a:r>
            <a:r>
              <a:rPr lang="en-US" altLang="de-DE" sz="3000" dirty="0"/>
              <a:t>gaps by optimizing management practices, including </a:t>
            </a:r>
            <a:r>
              <a:rPr lang="en-US" altLang="de-DE" sz="3000" dirty="0" smtClean="0"/>
              <a:t>adjusted </a:t>
            </a:r>
            <a:r>
              <a:rPr lang="en-US" altLang="de-DE" sz="3000" dirty="0"/>
              <a:t>sowing dates and </a:t>
            </a:r>
            <a:r>
              <a:rPr lang="en-US" altLang="de-DE" sz="3000" dirty="0" smtClean="0"/>
              <a:t>cultivar selection</a:t>
            </a:r>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a:p>
          <a:p>
            <a:endParaRPr lang="en-US" altLang="de-DE" sz="2400" dirty="0" smtClean="0"/>
          </a:p>
          <a:p>
            <a:endParaRPr lang="en-US" altLang="de-DE" sz="2400" dirty="0"/>
          </a:p>
          <a:p>
            <a:pPr algn="just"/>
            <a:endParaRPr lang="en-US" altLang="de-DE" sz="1400" dirty="0">
              <a:latin typeface="Arial" charset="0"/>
            </a:endParaRPr>
          </a:p>
          <a:p>
            <a:pPr algn="just"/>
            <a:endParaRPr lang="en-GB" altLang="de-DE" sz="4000" b="1" dirty="0" smtClean="0">
              <a:solidFill>
                <a:schemeClr val="accent1">
                  <a:lumMod val="75000"/>
                </a:schemeClr>
              </a:solidFill>
            </a:endParaRPr>
          </a:p>
          <a:p>
            <a:pPr algn="just"/>
            <a:endParaRPr lang="en-GB" altLang="de-DE" sz="4000" b="1" dirty="0" smtClean="0">
              <a:solidFill>
                <a:schemeClr val="accent1">
                  <a:lumMod val="75000"/>
                </a:schemeClr>
              </a:solidFill>
            </a:endParaRPr>
          </a:p>
          <a:p>
            <a:pPr algn="just">
              <a:spcAft>
                <a:spcPts val="1200"/>
              </a:spcAft>
            </a:pPr>
            <a:r>
              <a:rPr lang="en-GB" altLang="de-DE" sz="4000" b="1" dirty="0" smtClean="0">
                <a:solidFill>
                  <a:schemeClr val="accent1">
                    <a:lumMod val="75000"/>
                  </a:schemeClr>
                </a:solidFill>
              </a:rPr>
              <a:t>Preliminary Conclusions</a:t>
            </a:r>
            <a:endParaRPr lang="en-GB" altLang="de-DE" sz="4000" b="1" dirty="0">
              <a:solidFill>
                <a:schemeClr val="accent1">
                  <a:lumMod val="75000"/>
                </a:schemeClr>
              </a:solidFill>
            </a:endParaRPr>
          </a:p>
          <a:p>
            <a:pPr marL="285750" indent="-285750" algn="just">
              <a:spcAft>
                <a:spcPts val="600"/>
              </a:spcAft>
              <a:buFont typeface="Arial" panose="020B0604020202020204" pitchFamily="34" charset="0"/>
              <a:buChar char="•"/>
            </a:pPr>
            <a:r>
              <a:rPr lang="en-US" altLang="de-DE" sz="3000" dirty="0" smtClean="0"/>
              <a:t>The envisaged findings may </a:t>
            </a:r>
            <a:r>
              <a:rPr lang="en-US" altLang="de-DE" sz="3000" dirty="0"/>
              <a:t>guide targeted interventions and agronomic practices to </a:t>
            </a:r>
            <a:r>
              <a:rPr lang="en-US" altLang="de-DE" sz="3000" dirty="0" smtClean="0"/>
              <a:t>narrow </a:t>
            </a:r>
            <a:r>
              <a:rPr lang="en-US" altLang="de-DE" sz="3000" dirty="0"/>
              <a:t>yield gaps, contributing to the sustainable intensification of barley production in </a:t>
            </a:r>
            <a:r>
              <a:rPr lang="en-US" altLang="de-DE" sz="3000" dirty="0" smtClean="0"/>
              <a:t>Germany</a:t>
            </a:r>
            <a:endParaRPr lang="en-US" altLang="de-DE" sz="3000" dirty="0"/>
          </a:p>
          <a:p>
            <a:pPr marL="342900" indent="-342900" algn="just">
              <a:spcAft>
                <a:spcPts val="600"/>
              </a:spcAft>
              <a:buFont typeface="Arial" panose="020B0604020202020204" pitchFamily="34" charset="0"/>
              <a:buChar char="•"/>
            </a:pPr>
            <a:r>
              <a:rPr lang="en-US" altLang="de-DE" sz="3000" dirty="0"/>
              <a:t>Multi-model ensemble improved the accuracy of </a:t>
            </a:r>
            <a:r>
              <a:rPr lang="en-US" altLang="de-DE" sz="3000" dirty="0" smtClean="0"/>
              <a:t>spatial simulations </a:t>
            </a:r>
            <a:r>
              <a:rPr lang="en-US" altLang="de-DE" sz="3000" dirty="0"/>
              <a:t>and reduced uncertainty </a:t>
            </a:r>
            <a:r>
              <a:rPr lang="en-US" altLang="de-DE" sz="3000" dirty="0" smtClean="0"/>
              <a:t>rather than single model</a:t>
            </a:r>
            <a:endParaRPr lang="en-GB" altLang="de-DE" sz="3000" dirty="0"/>
          </a:p>
        </p:txBody>
      </p:sp>
      <p:sp>
        <p:nvSpPr>
          <p:cNvPr id="27" name="Rechteck 21"/>
          <p:cNvSpPr>
            <a:spLocks noChangeArrowheads="1"/>
          </p:cNvSpPr>
          <p:nvPr/>
        </p:nvSpPr>
        <p:spPr bwMode="auto">
          <a:xfrm>
            <a:off x="1600196" y="32469448"/>
            <a:ext cx="27360000" cy="3497020"/>
          </a:xfrm>
          <a:prstGeom prst="rect">
            <a:avLst/>
          </a:prstGeom>
          <a:noFill/>
          <a:ln w="1016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360000" tIns="360000" rIns="360000" bIns="360000">
            <a:spAutoFit/>
          </a:bodyPr>
          <a:lstStyle>
            <a:lvl1pPr>
              <a:defRPr sz="4600">
                <a:solidFill>
                  <a:schemeClr val="tx1"/>
                </a:solidFill>
                <a:latin typeface="Arial" panose="020B0604020202020204" pitchFamily="34" charset="0"/>
              </a:defRPr>
            </a:lvl1pPr>
            <a:lvl2pPr marL="742950" indent="-285750">
              <a:defRPr sz="4600">
                <a:solidFill>
                  <a:schemeClr val="tx1"/>
                </a:solidFill>
                <a:latin typeface="Arial" panose="020B0604020202020204" pitchFamily="34" charset="0"/>
              </a:defRPr>
            </a:lvl2pPr>
            <a:lvl3pPr marL="1143000" indent="-228600">
              <a:defRPr sz="4600">
                <a:solidFill>
                  <a:schemeClr val="tx1"/>
                </a:solidFill>
                <a:latin typeface="Arial" panose="020B0604020202020204" pitchFamily="34" charset="0"/>
              </a:defRPr>
            </a:lvl3pPr>
            <a:lvl4pPr marL="1600200" indent="-228600">
              <a:defRPr sz="4600">
                <a:solidFill>
                  <a:schemeClr val="tx1"/>
                </a:solidFill>
                <a:latin typeface="Arial" panose="020B0604020202020204" pitchFamily="34" charset="0"/>
              </a:defRPr>
            </a:lvl4pPr>
            <a:lvl5pPr marL="2057400" indent="-228600">
              <a:defRPr sz="4600">
                <a:solidFill>
                  <a:schemeClr val="tx1"/>
                </a:solidFill>
                <a:latin typeface="Arial" panose="020B0604020202020204" pitchFamily="34" charset="0"/>
              </a:defRPr>
            </a:lvl5pPr>
            <a:lvl6pPr marL="2514600" indent="-228600" eaLnBrk="0" fontAlgn="base" hangingPunct="0">
              <a:spcBef>
                <a:spcPct val="0"/>
              </a:spcBef>
              <a:spcAft>
                <a:spcPct val="0"/>
              </a:spcAft>
              <a:defRPr sz="4600">
                <a:solidFill>
                  <a:schemeClr val="tx1"/>
                </a:solidFill>
                <a:latin typeface="Arial" panose="020B0604020202020204" pitchFamily="34" charset="0"/>
              </a:defRPr>
            </a:lvl6pPr>
            <a:lvl7pPr marL="2971800" indent="-228600" eaLnBrk="0" fontAlgn="base" hangingPunct="0">
              <a:spcBef>
                <a:spcPct val="0"/>
              </a:spcBef>
              <a:spcAft>
                <a:spcPct val="0"/>
              </a:spcAft>
              <a:defRPr sz="4600">
                <a:solidFill>
                  <a:schemeClr val="tx1"/>
                </a:solidFill>
                <a:latin typeface="Arial" panose="020B0604020202020204" pitchFamily="34" charset="0"/>
              </a:defRPr>
            </a:lvl7pPr>
            <a:lvl8pPr marL="3429000" indent="-228600" eaLnBrk="0" fontAlgn="base" hangingPunct="0">
              <a:spcBef>
                <a:spcPct val="0"/>
              </a:spcBef>
              <a:spcAft>
                <a:spcPct val="0"/>
              </a:spcAft>
              <a:defRPr sz="4600">
                <a:solidFill>
                  <a:schemeClr val="tx1"/>
                </a:solidFill>
                <a:latin typeface="Arial" panose="020B0604020202020204" pitchFamily="34" charset="0"/>
              </a:defRPr>
            </a:lvl8pPr>
            <a:lvl9pPr marL="3886200" indent="-228600" eaLnBrk="0" fontAlgn="base" hangingPunct="0">
              <a:spcBef>
                <a:spcPct val="0"/>
              </a:spcBef>
              <a:spcAft>
                <a:spcPct val="0"/>
              </a:spcAft>
              <a:defRPr sz="4600">
                <a:solidFill>
                  <a:schemeClr val="tx1"/>
                </a:solidFill>
                <a:latin typeface="Arial" panose="020B0604020202020204" pitchFamily="34" charset="0"/>
              </a:defRPr>
            </a:lvl9pPr>
          </a:lstStyle>
          <a:p>
            <a:pPr>
              <a:spcAft>
                <a:spcPts val="1200"/>
              </a:spcAft>
            </a:pPr>
            <a:r>
              <a:rPr lang="en-GB" altLang="de-DE" sz="4000" b="1" dirty="0" smtClean="0">
                <a:solidFill>
                  <a:schemeClr val="accent1">
                    <a:lumMod val="75000"/>
                  </a:schemeClr>
                </a:solidFill>
              </a:rPr>
              <a:t>Next Steps</a:t>
            </a:r>
          </a:p>
          <a:p>
            <a:pPr marL="285750" indent="-285750" algn="just">
              <a:spcAft>
                <a:spcPts val="600"/>
              </a:spcAft>
              <a:buFont typeface="Wingdings" panose="05000000000000000000" pitchFamily="2" charset="2"/>
              <a:buChar char="§"/>
            </a:pPr>
            <a:r>
              <a:rPr lang="en-US" altLang="de-DE" sz="3000" dirty="0" smtClean="0"/>
              <a:t>Conduct </a:t>
            </a:r>
            <a:r>
              <a:rPr lang="en-US" altLang="de-DE" sz="3000" dirty="0" err="1" smtClean="0"/>
              <a:t>spatio</a:t>
            </a:r>
            <a:r>
              <a:rPr lang="en-US" altLang="de-DE" sz="3000" dirty="0" smtClean="0"/>
              <a:t>-temporal </a:t>
            </a:r>
            <a:r>
              <a:rPr lang="en-US" altLang="de-DE" sz="3000" dirty="0"/>
              <a:t>analysis of potential yields, plus absolute and relative yield gaps.</a:t>
            </a:r>
            <a:endParaRPr lang="en-US" altLang="de-DE" sz="3000" dirty="0" smtClean="0"/>
          </a:p>
          <a:p>
            <a:pPr marL="285750" indent="-285750" algn="just">
              <a:spcAft>
                <a:spcPts val="600"/>
              </a:spcAft>
              <a:buFont typeface="Wingdings" panose="05000000000000000000" pitchFamily="2" charset="2"/>
              <a:buChar char="§"/>
            </a:pPr>
            <a:r>
              <a:rPr lang="en-US" altLang="de-DE" sz="3000" dirty="0"/>
              <a:t>Explore reasons </a:t>
            </a:r>
            <a:r>
              <a:rPr lang="en-US" altLang="de-DE" sz="3000" dirty="0" smtClean="0"/>
              <a:t>of </a:t>
            </a:r>
            <a:r>
              <a:rPr lang="en-US" altLang="de-DE" sz="3000" dirty="0" err="1" smtClean="0"/>
              <a:t>spatio</a:t>
            </a:r>
            <a:r>
              <a:rPr lang="en-US" altLang="de-DE" sz="3000" dirty="0" smtClean="0"/>
              <a:t>-temporal </a:t>
            </a:r>
            <a:r>
              <a:rPr lang="en-US" altLang="de-DE" sz="3000" dirty="0"/>
              <a:t>differences in yield </a:t>
            </a:r>
            <a:r>
              <a:rPr lang="en-US" altLang="de-DE" sz="3000" dirty="0" smtClean="0"/>
              <a:t>gaps and explore </a:t>
            </a:r>
            <a:r>
              <a:rPr lang="en-US" altLang="de-DE" sz="3000" dirty="0"/>
              <a:t>options to narrow yield gaps</a:t>
            </a:r>
            <a:r>
              <a:rPr lang="en-GB" altLang="de-DE" sz="3000" dirty="0"/>
              <a:t>.</a:t>
            </a:r>
          </a:p>
          <a:p>
            <a:pPr marL="285750" indent="-285750" algn="just">
              <a:spcAft>
                <a:spcPts val="600"/>
              </a:spcAft>
              <a:buFont typeface="Wingdings" panose="05000000000000000000" pitchFamily="2" charset="2"/>
              <a:buChar char="§"/>
            </a:pPr>
            <a:r>
              <a:rPr lang="en-US" altLang="de-DE" sz="3000" dirty="0" smtClean="0"/>
              <a:t>Develop </a:t>
            </a:r>
            <a:r>
              <a:rPr lang="en-US" altLang="de-DE" sz="3000" dirty="0"/>
              <a:t>a web-based decision support tool to assist farmers in making informed decisions. This tool will integrate model outputs and adaptation strategies, offering guidance on optimal management practices and genotype selection to maximize yield and minimize risks in the face of climate change.</a:t>
            </a:r>
            <a:endParaRPr lang="en-GB" altLang="de-DE" sz="3000" dirty="0"/>
          </a:p>
        </p:txBody>
      </p:sp>
      <p:sp>
        <p:nvSpPr>
          <p:cNvPr id="29" name="Rechteck 11"/>
          <p:cNvSpPr>
            <a:spLocks noChangeArrowheads="1"/>
          </p:cNvSpPr>
          <p:nvPr/>
        </p:nvSpPr>
        <p:spPr bwMode="auto">
          <a:xfrm>
            <a:off x="1620000" y="39266938"/>
            <a:ext cx="27379804" cy="272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wrap="square" lIns="57285" tIns="38190" rIns="57285" bIns="38190">
            <a:spAutoFit/>
          </a:bodyPr>
          <a:lstStyle>
            <a:lvl1pPr>
              <a:defRPr sz="4600">
                <a:solidFill>
                  <a:schemeClr val="tx1"/>
                </a:solidFill>
                <a:latin typeface="Arial" panose="020B0604020202020204" pitchFamily="34" charset="0"/>
              </a:defRPr>
            </a:lvl1pPr>
            <a:lvl2pPr marL="742950" indent="-285750">
              <a:defRPr sz="4600">
                <a:solidFill>
                  <a:schemeClr val="tx1"/>
                </a:solidFill>
                <a:latin typeface="Arial" panose="020B0604020202020204" pitchFamily="34" charset="0"/>
              </a:defRPr>
            </a:lvl2pPr>
            <a:lvl3pPr marL="1143000" indent="-228600">
              <a:defRPr sz="4600">
                <a:solidFill>
                  <a:schemeClr val="tx1"/>
                </a:solidFill>
                <a:latin typeface="Arial" panose="020B0604020202020204" pitchFamily="34" charset="0"/>
              </a:defRPr>
            </a:lvl3pPr>
            <a:lvl4pPr marL="1600200" indent="-228600">
              <a:defRPr sz="4600">
                <a:solidFill>
                  <a:schemeClr val="tx1"/>
                </a:solidFill>
                <a:latin typeface="Arial" panose="020B0604020202020204" pitchFamily="34" charset="0"/>
              </a:defRPr>
            </a:lvl4pPr>
            <a:lvl5pPr marL="2057400" indent="-228600">
              <a:defRPr sz="4600">
                <a:solidFill>
                  <a:schemeClr val="tx1"/>
                </a:solidFill>
                <a:latin typeface="Arial" panose="020B0604020202020204" pitchFamily="34" charset="0"/>
              </a:defRPr>
            </a:lvl5pPr>
            <a:lvl6pPr marL="2514600" indent="-228600" eaLnBrk="0" fontAlgn="base" hangingPunct="0">
              <a:spcBef>
                <a:spcPct val="0"/>
              </a:spcBef>
              <a:spcAft>
                <a:spcPct val="0"/>
              </a:spcAft>
              <a:defRPr sz="4600">
                <a:solidFill>
                  <a:schemeClr val="tx1"/>
                </a:solidFill>
                <a:latin typeface="Arial" panose="020B0604020202020204" pitchFamily="34" charset="0"/>
              </a:defRPr>
            </a:lvl6pPr>
            <a:lvl7pPr marL="2971800" indent="-228600" eaLnBrk="0" fontAlgn="base" hangingPunct="0">
              <a:spcBef>
                <a:spcPct val="0"/>
              </a:spcBef>
              <a:spcAft>
                <a:spcPct val="0"/>
              </a:spcAft>
              <a:defRPr sz="4600">
                <a:solidFill>
                  <a:schemeClr val="tx1"/>
                </a:solidFill>
                <a:latin typeface="Arial" panose="020B0604020202020204" pitchFamily="34" charset="0"/>
              </a:defRPr>
            </a:lvl7pPr>
            <a:lvl8pPr marL="3429000" indent="-228600" eaLnBrk="0" fontAlgn="base" hangingPunct="0">
              <a:spcBef>
                <a:spcPct val="0"/>
              </a:spcBef>
              <a:spcAft>
                <a:spcPct val="0"/>
              </a:spcAft>
              <a:defRPr sz="4600">
                <a:solidFill>
                  <a:schemeClr val="tx1"/>
                </a:solidFill>
                <a:latin typeface="Arial" panose="020B0604020202020204" pitchFamily="34" charset="0"/>
              </a:defRPr>
            </a:lvl8pPr>
            <a:lvl9pPr marL="3886200" indent="-228600" eaLnBrk="0" fontAlgn="base" hangingPunct="0">
              <a:spcBef>
                <a:spcPct val="0"/>
              </a:spcBef>
              <a:spcAft>
                <a:spcPct val="0"/>
              </a:spcAft>
              <a:defRPr sz="4600">
                <a:solidFill>
                  <a:schemeClr val="tx1"/>
                </a:solidFill>
                <a:latin typeface="Arial" panose="020B0604020202020204" pitchFamily="34" charset="0"/>
              </a:defRPr>
            </a:lvl9pPr>
          </a:lstStyle>
          <a:p>
            <a:pPr algn="just"/>
            <a:r>
              <a:rPr lang="en-GB" altLang="de-DE" sz="2800" b="1" dirty="0" smtClean="0"/>
              <a:t>References</a:t>
            </a:r>
            <a:endParaRPr lang="en-GB" altLang="de-DE" sz="2800" b="1" dirty="0"/>
          </a:p>
          <a:p>
            <a:r>
              <a:rPr lang="en-US" altLang="de-DE" sz="1800" dirty="0" err="1" smtClean="0"/>
              <a:t>Brisson</a:t>
            </a:r>
            <a:r>
              <a:rPr lang="en-US" altLang="de-DE" sz="1800" dirty="0" smtClean="0"/>
              <a:t> </a:t>
            </a:r>
            <a:r>
              <a:rPr lang="en-US" altLang="de-DE" sz="1800" dirty="0"/>
              <a:t>et al. (2003). An overview of the crop model STICS. European Journal of Agronomy, 18, 309-332.</a:t>
            </a:r>
          </a:p>
          <a:p>
            <a:r>
              <a:rPr lang="en-US" altLang="de-DE" sz="1800" dirty="0" err="1"/>
              <a:t>Buis</a:t>
            </a:r>
            <a:r>
              <a:rPr lang="en-US" altLang="de-DE" sz="1800" dirty="0"/>
              <a:t> et al. (2023). </a:t>
            </a:r>
            <a:r>
              <a:rPr lang="en-US" altLang="de-DE" sz="1800" dirty="0" err="1"/>
              <a:t>CroptimizR</a:t>
            </a:r>
            <a:r>
              <a:rPr lang="en-US" altLang="de-DE" sz="1800" dirty="0"/>
              <a:t>: A Package to Estimate Parameters of Crop Models. </a:t>
            </a:r>
            <a:r>
              <a:rPr lang="en-US" altLang="de-DE" sz="1800" dirty="0" err="1" smtClean="0"/>
              <a:t>Zenodo</a:t>
            </a:r>
            <a:r>
              <a:rPr lang="en-US" altLang="de-DE" sz="1800" dirty="0" smtClean="0"/>
              <a:t>.</a:t>
            </a:r>
          </a:p>
          <a:p>
            <a:r>
              <a:rPr lang="en-US" altLang="de-DE" sz="1800" dirty="0" err="1" smtClean="0"/>
              <a:t>Guilpart</a:t>
            </a:r>
            <a:r>
              <a:rPr lang="en-US" altLang="de-DE" sz="1800" dirty="0" smtClean="0"/>
              <a:t> </a:t>
            </a:r>
            <a:r>
              <a:rPr lang="en-US" altLang="de-DE" sz="1800" dirty="0"/>
              <a:t>et al. (2017). Estimating yield gaps at the cropping system level. Field Crops Research, 206, 21-32</a:t>
            </a:r>
            <a:r>
              <a:rPr lang="en-US" altLang="de-DE" sz="1800" dirty="0" smtClean="0"/>
              <a:t>.</a:t>
            </a:r>
          </a:p>
          <a:p>
            <a:r>
              <a:rPr lang="en-US" altLang="de-DE" sz="1800" dirty="0" smtClean="0"/>
              <a:t>Laidig et al. </a:t>
            </a:r>
            <a:r>
              <a:rPr lang="en-US" altLang="de-DE" sz="1800" dirty="0"/>
              <a:t>(2024). Breeding progress of nitrogen use efficiency of cereal crops, winter oilseed rape and peas in long-term variety </a:t>
            </a:r>
            <a:r>
              <a:rPr lang="en-US" altLang="de-DE" sz="1800" dirty="0" smtClean="0"/>
              <a:t>trials</a:t>
            </a:r>
            <a:r>
              <a:rPr lang="en-US" altLang="de-DE" sz="1800" dirty="0"/>
              <a:t>. </a:t>
            </a:r>
            <a:r>
              <a:rPr lang="en-US" altLang="de-DE" sz="1800" dirty="0" err="1"/>
              <a:t>Theor</a:t>
            </a:r>
            <a:r>
              <a:rPr lang="en-US" altLang="de-DE" sz="1800" dirty="0"/>
              <a:t> </a:t>
            </a:r>
            <a:r>
              <a:rPr lang="en-US" altLang="de-DE" sz="1800" dirty="0" err="1"/>
              <a:t>Appl</a:t>
            </a:r>
            <a:r>
              <a:rPr lang="en-US" altLang="de-DE" sz="1800" dirty="0"/>
              <a:t> Genet 137, </a:t>
            </a:r>
            <a:r>
              <a:rPr lang="en-US" altLang="de-DE" sz="1800" dirty="0" smtClean="0"/>
              <a:t>45.</a:t>
            </a:r>
          </a:p>
          <a:p>
            <a:r>
              <a:rPr lang="en-US" altLang="de-DE" sz="1800" dirty="0" err="1" smtClean="0"/>
              <a:t>Holzworth</a:t>
            </a:r>
            <a:r>
              <a:rPr lang="en-US" altLang="de-DE" sz="1800" dirty="0" smtClean="0"/>
              <a:t> </a:t>
            </a:r>
            <a:r>
              <a:rPr lang="en-US" altLang="de-DE" sz="1800" dirty="0"/>
              <a:t>et al. (2018). APSIM Next Generation: Overcoming challenges in </a:t>
            </a:r>
            <a:r>
              <a:rPr lang="en-US" altLang="de-DE" sz="1800" dirty="0" err="1"/>
              <a:t>modernising</a:t>
            </a:r>
            <a:r>
              <a:rPr lang="en-US" altLang="de-DE" sz="1800" dirty="0"/>
              <a:t> a farming systems model. Environmental Modelling &amp; Software, 103, 43-51.</a:t>
            </a:r>
          </a:p>
          <a:p>
            <a:r>
              <a:rPr lang="en-US" altLang="de-DE" sz="1800" dirty="0"/>
              <a:t>Van </a:t>
            </a:r>
            <a:r>
              <a:rPr lang="en-US" altLang="de-DE" sz="1800" dirty="0" err="1"/>
              <a:t>Ittersum</a:t>
            </a:r>
            <a:r>
              <a:rPr lang="en-US" altLang="de-DE" sz="1800" dirty="0"/>
              <a:t> et al. (2016). Can sub-Saharan Africa feed itself? PNAS, 113, 14964-14969</a:t>
            </a:r>
            <a:r>
              <a:rPr lang="en-US" altLang="de-DE" sz="1800" dirty="0" smtClean="0"/>
              <a:t>.</a:t>
            </a:r>
          </a:p>
          <a:p>
            <a:r>
              <a:rPr lang="en-US" altLang="de-DE" sz="1800" dirty="0" err="1" smtClean="0"/>
              <a:t>Vezy</a:t>
            </a:r>
            <a:r>
              <a:rPr lang="en-US" altLang="de-DE" sz="1800" dirty="0" smtClean="0"/>
              <a:t> </a:t>
            </a:r>
            <a:r>
              <a:rPr lang="en-US" altLang="de-DE" sz="1800" dirty="0"/>
              <a:t>et al. (2023). </a:t>
            </a:r>
            <a:r>
              <a:rPr lang="en-US" altLang="de-DE" sz="1800" dirty="0" err="1"/>
              <a:t>CroPlotR</a:t>
            </a:r>
            <a:r>
              <a:rPr lang="en-US" altLang="de-DE" sz="1800" dirty="0"/>
              <a:t>: A Package to </a:t>
            </a:r>
            <a:r>
              <a:rPr lang="en-US" altLang="de-DE" sz="1800" dirty="0" err="1"/>
              <a:t>Analyse</a:t>
            </a:r>
            <a:r>
              <a:rPr lang="en-US" altLang="de-DE" sz="1800" dirty="0"/>
              <a:t> Crop Model Simulations Outputs with Plots and Statistics. </a:t>
            </a:r>
            <a:r>
              <a:rPr lang="en-US" altLang="de-DE" sz="1800" dirty="0" err="1"/>
              <a:t>Zenodo</a:t>
            </a:r>
            <a:r>
              <a:rPr lang="en-US" altLang="de-DE" sz="1800" dirty="0" smtClean="0"/>
              <a:t>.</a:t>
            </a:r>
          </a:p>
          <a:p>
            <a:r>
              <a:rPr lang="en-US" altLang="de-DE" sz="1800" dirty="0" smtClean="0"/>
              <a:t>BMEL, Federal </a:t>
            </a:r>
            <a:r>
              <a:rPr lang="en-US" altLang="de-DE" sz="1800" dirty="0"/>
              <a:t>Ministry of Food and Agriculture </a:t>
            </a:r>
            <a:r>
              <a:rPr lang="en-US" altLang="de-DE" sz="1800" dirty="0" smtClean="0"/>
              <a:t>(2023). </a:t>
            </a:r>
            <a:r>
              <a:rPr lang="en-US" altLang="de-DE" sz="1800" dirty="0" err="1"/>
              <a:t>Buchführung</a:t>
            </a:r>
            <a:r>
              <a:rPr lang="en-US" altLang="de-DE" sz="1800" dirty="0"/>
              <a:t> der </a:t>
            </a:r>
            <a:r>
              <a:rPr lang="en-US" altLang="de-DE" sz="1800" dirty="0" err="1"/>
              <a:t>Testbetriebe</a:t>
            </a:r>
            <a:r>
              <a:rPr lang="en-US" altLang="de-DE" sz="1800" dirty="0"/>
              <a:t>: </a:t>
            </a:r>
            <a:r>
              <a:rPr lang="en-US" altLang="de-DE" sz="1800" dirty="0" err="1"/>
              <a:t>Grundlagen</a:t>
            </a:r>
            <a:r>
              <a:rPr lang="en-US" altLang="de-DE" sz="1800" dirty="0"/>
              <a:t> </a:t>
            </a:r>
            <a:r>
              <a:rPr lang="en-US" altLang="de-DE" sz="1800" dirty="0" err="1"/>
              <a:t>zur</a:t>
            </a:r>
            <a:r>
              <a:rPr lang="en-US" altLang="de-DE" sz="1800" dirty="0"/>
              <a:t> </a:t>
            </a:r>
            <a:r>
              <a:rPr lang="en-US" altLang="de-DE" sz="1800" dirty="0" smtClean="0"/>
              <a:t>BMEL-</a:t>
            </a:r>
            <a:r>
              <a:rPr lang="en-US" altLang="de-DE" sz="1800" dirty="0" err="1" smtClean="0"/>
              <a:t>Testbetriebsbuchführung</a:t>
            </a:r>
            <a:r>
              <a:rPr lang="en-US" altLang="de-DE" sz="1800" dirty="0" smtClean="0"/>
              <a:t>: </a:t>
            </a:r>
            <a:r>
              <a:rPr lang="en-US" altLang="de-DE" sz="1800" dirty="0"/>
              <a:t>https://www.bmel-statistik.de/fileadmin/daten/BFB-0114001-2018.pdf</a:t>
            </a:r>
          </a:p>
        </p:txBody>
      </p:sp>
      <p:sp>
        <p:nvSpPr>
          <p:cNvPr id="59" name="Pfeil nach rechts 58"/>
          <p:cNvSpPr/>
          <p:nvPr/>
        </p:nvSpPr>
        <p:spPr>
          <a:xfrm>
            <a:off x="-1796711" y="44006926"/>
            <a:ext cx="131593" cy="714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40"/>
          </a:p>
        </p:txBody>
      </p:sp>
      <p:sp>
        <p:nvSpPr>
          <p:cNvPr id="3" name="Textfeld 2"/>
          <p:cNvSpPr txBox="1"/>
          <p:nvPr/>
        </p:nvSpPr>
        <p:spPr>
          <a:xfrm>
            <a:off x="7857343" y="47620668"/>
            <a:ext cx="4184808" cy="320857"/>
          </a:xfrm>
          <a:prstGeom prst="rect">
            <a:avLst/>
          </a:prstGeom>
          <a:solidFill>
            <a:schemeClr val="bg1"/>
          </a:solidFill>
        </p:spPr>
        <p:txBody>
          <a:bodyPr wrap="square" rtlCol="0">
            <a:spAutoFit/>
          </a:bodyPr>
          <a:lstStyle/>
          <a:p>
            <a:endParaRPr lang="de-DE" altLang="de-DE" sz="1485" dirty="0"/>
          </a:p>
        </p:txBody>
      </p:sp>
      <p:sp>
        <p:nvSpPr>
          <p:cNvPr id="12" name="TextBox 11"/>
          <p:cNvSpPr txBox="1"/>
          <p:nvPr/>
        </p:nvSpPr>
        <p:spPr>
          <a:xfrm>
            <a:off x="17099609" y="27893383"/>
            <a:ext cx="11438177" cy="830997"/>
          </a:xfrm>
          <a:prstGeom prst="rect">
            <a:avLst/>
          </a:prstGeom>
          <a:noFill/>
        </p:spPr>
        <p:txBody>
          <a:bodyPr wrap="square" rtlCol="0">
            <a:spAutoFit/>
          </a:bodyPr>
          <a:lstStyle/>
          <a:p>
            <a:pPr algn="just"/>
            <a:r>
              <a:rPr lang="en-GB" altLang="de-DE" sz="2400" b="1" dirty="0"/>
              <a:t>Figure 1. </a:t>
            </a:r>
            <a:r>
              <a:rPr lang="en-US" altLang="de-DE" sz="2400" dirty="0"/>
              <a:t>Sketch of the </a:t>
            </a:r>
            <a:r>
              <a:rPr lang="en-US" altLang="de-DE" sz="2400" dirty="0" smtClean="0"/>
              <a:t>conceptual </a:t>
            </a:r>
            <a:r>
              <a:rPr lang="en-US" altLang="de-DE" sz="2400" dirty="0"/>
              <a:t>approach for spatial simulation to potential </a:t>
            </a:r>
            <a:r>
              <a:rPr lang="en-US" altLang="de-DE" sz="2400" dirty="0" smtClean="0"/>
              <a:t>yields and yield gap assessment over </a:t>
            </a:r>
            <a:r>
              <a:rPr lang="en-US" altLang="de-DE" sz="2400" dirty="0"/>
              <a:t>Germany using </a:t>
            </a:r>
            <a:r>
              <a:rPr lang="en-US" altLang="de-DE" sz="2400" dirty="0" smtClean="0"/>
              <a:t>a multi-model ensemble</a:t>
            </a:r>
            <a:endParaRPr lang="en-US" altLang="de-DE" sz="2400" dirty="0"/>
          </a:p>
        </p:txBody>
      </p:sp>
      <p:sp>
        <p:nvSpPr>
          <p:cNvPr id="2" name="Textfeld 1"/>
          <p:cNvSpPr txBox="1"/>
          <p:nvPr/>
        </p:nvSpPr>
        <p:spPr>
          <a:xfrm>
            <a:off x="1962058" y="16483988"/>
            <a:ext cx="14708914" cy="12603450"/>
          </a:xfrm>
          <a:prstGeom prst="rect">
            <a:avLst/>
          </a:prstGeom>
          <a:noFill/>
        </p:spPr>
        <p:txBody>
          <a:bodyPr wrap="square" rtlCol="0">
            <a:spAutoFit/>
          </a:bodyPr>
          <a:lstStyle/>
          <a:p>
            <a:pPr>
              <a:spcBef>
                <a:spcPts val="1800"/>
              </a:spcBef>
              <a:spcAft>
                <a:spcPts val="1200"/>
              </a:spcAft>
            </a:pPr>
            <a:r>
              <a:rPr lang="en-GB" altLang="de-DE" sz="4000" b="1" dirty="0">
                <a:solidFill>
                  <a:schemeClr val="accent1">
                    <a:lumMod val="75000"/>
                  </a:schemeClr>
                </a:solidFill>
              </a:rPr>
              <a:t>Materials and Methods</a:t>
            </a:r>
          </a:p>
          <a:p>
            <a:pPr algn="just"/>
            <a:endParaRPr lang="en-GB" altLang="de-DE" sz="400" u="sng" dirty="0">
              <a:solidFill>
                <a:srgbClr val="245E3A"/>
              </a:solidFill>
            </a:endParaRPr>
          </a:p>
          <a:p>
            <a:pPr marL="285750" indent="-285750">
              <a:spcAft>
                <a:spcPts val="600"/>
              </a:spcAft>
              <a:buFont typeface="Wingdings" panose="05000000000000000000" pitchFamily="2" charset="2"/>
              <a:buChar char="§"/>
            </a:pPr>
            <a:r>
              <a:rPr lang="en-US" altLang="de-DE" sz="3000" dirty="0"/>
              <a:t>Genotype-specific model calibration and evaluation of APSIM Next Generation and STICS for four wide-spread spring barley cultivars (Avalon, Brake, Quench, RGT Planet) using R packages </a:t>
            </a:r>
            <a:r>
              <a:rPr lang="en-US" altLang="de-DE" sz="3000" dirty="0" err="1"/>
              <a:t>CroptimizR</a:t>
            </a:r>
            <a:r>
              <a:rPr lang="en-US" altLang="de-DE" sz="3000" dirty="0"/>
              <a:t> and </a:t>
            </a:r>
            <a:r>
              <a:rPr lang="en-US" altLang="de-DE" sz="3000" dirty="0" err="1"/>
              <a:t>CroPlotR</a:t>
            </a:r>
            <a:endParaRPr lang="en-US" altLang="de-DE" sz="3000" dirty="0"/>
          </a:p>
          <a:p>
            <a:pPr marL="285750" indent="-285750">
              <a:spcAft>
                <a:spcPts val="600"/>
              </a:spcAft>
              <a:buFont typeface="Wingdings" panose="05000000000000000000" pitchFamily="2" charset="2"/>
              <a:buChar char="§"/>
            </a:pPr>
            <a:r>
              <a:rPr lang="en-US" altLang="de-DE" sz="3000" dirty="0"/>
              <a:t>Building on genotype-specific multi-environment (~30 locations) long-term data covering all agro-climatic regions of Germany of the “Value for cultivation and use” trials (VCU) data provided by the federal variety office.(e.g., Laidig et al., </a:t>
            </a:r>
            <a:r>
              <a:rPr lang="en-US" altLang="de-DE" sz="3000" dirty="0" smtClean="0"/>
              <a:t>2024)</a:t>
            </a:r>
          </a:p>
          <a:p>
            <a:pPr marL="285750" indent="-285750">
              <a:spcAft>
                <a:spcPts val="600"/>
              </a:spcAft>
              <a:buFont typeface="Wingdings" panose="05000000000000000000" pitchFamily="2" charset="2"/>
              <a:buChar char="§"/>
            </a:pPr>
            <a:r>
              <a:rPr lang="en-US" altLang="de-DE" sz="3000" dirty="0" smtClean="0"/>
              <a:t>Plus </a:t>
            </a:r>
            <a:r>
              <a:rPr lang="en-US" altLang="de-DE" sz="3000" dirty="0"/>
              <a:t>detailed phenotyping data of two year field experiments </a:t>
            </a:r>
            <a:r>
              <a:rPr lang="en-US" altLang="de-DE" sz="3000" dirty="0">
                <a:sym typeface="Wingdings" panose="05000000000000000000" pitchFamily="2" charset="2"/>
              </a:rPr>
              <a:t>(cultivar × sowing × irrigation) in 2021 &amp; 2022</a:t>
            </a:r>
            <a:endParaRPr lang="en-US" altLang="de-DE" sz="3000" b="1" dirty="0"/>
          </a:p>
          <a:p>
            <a:pPr marL="285750" indent="-285750">
              <a:spcAft>
                <a:spcPts val="600"/>
              </a:spcAft>
              <a:buFont typeface="Wingdings" panose="05000000000000000000" pitchFamily="2" charset="2"/>
              <a:buChar char="§"/>
            </a:pPr>
            <a:r>
              <a:rPr lang="en-US" altLang="de-DE" sz="3000" dirty="0"/>
              <a:t>Evaluated models are  to assess yield potentials over all agro-climatic regions of Germany during 2000-2018</a:t>
            </a:r>
          </a:p>
          <a:p>
            <a:pPr marL="285750" indent="-285750">
              <a:spcAft>
                <a:spcPts val="600"/>
              </a:spcAft>
              <a:buFont typeface="Wingdings" panose="05000000000000000000" pitchFamily="2" charset="2"/>
              <a:buChar char="§"/>
            </a:pPr>
            <a:r>
              <a:rPr lang="en-US" altLang="de-DE" sz="3000" dirty="0"/>
              <a:t>Test the effect of shifted sowing dates (March to April) and cultivar selection</a:t>
            </a:r>
          </a:p>
          <a:p>
            <a:pPr marL="285750" indent="-285750">
              <a:spcAft>
                <a:spcPts val="600"/>
              </a:spcAft>
              <a:buFont typeface="Wingdings" panose="05000000000000000000" pitchFamily="2" charset="2"/>
              <a:buChar char="§"/>
            </a:pPr>
            <a:r>
              <a:rPr lang="en-US" altLang="de-DE" sz="3000" dirty="0"/>
              <a:t>Determine absolute and relative yield gaps considering detailed nation-wide municipality-level on-farm yield data from </a:t>
            </a:r>
            <a:r>
              <a:rPr lang="en-US" altLang="de-DE" sz="3000" dirty="0" smtClean="0"/>
              <a:t>the Farm Accountancy Data Network (BMEL, 2023)</a:t>
            </a:r>
            <a:endParaRPr lang="en-US" altLang="de-DE" sz="3000" dirty="0"/>
          </a:p>
          <a:p>
            <a:pPr>
              <a:spcBef>
                <a:spcPts val="1800"/>
              </a:spcBef>
              <a:spcAft>
                <a:spcPts val="1200"/>
              </a:spcAft>
            </a:pPr>
            <a:r>
              <a:rPr lang="en-GB" altLang="de-DE" sz="4000" b="1" dirty="0">
                <a:solidFill>
                  <a:schemeClr val="accent1">
                    <a:lumMod val="75000"/>
                  </a:schemeClr>
                </a:solidFill>
              </a:rPr>
              <a:t>First Results</a:t>
            </a:r>
          </a:p>
          <a:p>
            <a:pPr marL="242483" indent="-242483">
              <a:spcAft>
                <a:spcPts val="600"/>
              </a:spcAft>
              <a:buFont typeface="Wingdings" panose="05000000000000000000" pitchFamily="2" charset="2"/>
              <a:buChar char="§"/>
            </a:pPr>
            <a:r>
              <a:rPr lang="en-US" altLang="de-DE" sz="2800" dirty="0"/>
              <a:t>Calibration showed robust agreement between observed and simulated yield </a:t>
            </a:r>
            <a:r>
              <a:rPr lang="en-US" altLang="de-DE" sz="2800" dirty="0" smtClean="0"/>
              <a:t>(80 &lt; d) and phenology (70 &lt;d) </a:t>
            </a:r>
            <a:endParaRPr lang="en-US" altLang="de-DE" sz="2800" dirty="0"/>
          </a:p>
          <a:p>
            <a:pPr marL="242483" indent="-242483">
              <a:spcAft>
                <a:spcPts val="600"/>
              </a:spcAft>
              <a:buFont typeface="Wingdings" panose="05000000000000000000" pitchFamily="2" charset="2"/>
              <a:buChar char="§"/>
            </a:pPr>
            <a:r>
              <a:rPr lang="en-US" altLang="de-DE" sz="2800" dirty="0"/>
              <a:t>APSIM and STICS effectively simulated environmental interactions, crop management practices, and cultivar </a:t>
            </a:r>
            <a:r>
              <a:rPr lang="en-US" altLang="de-DE" sz="2800" dirty="0" smtClean="0"/>
              <a:t>differences</a:t>
            </a:r>
            <a:endParaRPr lang="en-US" altLang="de-DE" sz="2800" dirty="0"/>
          </a:p>
          <a:p>
            <a:pPr marL="242483" indent="-242483">
              <a:spcAft>
                <a:spcPts val="600"/>
              </a:spcAft>
              <a:buFont typeface="Wingdings" panose="05000000000000000000" pitchFamily="2" charset="2"/>
              <a:buChar char="§"/>
            </a:pPr>
            <a:r>
              <a:rPr lang="en-US" altLang="de-DE" sz="2800" dirty="0"/>
              <a:t>Potential yield ranged between 3.5-10.5 t/ha (</a:t>
            </a:r>
            <a:r>
              <a:rPr lang="en-US" altLang="de-DE" sz="2800" dirty="0" smtClean="0"/>
              <a:t>Fig. </a:t>
            </a:r>
            <a:r>
              <a:rPr lang="en-US" altLang="de-DE" sz="2800" dirty="0"/>
              <a:t>1) with </a:t>
            </a:r>
            <a:r>
              <a:rPr lang="en-US" altLang="de-DE" sz="2800" dirty="0" smtClean="0"/>
              <a:t>spatial differences</a:t>
            </a:r>
            <a:endParaRPr lang="en-US" altLang="de-DE" sz="2800" dirty="0"/>
          </a:p>
          <a:p>
            <a:pPr marL="242483" indent="-242483">
              <a:spcAft>
                <a:spcPts val="600"/>
              </a:spcAft>
              <a:buFont typeface="Wingdings" panose="05000000000000000000" pitchFamily="2" charset="2"/>
              <a:buChar char="§"/>
            </a:pPr>
            <a:r>
              <a:rPr lang="en-US" altLang="de-DE" sz="2800" dirty="0"/>
              <a:t>Significant differences were found in potential yields among cultivars </a:t>
            </a:r>
            <a:r>
              <a:rPr lang="en-US" altLang="de-DE" sz="2800" dirty="0" smtClean="0"/>
              <a:t>and locations</a:t>
            </a:r>
          </a:p>
          <a:p>
            <a:pPr marL="242483" indent="-242483">
              <a:spcAft>
                <a:spcPts val="600"/>
              </a:spcAft>
              <a:buFont typeface="Wingdings" panose="05000000000000000000" pitchFamily="2" charset="2"/>
              <a:buChar char="§"/>
            </a:pPr>
            <a:r>
              <a:rPr lang="en-US" altLang="de-DE" sz="2800" dirty="0" smtClean="0"/>
              <a:t>Impact </a:t>
            </a:r>
            <a:r>
              <a:rPr lang="en-US" altLang="de-DE" sz="2800" dirty="0"/>
              <a:t>of Sowing Dates: March sowing generally exhibited higher yield potential compared to April sowing, with notable variations depending on the cultivar and location</a:t>
            </a:r>
            <a:r>
              <a:rPr lang="en-US" altLang="de-DE" sz="2800" dirty="0" smtClean="0"/>
              <a:t>.</a:t>
            </a:r>
            <a:endParaRPr lang="en-US" sz="3200" dirty="0"/>
          </a:p>
        </p:txBody>
      </p:sp>
      <p:sp>
        <p:nvSpPr>
          <p:cNvPr id="17" name="Rechteck 21"/>
          <p:cNvSpPr>
            <a:spLocks noChangeArrowheads="1"/>
          </p:cNvSpPr>
          <p:nvPr/>
        </p:nvSpPr>
        <p:spPr bwMode="auto">
          <a:xfrm>
            <a:off x="1620000" y="36472116"/>
            <a:ext cx="27360000" cy="2419802"/>
          </a:xfrm>
          <a:prstGeom prst="rect">
            <a:avLst/>
          </a:prstGeom>
          <a:noFill/>
          <a:ln w="1016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360000" tIns="360000" rIns="360000" bIns="360000">
            <a:spAutoFit/>
          </a:bodyPr>
          <a:lstStyle>
            <a:lvl1pPr>
              <a:defRPr sz="4600">
                <a:solidFill>
                  <a:schemeClr val="tx1"/>
                </a:solidFill>
                <a:latin typeface="Arial" panose="020B0604020202020204" pitchFamily="34" charset="0"/>
              </a:defRPr>
            </a:lvl1pPr>
            <a:lvl2pPr marL="742950" indent="-285750">
              <a:defRPr sz="4600">
                <a:solidFill>
                  <a:schemeClr val="tx1"/>
                </a:solidFill>
                <a:latin typeface="Arial" panose="020B0604020202020204" pitchFamily="34" charset="0"/>
              </a:defRPr>
            </a:lvl2pPr>
            <a:lvl3pPr marL="1143000" indent="-228600">
              <a:defRPr sz="4600">
                <a:solidFill>
                  <a:schemeClr val="tx1"/>
                </a:solidFill>
                <a:latin typeface="Arial" panose="020B0604020202020204" pitchFamily="34" charset="0"/>
              </a:defRPr>
            </a:lvl3pPr>
            <a:lvl4pPr marL="1600200" indent="-228600">
              <a:defRPr sz="4600">
                <a:solidFill>
                  <a:schemeClr val="tx1"/>
                </a:solidFill>
                <a:latin typeface="Arial" panose="020B0604020202020204" pitchFamily="34" charset="0"/>
              </a:defRPr>
            </a:lvl4pPr>
            <a:lvl5pPr marL="2057400" indent="-228600">
              <a:defRPr sz="4600">
                <a:solidFill>
                  <a:schemeClr val="tx1"/>
                </a:solidFill>
                <a:latin typeface="Arial" panose="020B0604020202020204" pitchFamily="34" charset="0"/>
              </a:defRPr>
            </a:lvl5pPr>
            <a:lvl6pPr marL="2514600" indent="-228600" eaLnBrk="0" fontAlgn="base" hangingPunct="0">
              <a:spcBef>
                <a:spcPct val="0"/>
              </a:spcBef>
              <a:spcAft>
                <a:spcPct val="0"/>
              </a:spcAft>
              <a:defRPr sz="4600">
                <a:solidFill>
                  <a:schemeClr val="tx1"/>
                </a:solidFill>
                <a:latin typeface="Arial" panose="020B0604020202020204" pitchFamily="34" charset="0"/>
              </a:defRPr>
            </a:lvl6pPr>
            <a:lvl7pPr marL="2971800" indent="-228600" eaLnBrk="0" fontAlgn="base" hangingPunct="0">
              <a:spcBef>
                <a:spcPct val="0"/>
              </a:spcBef>
              <a:spcAft>
                <a:spcPct val="0"/>
              </a:spcAft>
              <a:defRPr sz="4600">
                <a:solidFill>
                  <a:schemeClr val="tx1"/>
                </a:solidFill>
                <a:latin typeface="Arial" panose="020B0604020202020204" pitchFamily="34" charset="0"/>
              </a:defRPr>
            </a:lvl7pPr>
            <a:lvl8pPr marL="3429000" indent="-228600" eaLnBrk="0" fontAlgn="base" hangingPunct="0">
              <a:spcBef>
                <a:spcPct val="0"/>
              </a:spcBef>
              <a:spcAft>
                <a:spcPct val="0"/>
              </a:spcAft>
              <a:defRPr sz="4600">
                <a:solidFill>
                  <a:schemeClr val="tx1"/>
                </a:solidFill>
                <a:latin typeface="Arial" panose="020B0604020202020204" pitchFamily="34" charset="0"/>
              </a:defRPr>
            </a:lvl8pPr>
            <a:lvl9pPr marL="3886200" indent="-228600" eaLnBrk="0" fontAlgn="base" hangingPunct="0">
              <a:spcBef>
                <a:spcPct val="0"/>
              </a:spcBef>
              <a:spcAft>
                <a:spcPct val="0"/>
              </a:spcAft>
              <a:defRPr sz="4600">
                <a:solidFill>
                  <a:schemeClr val="tx1"/>
                </a:solidFill>
                <a:latin typeface="Arial" panose="020B0604020202020204" pitchFamily="34" charset="0"/>
              </a:defRPr>
            </a:lvl9pPr>
          </a:lstStyle>
          <a:p>
            <a:pPr>
              <a:spcAft>
                <a:spcPts val="1200"/>
              </a:spcAft>
            </a:pPr>
            <a:r>
              <a:rPr lang="en-GB" altLang="de-DE" sz="4000" b="1" dirty="0">
                <a:solidFill>
                  <a:schemeClr val="accent1">
                    <a:lumMod val="75000"/>
                  </a:schemeClr>
                </a:solidFill>
              </a:rPr>
              <a:t>Acknowledgements </a:t>
            </a:r>
          </a:p>
          <a:p>
            <a:pPr marL="285750" indent="-285750" algn="just">
              <a:buFont typeface="Wingdings" panose="05000000000000000000" pitchFamily="2" charset="2"/>
              <a:buChar char="§"/>
            </a:pPr>
            <a:r>
              <a:rPr lang="en-US" altLang="de-DE" sz="3000" dirty="0" smtClean="0"/>
              <a:t>This research is funded by the German Federal Ministry of Food and Agriculture (BMEL) in the frame of the </a:t>
            </a:r>
            <a:r>
              <a:rPr lang="en-US" altLang="de-DE" sz="3000" dirty="0" err="1" smtClean="0"/>
              <a:t>KlmAF</a:t>
            </a:r>
            <a:r>
              <a:rPr lang="en-US" altLang="de-DE" sz="3000" dirty="0" smtClean="0"/>
              <a:t> project (FKZ 2822KLI006); we further express our gratitude to the Plant Variety Office (</a:t>
            </a:r>
            <a:r>
              <a:rPr lang="en-US" altLang="de-DE" sz="3000" dirty="0" err="1" smtClean="0"/>
              <a:t>Bundessortenamt</a:t>
            </a:r>
            <a:r>
              <a:rPr lang="en-US" altLang="de-DE" sz="3000" dirty="0" smtClean="0"/>
              <a:t>) for granting access to the variety trial data.</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9952" y="39022750"/>
            <a:ext cx="6781800" cy="3333750"/>
          </a:xfrm>
          <a:prstGeom prst="rect">
            <a:avLst/>
          </a:prstGeom>
        </p:spPr>
      </p:pic>
      <p:pic>
        <p:nvPicPr>
          <p:cNvPr id="6" name="Picture 5"/>
          <p:cNvPicPr>
            <a:picLocks noChangeAspect="1"/>
          </p:cNvPicPr>
          <p:nvPr/>
        </p:nvPicPr>
        <p:blipFill>
          <a:blip r:embed="rId4"/>
          <a:stretch>
            <a:fillRect/>
          </a:stretch>
        </p:blipFill>
        <p:spPr>
          <a:xfrm>
            <a:off x="17099608" y="16778176"/>
            <a:ext cx="11204261" cy="10984375"/>
          </a:xfrm>
          <a:prstGeom prst="rect">
            <a:avLst/>
          </a:prstGeom>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895</Words>
  <Application>Microsoft Office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Larissa-Design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Julius Kühn-Institut</dc:creator>
  <cp:lastModifiedBy>Kheir, Ahmed</cp:lastModifiedBy>
  <cp:revision>213</cp:revision>
  <dcterms:created xsi:type="dcterms:W3CDTF">2008-04-02T10:18:15Z</dcterms:created>
  <dcterms:modified xsi:type="dcterms:W3CDTF">2024-08-09T18:51:57Z</dcterms:modified>
</cp:coreProperties>
</file>